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notesSlides/notesSlide35.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drawings/drawing3.xml" ContentType="application/vnd.openxmlformats-officedocument.drawingml.chartshapes+xml"/>
  <Override PartName="/ppt/notesSlides/notesSlide3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7.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38.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0.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1.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2.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1109" r:id="rId2"/>
    <p:sldId id="1088" r:id="rId3"/>
    <p:sldId id="258" r:id="rId4"/>
    <p:sldId id="1099" r:id="rId5"/>
    <p:sldId id="1100" r:id="rId6"/>
    <p:sldId id="1105" r:id="rId7"/>
    <p:sldId id="257" r:id="rId8"/>
    <p:sldId id="1106" r:id="rId9"/>
    <p:sldId id="1107" r:id="rId10"/>
    <p:sldId id="263" r:id="rId11"/>
    <p:sldId id="1110" r:id="rId12"/>
    <p:sldId id="1101" r:id="rId13"/>
    <p:sldId id="1045" r:id="rId14"/>
    <p:sldId id="1048" r:id="rId15"/>
    <p:sldId id="1052" r:id="rId16"/>
    <p:sldId id="1123" r:id="rId17"/>
    <p:sldId id="1054" r:id="rId18"/>
    <p:sldId id="1080" r:id="rId19"/>
    <p:sldId id="304" r:id="rId20"/>
    <p:sldId id="1108" r:id="rId21"/>
    <p:sldId id="1056" r:id="rId22"/>
    <p:sldId id="1072" r:id="rId23"/>
    <p:sldId id="1073" r:id="rId24"/>
    <p:sldId id="1057" r:id="rId25"/>
    <p:sldId id="1111" r:id="rId26"/>
    <p:sldId id="1122" r:id="rId27"/>
    <p:sldId id="1075" r:id="rId28"/>
    <p:sldId id="277" r:id="rId29"/>
    <p:sldId id="299" r:id="rId30"/>
    <p:sldId id="327" r:id="rId31"/>
    <p:sldId id="1076" r:id="rId32"/>
    <p:sldId id="1077" r:id="rId33"/>
    <p:sldId id="1115" r:id="rId34"/>
    <p:sldId id="1078" r:id="rId35"/>
    <p:sldId id="1079" r:id="rId36"/>
    <p:sldId id="1082" r:id="rId37"/>
    <p:sldId id="1083" r:id="rId38"/>
    <p:sldId id="1084" r:id="rId39"/>
    <p:sldId id="1085" r:id="rId40"/>
    <p:sldId id="1086" r:id="rId41"/>
    <p:sldId id="1087" r:id="rId42"/>
    <p:sldId id="1124" r:id="rId43"/>
    <p:sldId id="1060" r:id="rId44"/>
    <p:sldId id="1049" r:id="rId45"/>
    <p:sldId id="1071" r:id="rId46"/>
    <p:sldId id="1074" r:id="rId47"/>
    <p:sldId id="1063" r:id="rId48"/>
    <p:sldId id="1065" r:id="rId49"/>
    <p:sldId id="1089" r:id="rId50"/>
    <p:sldId id="1090" r:id="rId51"/>
    <p:sldId id="1093" r:id="rId52"/>
    <p:sldId id="1094" r:id="rId53"/>
    <p:sldId id="1095" r:id="rId54"/>
    <p:sldId id="1092" r:id="rId55"/>
    <p:sldId id="1096" r:id="rId56"/>
    <p:sldId id="1097" r:id="rId57"/>
    <p:sldId id="1098" r:id="rId58"/>
    <p:sldId id="1112" r:id="rId59"/>
    <p:sldId id="1114" r:id="rId60"/>
    <p:sldId id="1116" r:id="rId61"/>
    <p:sldId id="1113" r:id="rId62"/>
    <p:sldId id="1117" r:id="rId63"/>
    <p:sldId id="1118" r:id="rId64"/>
    <p:sldId id="1125" r:id="rId65"/>
    <p:sldId id="1121" r:id="rId66"/>
    <p:sldId id="1119" r:id="rId67"/>
    <p:sldId id="1064" r:id="rId6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treprise ZENIKA" initials="EZ" lastIdx="1" clrIdx="0">
    <p:extLst>
      <p:ext uri="{19B8F6BF-5375-455C-9EA6-DF929625EA0E}">
        <p15:presenceInfo xmlns:p15="http://schemas.microsoft.com/office/powerpoint/2012/main" userId="e4e8d4faa7ab5d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31FF"/>
    <a:srgbClr val="9CE9FE"/>
    <a:srgbClr val="7BE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2315" autoAdjust="0"/>
  </p:normalViewPr>
  <p:slideViewPr>
    <p:cSldViewPr snapToGrid="0" showGuides="1">
      <p:cViewPr varScale="1">
        <p:scale>
          <a:sx n="52" d="100"/>
          <a:sy n="52" d="100"/>
        </p:scale>
        <p:origin x="624" y="29"/>
      </p:cViewPr>
      <p:guideLst>
        <p:guide orient="horz" pos="2160"/>
        <p:guide pos="3863"/>
      </p:guideLst>
    </p:cSldViewPr>
  </p:slideViewPr>
  <p:notesTextViewPr>
    <p:cViewPr>
      <p:scale>
        <a:sx n="1" d="1"/>
        <a:sy n="1" d="1"/>
      </p:scale>
      <p:origin x="0" y="0"/>
    </p:cViewPr>
  </p:notesTextViewPr>
  <p:sorterViewPr>
    <p:cViewPr>
      <p:scale>
        <a:sx n="100" d="100"/>
        <a:sy n="100" d="100"/>
      </p:scale>
      <p:origin x="0" y="-1211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mportementPow.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PC\Documents\GitHub\Discolog\ToM\compVsMimic_Etude\EtudeFinale\Resultats\JointGain.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7.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testToursParole.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4F2F-4FE1-94E3-6FEDA94CB3FA}"/>
              </c:ext>
            </c:extLst>
          </c:dPt>
          <c:dPt>
            <c:idx val="1"/>
            <c:bubble3D val="0"/>
            <c:spPr>
              <a:solidFill>
                <a:schemeClr val="accent1">
                  <a:lumMod val="60000"/>
                  <a:lumOff val="4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F2F-4FE1-94E3-6FEDA94CB3FA}"/>
              </c:ext>
            </c:extLst>
          </c:dPt>
          <c:dPt>
            <c:idx val="2"/>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F2F-4FE1-94E3-6FEDA94CB3FA}"/>
              </c:ext>
            </c:extLst>
          </c:dPt>
          <c:dPt>
            <c:idx val="3"/>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4F2F-4FE1-94E3-6FEDA94CB3FA}"/>
              </c:ext>
            </c:extLst>
          </c:dPt>
          <c:cat>
            <c:strRef>
              <c:f>Sheet1!$A$2:$A$5</c:f>
              <c:strCache>
                <c:ptCount val="2"/>
                <c:pt idx="0">
                  <c:v>1st Qtr</c:v>
                </c:pt>
                <c:pt idx="1">
                  <c:v>2nd Qtr</c:v>
                </c:pt>
              </c:strCache>
            </c:strRef>
          </c:cat>
          <c:val>
            <c:numRef>
              <c:f>Sheet1!$B$2:$B$5</c:f>
              <c:numCache>
                <c:formatCode>General</c:formatCode>
                <c:ptCount val="4"/>
                <c:pt idx="0">
                  <c:v>8.1999999999999993</c:v>
                </c:pt>
                <c:pt idx="1">
                  <c:v>8.1999999999999993</c:v>
                </c:pt>
              </c:numCache>
            </c:numRef>
          </c:val>
          <c:extLst>
            <c:ext xmlns:c16="http://schemas.microsoft.com/office/drawing/2014/chart" uri="{C3380CC4-5D6E-409C-BE32-E72D297353CC}">
              <c16:uniqueId val="{00000008-4F2F-4FE1-94E3-6FEDA94CB3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2899197783811"/>
          <c:y val="0.18018015165854645"/>
          <c:w val="0.8871186975259493"/>
          <c:h val="0.66722919770163869"/>
        </c:manualLayout>
      </c:layout>
      <c:barChart>
        <c:barDir val="col"/>
        <c:grouping val="clustered"/>
        <c:varyColors val="0"/>
        <c:ser>
          <c:idx val="0"/>
          <c:order val="0"/>
          <c:tx>
            <c:strRef>
              <c:f>Feuil1!$B$1</c:f>
              <c:strCache>
                <c:ptCount val="1"/>
                <c:pt idx="0">
                  <c:v>Comp.</c:v>
                </c:pt>
              </c:strCache>
            </c:strRef>
          </c:tx>
          <c:spPr>
            <a:solidFill>
              <a:srgbClr val="FFC000"/>
            </a:solidFill>
            <a:ln>
              <a:noFill/>
            </a:ln>
            <a:effectLst/>
          </c:spPr>
          <c:invertIfNegative val="0"/>
          <c:errBars>
            <c:errBarType val="both"/>
            <c:errValType val="cust"/>
            <c:noEndCap val="0"/>
            <c:plus>
              <c:numRef>
                <c:f>Feuil1!$B$3</c:f>
                <c:numCache>
                  <c:formatCode>General</c:formatCode>
                  <c:ptCount val="1"/>
                  <c:pt idx="0">
                    <c:v>1.01796</c:v>
                  </c:pt>
                </c:numCache>
              </c:numRef>
            </c:plus>
            <c:minus>
              <c:numRef>
                <c:f>Feuil1!$B$3</c:f>
                <c:numCache>
                  <c:formatCode>General</c:formatCode>
                  <c:ptCount val="1"/>
                  <c:pt idx="0">
                    <c:v>1.01796</c:v>
                  </c:pt>
                </c:numCache>
              </c:numRef>
            </c:minus>
            <c:spPr>
              <a:noFill/>
              <a:ln w="9525" cap="flat" cmpd="sng" algn="ctr">
                <a:solidFill>
                  <a:schemeClr val="tx1">
                    <a:lumMod val="65000"/>
                    <a:lumOff val="35000"/>
                  </a:schemeClr>
                </a:solidFill>
                <a:round/>
              </a:ln>
              <a:effectLst/>
            </c:spPr>
          </c:errBars>
          <c:val>
            <c:numRef>
              <c:f>Feuil1!$B$2</c:f>
              <c:numCache>
                <c:formatCode>General</c:formatCode>
                <c:ptCount val="1"/>
                <c:pt idx="0">
                  <c:v>3.8278690000000002</c:v>
                </c:pt>
              </c:numCache>
            </c:numRef>
          </c:val>
          <c:extLst>
            <c:ext xmlns:c16="http://schemas.microsoft.com/office/drawing/2014/chart" uri="{C3380CC4-5D6E-409C-BE32-E72D297353CC}">
              <c16:uniqueId val="{00000000-4FAA-4946-AEAB-5C1D24C2A7F4}"/>
            </c:ext>
          </c:extLst>
        </c:ser>
        <c:ser>
          <c:idx val="1"/>
          <c:order val="1"/>
          <c:tx>
            <c:strRef>
              <c:f>Feuil1!$C$1</c:f>
              <c:strCache>
                <c:ptCount val="1"/>
                <c:pt idx="0">
                  <c:v>Similar</c:v>
                </c:pt>
              </c:strCache>
            </c:strRef>
          </c:tx>
          <c:spPr>
            <a:solidFill>
              <a:srgbClr val="002060"/>
            </a:solidFill>
            <a:ln>
              <a:noFill/>
            </a:ln>
            <a:effectLst/>
          </c:spPr>
          <c:invertIfNegative val="0"/>
          <c:errBars>
            <c:errBarType val="both"/>
            <c:errValType val="cust"/>
            <c:noEndCap val="0"/>
            <c:plus>
              <c:numRef>
                <c:f>Feuil1!$C$3</c:f>
                <c:numCache>
                  <c:formatCode>General</c:formatCode>
                  <c:ptCount val="1"/>
                  <c:pt idx="0">
                    <c:v>1.0920259999999999</c:v>
                  </c:pt>
                </c:numCache>
              </c:numRef>
            </c:plus>
            <c:minus>
              <c:numRef>
                <c:f>Feuil1!$C$3</c:f>
                <c:numCache>
                  <c:formatCode>General</c:formatCode>
                  <c:ptCount val="1"/>
                  <c:pt idx="0">
                    <c:v>1.0920259999999999</c:v>
                  </c:pt>
                </c:numCache>
              </c:numRef>
            </c:minus>
            <c:spPr>
              <a:noFill/>
              <a:ln w="9525" cap="flat" cmpd="sng" algn="ctr">
                <a:solidFill>
                  <a:schemeClr val="tx1">
                    <a:lumMod val="65000"/>
                    <a:lumOff val="35000"/>
                  </a:schemeClr>
                </a:solidFill>
                <a:round/>
              </a:ln>
              <a:effectLst/>
            </c:spPr>
          </c:errBars>
          <c:val>
            <c:numRef>
              <c:f>Feuil1!$C$2</c:f>
              <c:numCache>
                <c:formatCode>General</c:formatCode>
                <c:ptCount val="1"/>
                <c:pt idx="0">
                  <c:v>3.4590160000000001</c:v>
                </c:pt>
              </c:numCache>
            </c:numRef>
          </c:val>
          <c:extLst>
            <c:ext xmlns:c16="http://schemas.microsoft.com/office/drawing/2014/chart" uri="{C3380CC4-5D6E-409C-BE32-E72D297353CC}">
              <c16:uniqueId val="{00000001-4FAA-4946-AEAB-5C1D24C2A7F4}"/>
            </c:ext>
          </c:extLst>
        </c:ser>
        <c:ser>
          <c:idx val="2"/>
          <c:order val="2"/>
          <c:tx>
            <c:strRef>
              <c:f>Feuil1!$D$1</c:f>
              <c:strCache>
                <c:ptCount val="1"/>
                <c:pt idx="0">
                  <c:v>Neutral</c:v>
                </c:pt>
              </c:strCache>
            </c:strRef>
          </c:tx>
          <c:spPr>
            <a:solidFill>
              <a:schemeClr val="accent3"/>
            </a:solidFill>
            <a:ln>
              <a:noFill/>
            </a:ln>
            <a:effectLst/>
          </c:spPr>
          <c:invertIfNegative val="0"/>
          <c:errBars>
            <c:errBarType val="both"/>
            <c:errValType val="cust"/>
            <c:noEndCap val="0"/>
            <c:plus>
              <c:numRef>
                <c:f>Feuil1!$D$3</c:f>
                <c:numCache>
                  <c:formatCode>General</c:formatCode>
                  <c:ptCount val="1"/>
                  <c:pt idx="0">
                    <c:v>1.025881</c:v>
                  </c:pt>
                </c:numCache>
              </c:numRef>
            </c:plus>
            <c:minus>
              <c:numRef>
                <c:f>Feuil1!$D$3</c:f>
                <c:numCache>
                  <c:formatCode>General</c:formatCode>
                  <c:ptCount val="1"/>
                  <c:pt idx="0">
                    <c:v>1.025881</c:v>
                  </c:pt>
                </c:numCache>
              </c:numRef>
            </c:minus>
            <c:spPr>
              <a:noFill/>
              <a:ln w="9525" cap="flat" cmpd="sng" algn="ctr">
                <a:solidFill>
                  <a:schemeClr val="tx1">
                    <a:lumMod val="65000"/>
                    <a:lumOff val="35000"/>
                  </a:schemeClr>
                </a:solidFill>
                <a:round/>
              </a:ln>
              <a:effectLst/>
            </c:spPr>
          </c:errBars>
          <c:val>
            <c:numRef>
              <c:f>Feuil1!$D$2</c:f>
              <c:numCache>
                <c:formatCode>General</c:formatCode>
                <c:ptCount val="1"/>
                <c:pt idx="0">
                  <c:v>3.8524590000000001</c:v>
                </c:pt>
              </c:numCache>
            </c:numRef>
          </c:val>
          <c:extLst>
            <c:ext xmlns:c16="http://schemas.microsoft.com/office/drawing/2014/chart" uri="{C3380CC4-5D6E-409C-BE32-E72D297353CC}">
              <c16:uniqueId val="{00000002-4FAA-4946-AEAB-5C1D24C2A7F4}"/>
            </c:ext>
          </c:extLst>
        </c:ser>
        <c:dLbls>
          <c:showLegendKey val="0"/>
          <c:showVal val="0"/>
          <c:showCatName val="0"/>
          <c:showSerName val="0"/>
          <c:showPercent val="0"/>
          <c:showBubbleSize val="0"/>
        </c:dLbls>
        <c:gapWidth val="219"/>
        <c:overlap val="-27"/>
        <c:axId val="684111864"/>
        <c:axId val="684104976"/>
      </c:barChart>
      <c:catAx>
        <c:axId val="684111864"/>
        <c:scaling>
          <c:orientation val="minMax"/>
        </c:scaling>
        <c:delete val="1"/>
        <c:axPos val="b"/>
        <c:numFmt formatCode="General" sourceLinked="1"/>
        <c:majorTickMark val="none"/>
        <c:minorTickMark val="none"/>
        <c:tickLblPos val="nextTo"/>
        <c:crossAx val="684104976"/>
        <c:crosses val="autoZero"/>
        <c:auto val="1"/>
        <c:lblAlgn val="ctr"/>
        <c:lblOffset val="100"/>
        <c:noMultiLvlLbl val="0"/>
      </c:catAx>
      <c:valAx>
        <c:axId val="6841049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err="1"/>
                  <a:t>Appreciation</a:t>
                </a:r>
                <a:r>
                  <a:rPr lang="fr-FR" sz="2400" b="1" dirty="0"/>
                  <a:t> scores</a:t>
                </a:r>
              </a:p>
            </c:rich>
          </c:tx>
          <c:layout>
            <c:manualLayout>
              <c:xMode val="edge"/>
              <c:yMode val="edge"/>
              <c:x val="2.0696965518868338E-2"/>
              <c:y val="0.2411941426566706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11864"/>
        <c:crosses val="autoZero"/>
        <c:crossBetween val="between"/>
        <c:majorUnit val="1"/>
      </c:valAx>
      <c:spPr>
        <a:noFill/>
        <a:ln>
          <a:noFill/>
        </a:ln>
        <a:effectLst/>
      </c:spPr>
    </c:plotArea>
    <c:legend>
      <c:legendPos val="b"/>
      <c:layout>
        <c:manualLayout>
          <c:xMode val="edge"/>
          <c:yMode val="edge"/>
          <c:x val="0.2597179796402686"/>
          <c:y val="0.89409668403910125"/>
          <c:w val="0.54910498687664044"/>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965D-40FE-9EDA-FB23C467140D}"/>
              </c:ext>
            </c:extLst>
          </c:dPt>
          <c:dPt>
            <c:idx val="1"/>
            <c:bubble3D val="0"/>
            <c:spPr>
              <a:solidFill>
                <a:schemeClr val="accent5"/>
              </a:solidFill>
              <a:ln w="19050">
                <a:noFill/>
              </a:ln>
              <a:effectLst/>
            </c:spPr>
            <c:extLst>
              <c:ext xmlns:c16="http://schemas.microsoft.com/office/drawing/2014/chart" uri="{C3380CC4-5D6E-409C-BE32-E72D297353CC}">
                <c16:uniqueId val="{00000003-965D-40FE-9EDA-FB23C467140D}"/>
              </c:ext>
            </c:extLst>
          </c:dPt>
          <c:dPt>
            <c:idx val="2"/>
            <c:bubble3D val="0"/>
            <c:spPr>
              <a:solidFill>
                <a:schemeClr val="accent4"/>
              </a:solidFill>
              <a:ln w="19050">
                <a:noFill/>
              </a:ln>
              <a:effectLst/>
            </c:spPr>
            <c:extLst>
              <c:ext xmlns:c16="http://schemas.microsoft.com/office/drawing/2014/chart" uri="{C3380CC4-5D6E-409C-BE32-E72D297353CC}">
                <c16:uniqueId val="{00000005-965D-40FE-9EDA-FB23C467140D}"/>
              </c:ext>
            </c:extLst>
          </c:dPt>
          <c:dPt>
            <c:idx val="3"/>
            <c:bubble3D val="0"/>
            <c:spPr>
              <a:solidFill>
                <a:schemeClr val="accent3"/>
              </a:solidFill>
              <a:ln w="19050">
                <a:noFill/>
              </a:ln>
              <a:effectLst/>
            </c:spPr>
            <c:extLst>
              <c:ext xmlns:c16="http://schemas.microsoft.com/office/drawing/2014/chart" uri="{C3380CC4-5D6E-409C-BE32-E72D297353CC}">
                <c16:uniqueId val="{00000007-965D-40FE-9EDA-FB23C467140D}"/>
              </c:ext>
            </c:extLst>
          </c:dPt>
          <c:dPt>
            <c:idx val="4"/>
            <c:bubble3D val="0"/>
            <c:spPr>
              <a:solidFill>
                <a:srgbClr val="002060"/>
              </a:solidFill>
              <a:ln w="19050">
                <a:noFill/>
              </a:ln>
              <a:effectLst/>
            </c:spPr>
            <c:extLst>
              <c:ext xmlns:c16="http://schemas.microsoft.com/office/drawing/2014/chart" uri="{C3380CC4-5D6E-409C-BE32-E72D297353CC}">
                <c16:uniqueId val="{00000009-965D-40FE-9EDA-FB23C467140D}"/>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965D-40FE-9EDA-FB23C467140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solidFill>
              <a:srgbClr val="002060"/>
            </a:solidFill>
            <a:ln>
              <a:solidFill>
                <a:srgbClr val="002060"/>
              </a:solidFill>
            </a:ln>
          </c:spPr>
          <c:dPt>
            <c:idx val="0"/>
            <c:bubble3D val="0"/>
            <c:spPr>
              <a:solidFill>
                <a:srgbClr val="002060"/>
              </a:solidFill>
              <a:ln w="19050">
                <a:solidFill>
                  <a:srgbClr val="002060"/>
                </a:solidFill>
              </a:ln>
              <a:effectLst/>
            </c:spPr>
            <c:extLst>
              <c:ext xmlns:c16="http://schemas.microsoft.com/office/drawing/2014/chart" uri="{C3380CC4-5D6E-409C-BE32-E72D297353CC}">
                <c16:uniqueId val="{00000001-3F98-4F21-A741-04A4365D0AE8}"/>
              </c:ext>
            </c:extLst>
          </c:dPt>
          <c:dPt>
            <c:idx val="1"/>
            <c:bubble3D val="0"/>
            <c:spPr>
              <a:solidFill>
                <a:srgbClr val="002060"/>
              </a:solidFill>
              <a:ln w="19050">
                <a:solidFill>
                  <a:srgbClr val="002060"/>
                </a:solidFill>
              </a:ln>
              <a:effectLst/>
            </c:spPr>
            <c:extLst>
              <c:ext xmlns:c16="http://schemas.microsoft.com/office/drawing/2014/chart" uri="{C3380CC4-5D6E-409C-BE32-E72D297353CC}">
                <c16:uniqueId val="{00000003-3F98-4F21-A741-04A4365D0AE8}"/>
              </c:ext>
            </c:extLst>
          </c:dPt>
          <c:dPt>
            <c:idx val="2"/>
            <c:bubble3D val="0"/>
            <c:spPr>
              <a:solidFill>
                <a:srgbClr val="002060"/>
              </a:solidFill>
              <a:ln w="19050">
                <a:solidFill>
                  <a:srgbClr val="002060"/>
                </a:solidFill>
              </a:ln>
              <a:effectLst/>
            </c:spPr>
            <c:extLst>
              <c:ext xmlns:c16="http://schemas.microsoft.com/office/drawing/2014/chart" uri="{C3380CC4-5D6E-409C-BE32-E72D297353CC}">
                <c16:uniqueId val="{00000005-3F98-4F21-A741-04A4365D0AE8}"/>
              </c:ext>
            </c:extLst>
          </c:dPt>
          <c:dPt>
            <c:idx val="3"/>
            <c:bubble3D val="0"/>
            <c:spPr>
              <a:solidFill>
                <a:schemeClr val="tx2">
                  <a:lumMod val="20000"/>
                  <a:lumOff val="80000"/>
                </a:schemeClr>
              </a:solidFill>
              <a:ln w="19050">
                <a:noFill/>
              </a:ln>
              <a:effectLst/>
            </c:spPr>
            <c:extLst>
              <c:ext xmlns:c16="http://schemas.microsoft.com/office/drawing/2014/chart" uri="{C3380CC4-5D6E-409C-BE32-E72D297353CC}">
                <c16:uniqueId val="{00000007-3F98-4F21-A741-04A4365D0A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F98-4F21-A741-04A4365D0A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spPr>
            <a:solidFill>
              <a:srgbClr val="FFC000"/>
            </a:solidFill>
            <a:ln>
              <a:noFill/>
            </a:ln>
          </c:spPr>
          <c:dPt>
            <c:idx val="0"/>
            <c:bubble3D val="0"/>
            <c:spPr>
              <a:solidFill>
                <a:srgbClr val="FFC000"/>
              </a:solidFill>
              <a:ln w="19050">
                <a:noFill/>
              </a:ln>
              <a:effectLst/>
            </c:spPr>
            <c:extLst>
              <c:ext xmlns:c16="http://schemas.microsoft.com/office/drawing/2014/chart" uri="{C3380CC4-5D6E-409C-BE32-E72D297353CC}">
                <c16:uniqueId val="{00000001-30A5-493C-A706-8CECB465A6C0}"/>
              </c:ext>
            </c:extLst>
          </c:dPt>
          <c:dPt>
            <c:idx val="1"/>
            <c:bubble3D val="0"/>
            <c:spPr>
              <a:solidFill>
                <a:srgbClr val="FFC000"/>
              </a:solidFill>
              <a:ln w="19050">
                <a:noFill/>
              </a:ln>
              <a:effectLst/>
            </c:spPr>
            <c:extLst>
              <c:ext xmlns:c16="http://schemas.microsoft.com/office/drawing/2014/chart" uri="{C3380CC4-5D6E-409C-BE32-E72D297353CC}">
                <c16:uniqueId val="{00000003-30A5-493C-A706-8CECB465A6C0}"/>
              </c:ext>
            </c:extLst>
          </c:dPt>
          <c:dPt>
            <c:idx val="2"/>
            <c:bubble3D val="0"/>
            <c:spPr>
              <a:solidFill>
                <a:srgbClr val="FFC000"/>
              </a:solidFill>
              <a:ln w="19050">
                <a:noFill/>
              </a:ln>
              <a:effectLst/>
            </c:spPr>
            <c:extLst>
              <c:ext xmlns:c16="http://schemas.microsoft.com/office/drawing/2014/chart" uri="{C3380CC4-5D6E-409C-BE32-E72D297353CC}">
                <c16:uniqueId val="{00000005-30A5-493C-A706-8CECB465A6C0}"/>
              </c:ext>
            </c:extLst>
          </c:dPt>
          <c:dPt>
            <c:idx val="3"/>
            <c:bubble3D val="0"/>
            <c:spPr>
              <a:solidFill>
                <a:srgbClr val="FFC000"/>
              </a:solidFill>
              <a:ln w="19050">
                <a:noFill/>
              </a:ln>
              <a:effectLst/>
            </c:spPr>
            <c:extLst>
              <c:ext xmlns:c16="http://schemas.microsoft.com/office/drawing/2014/chart" uri="{C3380CC4-5D6E-409C-BE32-E72D297353CC}">
                <c16:uniqueId val="{00000007-30A5-493C-A706-8CECB465A6C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0A5-493C-A706-8CECB465A6C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solidFill>
              <a:schemeClr val="accent2"/>
            </a:solidFill>
            <a:ln>
              <a:solidFill>
                <a:schemeClr val="accent2"/>
              </a:solidFill>
            </a:ln>
          </c:spPr>
          <c:dPt>
            <c:idx val="0"/>
            <c:bubble3D val="0"/>
            <c:spPr>
              <a:solidFill>
                <a:schemeClr val="accent2">
                  <a:shade val="58000"/>
                </a:schemeClr>
              </a:solidFill>
              <a:ln w="19050">
                <a:solidFill>
                  <a:schemeClr val="accent2"/>
                </a:solidFill>
              </a:ln>
              <a:effectLst/>
            </c:spPr>
            <c:extLst>
              <c:ext xmlns:c16="http://schemas.microsoft.com/office/drawing/2014/chart" uri="{C3380CC4-5D6E-409C-BE32-E72D297353CC}">
                <c16:uniqueId val="{00000001-34F5-4EDA-94FC-AC53DB6F8D71}"/>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34F5-4EDA-94FC-AC53DB6F8D71}"/>
              </c:ext>
            </c:extLst>
          </c:dPt>
          <c:dPt>
            <c:idx val="2"/>
            <c:bubble3D val="0"/>
            <c:spPr>
              <a:solidFill>
                <a:schemeClr val="accent2"/>
              </a:solidFill>
              <a:ln w="19050">
                <a:solidFill>
                  <a:schemeClr val="accent2"/>
                </a:solidFill>
              </a:ln>
              <a:effectLst/>
            </c:spPr>
            <c:extLst>
              <c:ext xmlns:c16="http://schemas.microsoft.com/office/drawing/2014/chart" uri="{C3380CC4-5D6E-409C-BE32-E72D297353CC}">
                <c16:uniqueId val="{00000005-34F5-4EDA-94FC-AC53DB6F8D71}"/>
              </c:ext>
            </c:extLst>
          </c:dPt>
          <c:dPt>
            <c:idx val="3"/>
            <c:bubble3D val="0"/>
            <c:spPr>
              <a:solidFill>
                <a:schemeClr val="accent2"/>
              </a:solidFill>
              <a:ln w="19050">
                <a:solidFill>
                  <a:schemeClr val="accent2"/>
                </a:solidFill>
              </a:ln>
              <a:effectLst/>
            </c:spPr>
            <c:extLst>
              <c:ext xmlns:c16="http://schemas.microsoft.com/office/drawing/2014/chart" uri="{C3380CC4-5D6E-409C-BE32-E72D297353CC}">
                <c16:uniqueId val="{00000007-34F5-4EDA-94FC-AC53DB6F8D7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4F5-4EDA-94FC-AC53DB6F8D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1-BBDC-4958-8184-542087BF361F}"/>
              </c:ext>
            </c:extLst>
          </c:dPt>
          <c:dPt>
            <c:idx val="1"/>
            <c:bubble3D val="0"/>
            <c:spPr>
              <a:solidFill>
                <a:schemeClr val="accent3"/>
              </a:solidFill>
              <a:ln w="19050">
                <a:noFill/>
              </a:ln>
              <a:effectLst/>
            </c:spPr>
            <c:extLst>
              <c:ext xmlns:c16="http://schemas.microsoft.com/office/drawing/2014/chart" uri="{C3380CC4-5D6E-409C-BE32-E72D297353CC}">
                <c16:uniqueId val="{00000003-BBDC-4958-8184-542087BF361F}"/>
              </c:ext>
            </c:extLst>
          </c:dPt>
          <c:dPt>
            <c:idx val="2"/>
            <c:bubble3D val="0"/>
            <c:spPr>
              <a:solidFill>
                <a:schemeClr val="accent3">
                  <a:lumMod val="20000"/>
                  <a:lumOff val="80000"/>
                </a:schemeClr>
              </a:solidFill>
              <a:ln w="19050">
                <a:noFill/>
              </a:ln>
              <a:effectLst/>
            </c:spPr>
            <c:extLst>
              <c:ext xmlns:c16="http://schemas.microsoft.com/office/drawing/2014/chart" uri="{C3380CC4-5D6E-409C-BE32-E72D297353CC}">
                <c16:uniqueId val="{00000005-BBDC-4958-8184-542087BF361F}"/>
              </c:ext>
            </c:extLst>
          </c:dPt>
          <c:dPt>
            <c:idx val="3"/>
            <c:bubble3D val="0"/>
            <c:spPr>
              <a:solidFill>
                <a:schemeClr val="accent3">
                  <a:lumMod val="20000"/>
                  <a:lumOff val="80000"/>
                </a:schemeClr>
              </a:solidFill>
              <a:ln w="19050">
                <a:noFill/>
              </a:ln>
              <a:effectLst/>
            </c:spPr>
            <c:extLst>
              <c:ext xmlns:c16="http://schemas.microsoft.com/office/drawing/2014/chart" uri="{C3380CC4-5D6E-409C-BE32-E72D297353CC}">
                <c16:uniqueId val="{00000007-BBDC-4958-8184-542087BF361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BBDC-4958-8184-542087BF36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F98E-4DF4-B75B-A1DA9A931F61}"/>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F98E-4DF4-B75B-A1DA9A931F61}"/>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5-F98E-4DF4-B75B-A1DA9A931F61}"/>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7-F98E-4DF4-B75B-A1DA9A931F6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98E-4DF4-B75B-A1DA9A931F6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Complementary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autoTitleDeleted val="0"/>
    <c:plotArea>
      <c:layout>
        <c:manualLayout>
          <c:layoutTarget val="inner"/>
          <c:xMode val="edge"/>
          <c:yMode val="edge"/>
          <c:x val="0.12599499369006079"/>
          <c:y val="0.12510884150535379"/>
          <c:w val="0.71633312087789236"/>
          <c:h val="0.79148889372023989"/>
        </c:manualLayout>
      </c:layout>
      <c:barChart>
        <c:barDir val="col"/>
        <c:grouping val="clustered"/>
        <c:varyColors val="0"/>
        <c:ser>
          <c:idx val="0"/>
          <c:order val="0"/>
          <c:tx>
            <c:v>Agent</c:v>
          </c:tx>
          <c:spPr>
            <a:solidFill>
              <a:schemeClr val="accent4"/>
            </a:solidFill>
            <a:ln>
              <a:noFill/>
            </a:ln>
            <a:effectLst/>
          </c:spPr>
          <c:invertIfNegative val="0"/>
          <c:errBars>
            <c:errBarType val="both"/>
            <c:errValType val="cust"/>
            <c:noEndCap val="0"/>
            <c:plus>
              <c:numRef>
                <c:f>(Wilcox_Test!$C$42,Wilcox_Test!$C$44,Wilcox_Test!$C$46,Wilcox_Test!$C$48)</c:f>
                <c:numCache>
                  <c:formatCode>General</c:formatCode>
                  <c:ptCount val="4"/>
                  <c:pt idx="0">
                    <c:v>0.92975759999999996</c:v>
                  </c:pt>
                  <c:pt idx="1">
                    <c:v>1.0495129999999999</c:v>
                  </c:pt>
                  <c:pt idx="2">
                    <c:v>1.036948</c:v>
                  </c:pt>
                  <c:pt idx="3">
                    <c:v>1.1177760000000001</c:v>
                  </c:pt>
                </c:numCache>
              </c:numRef>
            </c:plus>
            <c:minus>
              <c:numRef>
                <c:f>(Wilcox_Test!$C$42,Wilcox_Test!$C$44,Wilcox_Test!$C$46,Wilcox_Test!$C$48)</c:f>
                <c:numCache>
                  <c:formatCode>General</c:formatCode>
                  <c:ptCount val="4"/>
                  <c:pt idx="0">
                    <c:v>0.92975759999999996</c:v>
                  </c:pt>
                  <c:pt idx="1">
                    <c:v>1.0495129999999999</c:v>
                  </c:pt>
                  <c:pt idx="2">
                    <c:v>1.036948</c:v>
                  </c:pt>
                  <c:pt idx="3">
                    <c:v>1.1177760000000001</c:v>
                  </c:pt>
                </c:numCache>
              </c:numRef>
            </c:minus>
            <c:spPr>
              <a:solidFill>
                <a:schemeClr val="tx1"/>
              </a:solidFill>
              <a:ln w="6350" cap="flat" cmpd="sng" algn="ctr">
                <a:solidFill>
                  <a:schemeClr val="tx1"/>
                </a:solidFill>
                <a:prstDash val="solid"/>
                <a:round/>
              </a:ln>
              <a:effectLst/>
            </c:spPr>
          </c:errBars>
          <c:cat>
            <c:strRef>
              <c:f>(Wilcox_Test!$A$42,Wilcox_Test!$A$44,Wilcox_Test!$A$46,Wilcox_Test!$A$48)</c:f>
              <c:strCache>
                <c:ptCount val="4"/>
                <c:pt idx="0">
                  <c:v>D1 </c:v>
                </c:pt>
                <c:pt idx="1">
                  <c:v>D2 </c:v>
                </c:pt>
                <c:pt idx="2">
                  <c:v>D3 </c:v>
                </c:pt>
                <c:pt idx="3">
                  <c:v>D4 </c:v>
                </c:pt>
              </c:strCache>
            </c:strRef>
          </c:cat>
          <c:val>
            <c:numRef>
              <c:f>(Wilcox_Test!$B$42,Wilcox_Test!$B$44,Wilcox_Test!$B$46,Wilcox_Test!$B$48)</c:f>
              <c:numCache>
                <c:formatCode>General</c:formatCode>
                <c:ptCount val="4"/>
                <c:pt idx="0">
                  <c:v>1.942623</c:v>
                </c:pt>
                <c:pt idx="1">
                  <c:v>3.8032789999999999</c:v>
                </c:pt>
                <c:pt idx="2">
                  <c:v>2.2377050000000001</c:v>
                </c:pt>
                <c:pt idx="3">
                  <c:v>3.0819670000000001</c:v>
                </c:pt>
              </c:numCache>
            </c:numRef>
          </c:val>
          <c:extLst>
            <c:ext xmlns:c16="http://schemas.microsoft.com/office/drawing/2014/chart" uri="{C3380CC4-5D6E-409C-BE32-E72D297353CC}">
              <c16:uniqueId val="{00000000-F844-4414-8B38-57AA35F5EDE5}"/>
            </c:ext>
          </c:extLst>
        </c:ser>
        <c:ser>
          <c:idx val="1"/>
          <c:order val="1"/>
          <c:tx>
            <c:v>Participant</c:v>
          </c:tx>
          <c:spPr>
            <a:solidFill>
              <a:schemeClr val="accent6"/>
            </a:solidFill>
            <a:ln>
              <a:noFill/>
            </a:ln>
            <a:effectLst/>
          </c:spPr>
          <c:invertIfNegative val="0"/>
          <c:errBars>
            <c:errBarType val="both"/>
            <c:errValType val="cust"/>
            <c:noEndCap val="0"/>
            <c:plus>
              <c:numRef>
                <c:f>(Wilcox_Test!$C$43,Wilcox_Test!$C$45,Wilcox_Test!$C$47,Wilcox_Test!$C$49)</c:f>
                <c:numCache>
                  <c:formatCode>General</c:formatCode>
                  <c:ptCount val="4"/>
                  <c:pt idx="0">
                    <c:v>1.149124</c:v>
                  </c:pt>
                  <c:pt idx="1">
                    <c:v>1.235895</c:v>
                  </c:pt>
                  <c:pt idx="2">
                    <c:v>1.032988</c:v>
                  </c:pt>
                  <c:pt idx="3">
                    <c:v>1.020319</c:v>
                  </c:pt>
                </c:numCache>
              </c:numRef>
            </c:plus>
            <c:minus>
              <c:numRef>
                <c:f>(Wilcox_Test!$C$43,Wilcox_Test!$C$45,Wilcox_Test!$C$47,Wilcox_Test!$C$49)</c:f>
                <c:numCache>
                  <c:formatCode>General</c:formatCode>
                  <c:ptCount val="4"/>
                  <c:pt idx="0">
                    <c:v>1.149124</c:v>
                  </c:pt>
                  <c:pt idx="1">
                    <c:v>1.235895</c:v>
                  </c:pt>
                  <c:pt idx="2">
                    <c:v>1.032988</c:v>
                  </c:pt>
                  <c:pt idx="3">
                    <c:v>1.020319</c:v>
                  </c:pt>
                </c:numCache>
              </c:numRef>
            </c:minus>
            <c:spPr>
              <a:solidFill>
                <a:schemeClr val="tx1"/>
              </a:solidFill>
              <a:ln w="6350" cap="flat" cmpd="sng" algn="ctr">
                <a:solidFill>
                  <a:schemeClr val="tx1"/>
                </a:solidFill>
                <a:prstDash val="solid"/>
                <a:round/>
              </a:ln>
              <a:effectLst/>
            </c:spPr>
          </c:errBars>
          <c:val>
            <c:numRef>
              <c:f>(Wilcox_Test!$B$43,Wilcox_Test!$B$45,Wilcox_Test!$B$47,Wilcox_Test!$B$49)</c:f>
              <c:numCache>
                <c:formatCode>General</c:formatCode>
                <c:ptCount val="4"/>
                <c:pt idx="0">
                  <c:v>2.6967210000000001</c:v>
                </c:pt>
                <c:pt idx="1">
                  <c:v>2.9016389999999999</c:v>
                </c:pt>
                <c:pt idx="2">
                  <c:v>3.393443</c:v>
                </c:pt>
                <c:pt idx="3">
                  <c:v>3.0163929999999999</c:v>
                </c:pt>
              </c:numCache>
            </c:numRef>
          </c:val>
          <c:extLst>
            <c:ext xmlns:c16="http://schemas.microsoft.com/office/drawing/2014/chart" uri="{C3380CC4-5D6E-409C-BE32-E72D297353CC}">
              <c16:uniqueId val="{00000001-F844-4414-8B38-57AA35F5EDE5}"/>
            </c:ext>
          </c:extLst>
        </c:ser>
        <c:dLbls>
          <c:showLegendKey val="0"/>
          <c:showVal val="0"/>
          <c:showCatName val="0"/>
          <c:showSerName val="0"/>
          <c:showPercent val="0"/>
          <c:showBubbleSize val="0"/>
        </c:dLbls>
        <c:gapWidth val="150"/>
        <c:axId val="564765184"/>
        <c:axId val="572826176"/>
      </c:barChart>
      <c:scatterChart>
        <c:scatterStyle val="lineMarker"/>
        <c:varyColors val="0"/>
        <c:ser>
          <c:idx val="2"/>
          <c:order val="2"/>
          <c:tx>
            <c:v>bars</c:v>
          </c:tx>
          <c:spPr>
            <a:ln w="19050" cap="rnd" cmpd="sng" algn="ctr">
              <a:solidFill>
                <a:schemeClr val="tx1"/>
              </a:solidFill>
              <a:prstDash val="solid"/>
              <a:round/>
            </a:ln>
            <a:effectLst/>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F844-4414-8B38-57AA35F5EDE5}"/>
            </c:ext>
          </c:extLst>
        </c:ser>
        <c:ser>
          <c:idx val="3"/>
          <c:order val="3"/>
          <c:tx>
            <c:v>bars2</c:v>
          </c:tx>
          <c:spPr>
            <a:ln w="19050" cap="rnd" cmpd="sng" algn="ctr">
              <a:solidFill>
                <a:schemeClr val="tx1"/>
              </a:solidFill>
              <a:prstDash val="solid"/>
              <a:round/>
            </a:ln>
            <a:effectLst/>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F844-4414-8B38-57AA35F5EDE5}"/>
            </c:ext>
          </c:extLst>
        </c:ser>
        <c:ser>
          <c:idx val="4"/>
          <c:order val="4"/>
          <c:tx>
            <c:v>bar3</c:v>
          </c:tx>
          <c:spPr>
            <a:ln w="19050" cap="rnd" cmpd="sng" algn="ctr">
              <a:solidFill>
                <a:schemeClr val="tx1"/>
              </a:solidFill>
              <a:prstDash val="solid"/>
              <a:round/>
            </a:ln>
            <a:effectLst/>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F844-4414-8B38-57AA35F5EDE5}"/>
            </c:ext>
          </c:extLst>
        </c:ser>
        <c:dLbls>
          <c:showLegendKey val="0"/>
          <c:showVal val="0"/>
          <c:showCatName val="0"/>
          <c:showSerName val="0"/>
          <c:showPercent val="0"/>
          <c:showBubbleSize val="0"/>
        </c:dLbls>
        <c:axId val="564765184"/>
        <c:axId val="572826176"/>
      </c:scatterChart>
      <c:catAx>
        <c:axId val="564765184"/>
        <c:scaling>
          <c:orientation val="minMax"/>
        </c:scaling>
        <c:delete val="0"/>
        <c:axPos val="b"/>
        <c:numFmt formatCode="General" sourceLinked="0"/>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572826176"/>
        <c:crosses val="autoZero"/>
        <c:auto val="1"/>
        <c:lblAlgn val="ctr"/>
        <c:lblOffset val="100"/>
        <c:noMultiLvlLbl val="0"/>
      </c:catAx>
      <c:valAx>
        <c:axId val="572826176"/>
        <c:scaling>
          <c:orientation val="minMax"/>
          <c:max val="5"/>
        </c:scaling>
        <c:delete val="0"/>
        <c:axPos val="l"/>
        <c:majorGridlines>
          <c:spPr>
            <a:ln w="6350" cap="flat" cmpd="sng" algn="ctr">
              <a:solidFill>
                <a:schemeClr val="tx1">
                  <a:tint val="75000"/>
                </a:schemeClr>
              </a:solidFill>
              <a:prstDash val="solid"/>
              <a:round/>
            </a:ln>
            <a:effectLst/>
          </c:spPr>
        </c:majorGridlines>
        <c:title>
          <c:tx>
            <c:rich>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Score behaviors</a:t>
                </a:r>
                <a:r>
                  <a:rPr lang="en-US" sz="2400" baseline="0" dirty="0"/>
                  <a:t> of dominance</a:t>
                </a:r>
                <a:endParaRPr lang="en-US" sz="2400" dirty="0"/>
              </a:p>
            </c:rich>
          </c:tx>
          <c:layout>
            <c:manualLayout>
              <c:xMode val="edge"/>
              <c:yMode val="edge"/>
              <c:x val="2.7142830129408709E-2"/>
              <c:y val="0.1796154161294078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564765184"/>
        <c:crosses val="autoZero"/>
        <c:crossBetween val="between"/>
        <c:majorUnit val="1"/>
      </c:valAx>
      <c:spPr>
        <a:noFill/>
        <a:ln>
          <a:noFill/>
        </a:ln>
        <a:effectLst/>
      </c:spPr>
    </c:plotArea>
    <c:legend>
      <c:legendPos val="r"/>
      <c:legendEntry>
        <c:idx val="2"/>
        <c:delete val="1"/>
      </c:legendEntry>
      <c:legendEntry>
        <c:idx val="3"/>
        <c:delete val="1"/>
      </c:legendEntry>
      <c:legendEntry>
        <c:idx val="4"/>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w="6350" cap="flat" cmpd="sng" algn="ctr">
      <a:noFill/>
      <a:prstDash val="solid"/>
      <a:miter lim="800000"/>
    </a:ln>
    <a:effectLst/>
  </c:spPr>
  <c:txPr>
    <a:bodyPr/>
    <a:lstStyle/>
    <a:p>
      <a:pPr>
        <a:defRPr/>
      </a:pPr>
      <a:endParaRPr lang="fr-FR"/>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Similar</a:t>
            </a:r>
          </a:p>
        </c:rich>
      </c:tx>
      <c:overlay val="0"/>
    </c:title>
    <c:autoTitleDeleted val="0"/>
    <c:plotArea>
      <c:layout/>
      <c:barChart>
        <c:barDir val="col"/>
        <c:grouping val="clustered"/>
        <c:varyColors val="0"/>
        <c:ser>
          <c:idx val="0"/>
          <c:order val="0"/>
          <c:tx>
            <c:v>Agent</c:v>
          </c:tx>
          <c:spPr>
            <a:solidFill>
              <a:srgbClr val="44546A">
                <a:lumMod val="50000"/>
              </a:srgbClr>
            </a:solidFill>
          </c:spPr>
          <c:invertIfNegative val="0"/>
          <c:errBars>
            <c:errBarType val="both"/>
            <c:errValType val="cust"/>
            <c:noEndCap val="0"/>
            <c:plus>
              <c:numRef>
                <c:f>(Wilcox_Test!$E$42,Wilcox_Test!$E$44,Wilcox_Test!$E$46,Wilcox_Test!$E$48)</c:f>
                <c:numCache>
                  <c:formatCode>General</c:formatCode>
                  <c:ptCount val="4"/>
                  <c:pt idx="0">
                    <c:v>1.114773</c:v>
                  </c:pt>
                  <c:pt idx="1">
                    <c:v>1.1036269999999999</c:v>
                  </c:pt>
                  <c:pt idx="2">
                    <c:v>1.1992020000000001</c:v>
                  </c:pt>
                  <c:pt idx="3">
                    <c:v>1.12659</c:v>
                  </c:pt>
                </c:numCache>
              </c:numRef>
            </c:plus>
            <c:minus>
              <c:numRef>
                <c:f>(Wilcox_Test!$E$42,Wilcox_Test!$E$44,Wilcox_Test!$E$46,Wilcox_Test!$E$48)</c:f>
                <c:numCache>
                  <c:formatCode>General</c:formatCode>
                  <c:ptCount val="4"/>
                  <c:pt idx="0">
                    <c:v>1.114773</c:v>
                  </c:pt>
                  <c:pt idx="1">
                    <c:v>1.1036269999999999</c:v>
                  </c:pt>
                  <c:pt idx="2">
                    <c:v>1.1992020000000001</c:v>
                  </c:pt>
                  <c:pt idx="3">
                    <c:v>1.12659</c:v>
                  </c:pt>
                </c:numCache>
              </c:numRef>
            </c:minus>
          </c:errBars>
          <c:cat>
            <c:strRef>
              <c:f>(Wilcox_Test!$A$42,Wilcox_Test!$A$44,Wilcox_Test!$A$46,Wilcox_Test!$A$48)</c:f>
              <c:strCache>
                <c:ptCount val="4"/>
                <c:pt idx="0">
                  <c:v>D1 </c:v>
                </c:pt>
                <c:pt idx="1">
                  <c:v>D2 </c:v>
                </c:pt>
                <c:pt idx="2">
                  <c:v>D3 </c:v>
                </c:pt>
                <c:pt idx="3">
                  <c:v>D4 </c:v>
                </c:pt>
              </c:strCache>
            </c:strRef>
          </c:cat>
          <c:val>
            <c:numRef>
              <c:f>(Wilcox_Test!$D$42,Wilcox_Test!$D$44,Wilcox_Test!$D$46,Wilcox_Test!$D$48)</c:f>
              <c:numCache>
                <c:formatCode>General</c:formatCode>
                <c:ptCount val="4"/>
                <c:pt idx="0">
                  <c:v>2.4672130000000001</c:v>
                </c:pt>
                <c:pt idx="1">
                  <c:v>3.7049180000000002</c:v>
                </c:pt>
                <c:pt idx="2">
                  <c:v>3.0901640000000001</c:v>
                </c:pt>
                <c:pt idx="3">
                  <c:v>3.229508</c:v>
                </c:pt>
              </c:numCache>
            </c:numRef>
          </c:val>
          <c:extLst>
            <c:ext xmlns:c16="http://schemas.microsoft.com/office/drawing/2014/chart" uri="{C3380CC4-5D6E-409C-BE32-E72D297353CC}">
              <c16:uniqueId val="{00000000-2274-41A4-9701-6CB6C7FABCA5}"/>
            </c:ext>
          </c:extLst>
        </c:ser>
        <c:ser>
          <c:idx val="1"/>
          <c:order val="1"/>
          <c:tx>
            <c:v>Participant</c:v>
          </c:tx>
          <c:spPr>
            <a:solidFill>
              <a:srgbClr val="70AD47"/>
            </a:solidFill>
          </c:spPr>
          <c:invertIfNegative val="0"/>
          <c:errBars>
            <c:errBarType val="both"/>
            <c:errValType val="cust"/>
            <c:noEndCap val="0"/>
            <c:plus>
              <c:numLit>
                <c:formatCode>General</c:formatCode>
                <c:ptCount val="1"/>
                <c:pt idx="0">
                  <c:v>1</c:v>
                </c:pt>
              </c:numLit>
            </c:plus>
            <c:minus>
              <c:numLit>
                <c:formatCode>General</c:formatCode>
                <c:ptCount val="1"/>
                <c:pt idx="0">
                  <c:v>1</c:v>
                </c:pt>
              </c:numLit>
            </c:minus>
          </c:errBars>
          <c:val>
            <c:numRef>
              <c:f>(Wilcox_Test!$D$43,Wilcox_Test!$D$45,Wilcox_Test!$D$47,Wilcox_Test!$D$49)</c:f>
              <c:numCache>
                <c:formatCode>General</c:formatCode>
                <c:ptCount val="4"/>
                <c:pt idx="0">
                  <c:v>2.7131150000000002</c:v>
                </c:pt>
                <c:pt idx="1">
                  <c:v>3.368852</c:v>
                </c:pt>
                <c:pt idx="2">
                  <c:v>3.3278690000000002</c:v>
                </c:pt>
                <c:pt idx="3">
                  <c:v>2.9836070000000001</c:v>
                </c:pt>
              </c:numCache>
            </c:numRef>
          </c:val>
          <c:extLst>
            <c:ext xmlns:c16="http://schemas.microsoft.com/office/drawing/2014/chart" uri="{C3380CC4-5D6E-409C-BE32-E72D297353CC}">
              <c16:uniqueId val="{00000001-2274-41A4-9701-6CB6C7FABCA5}"/>
            </c:ext>
          </c:extLst>
        </c:ser>
        <c:dLbls>
          <c:showLegendKey val="0"/>
          <c:showVal val="0"/>
          <c:showCatName val="0"/>
          <c:showSerName val="0"/>
          <c:showPercent val="0"/>
          <c:showBubbleSize val="0"/>
        </c:dLbls>
        <c:gapWidth val="150"/>
        <c:axId val="89699328"/>
        <c:axId val="572827328"/>
      </c:barChart>
      <c:catAx>
        <c:axId val="89699328"/>
        <c:scaling>
          <c:orientation val="minMax"/>
        </c:scaling>
        <c:delete val="0"/>
        <c:axPos val="b"/>
        <c:numFmt formatCode="General" sourceLinked="0"/>
        <c:majorTickMark val="none"/>
        <c:minorTickMark val="none"/>
        <c:tickLblPos val="nextTo"/>
        <c:txPr>
          <a:bodyPr/>
          <a:lstStyle/>
          <a:p>
            <a:pPr>
              <a:defRPr sz="1800"/>
            </a:pPr>
            <a:endParaRPr lang="fr-FR"/>
          </a:p>
        </c:txPr>
        <c:crossAx val="572827328"/>
        <c:crosses val="autoZero"/>
        <c:auto val="1"/>
        <c:lblAlgn val="ctr"/>
        <c:lblOffset val="100"/>
        <c:noMultiLvlLbl val="0"/>
      </c:catAx>
      <c:valAx>
        <c:axId val="572827328"/>
        <c:scaling>
          <c:orientation val="minMax"/>
          <c:max val="5"/>
        </c:scaling>
        <c:delete val="0"/>
        <c:axPos val="l"/>
        <c:majorGridlines/>
        <c:title>
          <c:tx>
            <c:rich>
              <a:bodyPr/>
              <a:lstStyle/>
              <a:p>
                <a:pPr>
                  <a:defRPr sz="2000"/>
                </a:pPr>
                <a:r>
                  <a:rPr lang="en-US" sz="2000" b="1" i="0" kern="1200" baseline="0" dirty="0">
                    <a:solidFill>
                      <a:srgbClr val="000000"/>
                    </a:solidFill>
                    <a:effectLst/>
                  </a:rPr>
                  <a:t>Score behaviors of dominance</a:t>
                </a:r>
                <a:endParaRPr lang="fr-FR" sz="2000" dirty="0">
                  <a:effectLst/>
                </a:endParaRPr>
              </a:p>
            </c:rich>
          </c:tx>
          <c:overlay val="0"/>
        </c:title>
        <c:numFmt formatCode="General" sourceLinked="1"/>
        <c:majorTickMark val="none"/>
        <c:minorTickMark val="none"/>
        <c:tickLblPos val="nextTo"/>
        <c:txPr>
          <a:bodyPr/>
          <a:lstStyle/>
          <a:p>
            <a:pPr>
              <a:defRPr sz="1600"/>
            </a:pPr>
            <a:endParaRPr lang="fr-FR"/>
          </a:p>
        </c:txPr>
        <c:crossAx val="89699328"/>
        <c:crosses val="autoZero"/>
        <c:crossBetween val="between"/>
        <c:majorUnit val="1"/>
      </c:valAx>
    </c:plotArea>
    <c:legend>
      <c:legendPos val="r"/>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Neutral</a:t>
            </a:r>
          </a:p>
        </c:rich>
      </c:tx>
      <c:layout>
        <c:manualLayout>
          <c:xMode val="edge"/>
          <c:yMode val="edge"/>
          <c:x val="0.45960391316654442"/>
          <c:y val="6.0387574107519999E-2"/>
        </c:manualLayout>
      </c:layout>
      <c:overlay val="0"/>
    </c:title>
    <c:autoTitleDeleted val="0"/>
    <c:plotArea>
      <c:layout>
        <c:manualLayout>
          <c:layoutTarget val="inner"/>
          <c:xMode val="edge"/>
          <c:yMode val="edge"/>
          <c:x val="0.11915650683275734"/>
          <c:y val="0.19183581960029286"/>
          <c:w val="0.66043085001343471"/>
          <c:h val="0.70298479019192472"/>
        </c:manualLayout>
      </c:layout>
      <c:barChart>
        <c:barDir val="col"/>
        <c:grouping val="clustered"/>
        <c:varyColors val="0"/>
        <c:ser>
          <c:idx val="0"/>
          <c:order val="0"/>
          <c:tx>
            <c:v>Agent</c:v>
          </c:tx>
          <c:spPr>
            <a:solidFill>
              <a:srgbClr val="A5A5A5"/>
            </a:solidFill>
          </c:spPr>
          <c:invertIfNegative val="0"/>
          <c:errBars>
            <c:errBarType val="both"/>
            <c:errValType val="cust"/>
            <c:noEndCap val="0"/>
            <c:plus>
              <c:numRef>
                <c:f>(Wilcox_Test!$G$42,Wilcox_Test!$G$44,Wilcox_Test!$G$46,Wilcox_Test!$G$48)</c:f>
                <c:numCache>
                  <c:formatCode>General</c:formatCode>
                  <c:ptCount val="4"/>
                  <c:pt idx="0">
                    <c:v>0.94033489999999997</c:v>
                  </c:pt>
                  <c:pt idx="1">
                    <c:v>0.93889299999999998</c:v>
                  </c:pt>
                  <c:pt idx="2">
                    <c:v>1.0062800000000001</c:v>
                  </c:pt>
                  <c:pt idx="3">
                    <c:v>1.124212</c:v>
                  </c:pt>
                </c:numCache>
              </c:numRef>
            </c:plus>
            <c:minus>
              <c:numRef>
                <c:f>(Wilcox_Test!$G$42,Wilcox_Test!$G$44,Wilcox_Test!$G$46,Wilcox_Test!$G$48)</c:f>
                <c:numCache>
                  <c:formatCode>General</c:formatCode>
                  <c:ptCount val="4"/>
                  <c:pt idx="0">
                    <c:v>0.94033489999999997</c:v>
                  </c:pt>
                  <c:pt idx="1">
                    <c:v>0.93889299999999998</c:v>
                  </c:pt>
                  <c:pt idx="2">
                    <c:v>1.0062800000000001</c:v>
                  </c:pt>
                  <c:pt idx="3">
                    <c:v>1.124212</c:v>
                  </c:pt>
                </c:numCache>
              </c:numRef>
            </c:minus>
          </c:errBars>
          <c:cat>
            <c:strRef>
              <c:f>(Wilcox_Test!$A$42,Wilcox_Test!$A$44,Wilcox_Test!$A$46,Wilcox_Test!$A$48)</c:f>
              <c:strCache>
                <c:ptCount val="4"/>
                <c:pt idx="0">
                  <c:v>D1 </c:v>
                </c:pt>
                <c:pt idx="1">
                  <c:v>D2 </c:v>
                </c:pt>
                <c:pt idx="2">
                  <c:v>D3 </c:v>
                </c:pt>
                <c:pt idx="3">
                  <c:v>D4 </c:v>
                </c:pt>
              </c:strCache>
            </c:strRef>
          </c:cat>
          <c:val>
            <c:numRef>
              <c:f>(Wilcox_Test!$F$42,Wilcox_Test!$F$44,Wilcox_Test!$F$46,Wilcox_Test!$F$48)</c:f>
              <c:numCache>
                <c:formatCode>General</c:formatCode>
                <c:ptCount val="4"/>
                <c:pt idx="0">
                  <c:v>1.991803</c:v>
                </c:pt>
                <c:pt idx="1">
                  <c:v>3.8114750000000002</c:v>
                </c:pt>
                <c:pt idx="2">
                  <c:v>2.278689</c:v>
                </c:pt>
                <c:pt idx="3">
                  <c:v>3.0245899999999999</c:v>
                </c:pt>
              </c:numCache>
            </c:numRef>
          </c:val>
          <c:extLst>
            <c:ext xmlns:c16="http://schemas.microsoft.com/office/drawing/2014/chart" uri="{C3380CC4-5D6E-409C-BE32-E72D297353CC}">
              <c16:uniqueId val="{00000000-C29E-4A2D-8545-23D7156FEF30}"/>
            </c:ext>
          </c:extLst>
        </c:ser>
        <c:ser>
          <c:idx val="1"/>
          <c:order val="1"/>
          <c:tx>
            <c:v>Participant</c:v>
          </c:tx>
          <c:spPr>
            <a:solidFill>
              <a:srgbClr val="70AD47"/>
            </a:solidFill>
          </c:spPr>
          <c:invertIfNegative val="0"/>
          <c:errBars>
            <c:errBarType val="both"/>
            <c:errValType val="cust"/>
            <c:noEndCap val="0"/>
            <c:plus>
              <c:numRef>
                <c:f>(Wilcox_Test!$G$43,Wilcox_Test!$G$45,Wilcox_Test!$G$47,Wilcox_Test!$G$49)</c:f>
                <c:numCache>
                  <c:formatCode>General</c:formatCode>
                  <c:ptCount val="4"/>
                  <c:pt idx="0">
                    <c:v>1.0831820000000001</c:v>
                  </c:pt>
                  <c:pt idx="1">
                    <c:v>1.117686</c:v>
                  </c:pt>
                  <c:pt idx="2">
                    <c:v>1.0095400000000001</c:v>
                  </c:pt>
                  <c:pt idx="3">
                    <c:v>1.103658</c:v>
                  </c:pt>
                </c:numCache>
              </c:numRef>
            </c:plus>
            <c:minus>
              <c:numRef>
                <c:f>(Wilcox_Test!$G$43,Wilcox_Test!$G$45,Wilcox_Test!$G$47,Wilcox_Test!$G$49)</c:f>
                <c:numCache>
                  <c:formatCode>General</c:formatCode>
                  <c:ptCount val="4"/>
                  <c:pt idx="0">
                    <c:v>1.0831820000000001</c:v>
                  </c:pt>
                  <c:pt idx="1">
                    <c:v>1.117686</c:v>
                  </c:pt>
                  <c:pt idx="2">
                    <c:v>1.0095400000000001</c:v>
                  </c:pt>
                  <c:pt idx="3">
                    <c:v>1.103658</c:v>
                  </c:pt>
                </c:numCache>
              </c:numRef>
            </c:minus>
          </c:errBars>
          <c:val>
            <c:numRef>
              <c:f>(Wilcox_Test!$F$43,Wilcox_Test!$F$45,Wilcox_Test!$F$47,Wilcox_Test!$F$49)</c:f>
              <c:numCache>
                <c:formatCode>General</c:formatCode>
                <c:ptCount val="4"/>
                <c:pt idx="0">
                  <c:v>2.9836070000000001</c:v>
                </c:pt>
                <c:pt idx="1">
                  <c:v>2.877049</c:v>
                </c:pt>
                <c:pt idx="2">
                  <c:v>3.5983610000000001</c:v>
                </c:pt>
                <c:pt idx="3">
                  <c:v>3.1721309999999998</c:v>
                </c:pt>
              </c:numCache>
            </c:numRef>
          </c:val>
          <c:extLst>
            <c:ext xmlns:c16="http://schemas.microsoft.com/office/drawing/2014/chart" uri="{C3380CC4-5D6E-409C-BE32-E72D297353CC}">
              <c16:uniqueId val="{00000001-C29E-4A2D-8545-23D7156FEF30}"/>
            </c:ext>
          </c:extLst>
        </c:ser>
        <c:dLbls>
          <c:showLegendKey val="0"/>
          <c:showVal val="0"/>
          <c:showCatName val="0"/>
          <c:showSerName val="0"/>
          <c:showPercent val="0"/>
          <c:showBubbleSize val="0"/>
        </c:dLbls>
        <c:gapWidth val="150"/>
        <c:axId val="565019648"/>
        <c:axId val="57283020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C29E-4A2D-8545-23D7156FEF30}"/>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C29E-4A2D-8545-23D7156FEF30}"/>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C29E-4A2D-8545-23D7156FEF30}"/>
            </c:ext>
          </c:extLst>
        </c:ser>
        <c:dLbls>
          <c:showLegendKey val="0"/>
          <c:showVal val="0"/>
          <c:showCatName val="0"/>
          <c:showSerName val="0"/>
          <c:showPercent val="0"/>
          <c:showBubbleSize val="0"/>
        </c:dLbls>
        <c:axId val="565019648"/>
        <c:axId val="572830208"/>
      </c:scatterChart>
      <c:catAx>
        <c:axId val="565019648"/>
        <c:scaling>
          <c:orientation val="minMax"/>
        </c:scaling>
        <c:delete val="0"/>
        <c:axPos val="b"/>
        <c:numFmt formatCode="General" sourceLinked="0"/>
        <c:majorTickMark val="none"/>
        <c:minorTickMark val="none"/>
        <c:tickLblPos val="nextTo"/>
        <c:txPr>
          <a:bodyPr/>
          <a:lstStyle/>
          <a:p>
            <a:pPr>
              <a:defRPr sz="1800"/>
            </a:pPr>
            <a:endParaRPr lang="fr-FR"/>
          </a:p>
        </c:txPr>
        <c:crossAx val="572830208"/>
        <c:crosses val="autoZero"/>
        <c:auto val="1"/>
        <c:lblAlgn val="ctr"/>
        <c:lblOffset val="100"/>
        <c:noMultiLvlLbl val="0"/>
      </c:catAx>
      <c:valAx>
        <c:axId val="572830208"/>
        <c:scaling>
          <c:orientation val="minMax"/>
          <c:max val="5"/>
        </c:scaling>
        <c:delete val="0"/>
        <c:axPos val="l"/>
        <c:majorGridlines/>
        <c:title>
          <c:tx>
            <c:rich>
              <a:bodyPr/>
              <a:lstStyle/>
              <a:p>
                <a:pPr>
                  <a:defRPr sz="2400"/>
                </a:pPr>
                <a:r>
                  <a:rPr lang="en-US" sz="2400" b="1" i="0" kern="1200" baseline="0" dirty="0">
                    <a:solidFill>
                      <a:srgbClr val="000000"/>
                    </a:solidFill>
                    <a:effectLst/>
                  </a:rPr>
                  <a:t>Score behaviors of dominance</a:t>
                </a:r>
                <a:endParaRPr lang="fr-FR" sz="2400" dirty="0">
                  <a:effectLst/>
                </a:endParaRPr>
              </a:p>
            </c:rich>
          </c:tx>
          <c:overlay val="0"/>
        </c:title>
        <c:numFmt formatCode="General" sourceLinked="1"/>
        <c:majorTickMark val="none"/>
        <c:minorTickMark val="none"/>
        <c:tickLblPos val="nextTo"/>
        <c:txPr>
          <a:bodyPr/>
          <a:lstStyle/>
          <a:p>
            <a:pPr>
              <a:defRPr sz="1600"/>
            </a:pPr>
            <a:endParaRPr lang="fr-FR"/>
          </a:p>
        </c:txPr>
        <c:crossAx val="565019648"/>
        <c:crosses val="autoZero"/>
        <c:crossBetween val="between"/>
        <c:majorUnit val="1"/>
      </c:valAx>
    </c:plotArea>
    <c:legend>
      <c:legendPos val="r"/>
      <c:legendEntry>
        <c:idx val="2"/>
        <c:delete val="1"/>
      </c:legendEntry>
      <c:legendEntry>
        <c:idx val="3"/>
        <c:delete val="1"/>
      </c:legendEntry>
      <c:legendEntry>
        <c:idx val="4"/>
        <c:delete val="1"/>
      </c:legendEntry>
      <c:layout>
        <c:manualLayout>
          <c:xMode val="edge"/>
          <c:yMode val="edge"/>
          <c:x val="0.80530603451941252"/>
          <c:y val="0.4758255544046871"/>
          <c:w val="0.13555265439405162"/>
          <c:h val="0.13967241722266294"/>
        </c:manualLayout>
      </c:layout>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Satisfaction </c:v>
          </c:tx>
          <c:spPr>
            <a:solidFill>
              <a:schemeClr val="accent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A-E7A1-456C-8674-DB7C8C12F211}"/>
              </c:ext>
            </c:extLst>
          </c:dPt>
          <c:dPt>
            <c:idx val="1"/>
            <c:invertIfNegative val="0"/>
            <c:bubble3D val="0"/>
            <c:spPr>
              <a:solidFill>
                <a:srgbClr val="002060"/>
              </a:solidFill>
              <a:ln>
                <a:noFill/>
              </a:ln>
              <a:effectLst/>
            </c:spPr>
            <c:extLst>
              <c:ext xmlns:c16="http://schemas.microsoft.com/office/drawing/2014/chart" uri="{C3380CC4-5D6E-409C-BE32-E72D297353CC}">
                <c16:uniqueId val="{00000001-F73E-45EC-938E-C369E93F351D}"/>
              </c:ext>
            </c:extLst>
          </c:dPt>
          <c:dPt>
            <c:idx val="2"/>
            <c:invertIfNegative val="0"/>
            <c:bubble3D val="0"/>
            <c:spPr>
              <a:solidFill>
                <a:srgbClr val="A5A5A5"/>
              </a:solidFill>
              <a:ln>
                <a:noFill/>
              </a:ln>
              <a:effectLst/>
            </c:spPr>
            <c:extLst>
              <c:ext xmlns:c16="http://schemas.microsoft.com/office/drawing/2014/chart" uri="{C3380CC4-5D6E-409C-BE32-E72D297353CC}">
                <c16:uniqueId val="{00000003-F73E-45EC-938E-C369E93F351D}"/>
              </c:ext>
            </c:extLst>
          </c:dPt>
          <c:errBars>
            <c:errBarType val="both"/>
            <c:errValType val="cust"/>
            <c:noEndCap val="0"/>
            <c:plus>
              <c:numRef>
                <c:f>[JointGain.xlsx]perceptifs!$A$6,[JointGain.xlsx]perceptifs!$C$6,[JointGain.xlsx]perceptifs!$E$6</c:f>
                <c:numCache>
                  <c:formatCode>General</c:formatCode>
                  <c:ptCount val="3"/>
                  <c:pt idx="0">
                    <c:v>0.72164051114277472</c:v>
                  </c:pt>
                  <c:pt idx="1">
                    <c:v>0.74069823800345425</c:v>
                  </c:pt>
                  <c:pt idx="2">
                    <c:v>0.67386820718575124</c:v>
                  </c:pt>
                </c:numCache>
              </c:numRef>
            </c:plus>
            <c:minus>
              <c:numRef>
                <c:f>[JointGain.xlsx]perceptifs!$A$6,[JointGain.xlsx]perceptifs!$C$6,[JointGain.xlsx]perceptifs!$E$6</c:f>
                <c:numCache>
                  <c:formatCode>General</c:formatCode>
                  <c:ptCount val="3"/>
                  <c:pt idx="0">
                    <c:v>0.72164051114277472</c:v>
                  </c:pt>
                  <c:pt idx="1">
                    <c:v>0.74069823800345425</c:v>
                  </c:pt>
                  <c:pt idx="2">
                    <c:v>0.67386820718575124</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[JointGain.xlsx]perceptifs!$A$12:$C$12</c:f>
              <c:numCache>
                <c:formatCode>General</c:formatCode>
                <c:ptCount val="3"/>
                <c:pt idx="0">
                  <c:v>4.5081967213114753</c:v>
                </c:pt>
                <c:pt idx="1">
                  <c:v>4.4262295081967213</c:v>
                </c:pt>
                <c:pt idx="2">
                  <c:v>4.5081967213114753</c:v>
                </c:pt>
              </c:numCache>
            </c:numRef>
          </c:val>
          <c:extLst>
            <c:ext xmlns:c16="http://schemas.microsoft.com/office/drawing/2014/chart" uri="{C3380CC4-5D6E-409C-BE32-E72D297353CC}">
              <c16:uniqueId val="{00000004-F73E-45EC-938E-C369E93F351D}"/>
            </c:ext>
          </c:extLst>
        </c:ser>
        <c:ser>
          <c:idx val="1"/>
          <c:order val="1"/>
          <c:tx>
            <c:v>Fairness</c:v>
          </c:tx>
          <c:spPr>
            <a:pattFill prst="sphere">
              <a:fgClr>
                <a:srgbClr val="70AD47"/>
              </a:fgClr>
              <a:bgClr>
                <a:sysClr val="window" lastClr="FFFFFF"/>
              </a:bgClr>
            </a:pattFill>
            <a:ln>
              <a:noFill/>
            </a:ln>
            <a:effectLst/>
          </c:spPr>
          <c:invertIfNegative val="0"/>
          <c:dPt>
            <c:idx val="0"/>
            <c:invertIfNegative val="0"/>
            <c:bubble3D val="0"/>
            <c:spPr>
              <a:pattFill prst="sphere">
                <a:fgClr>
                  <a:srgbClr val="FFC000"/>
                </a:fgClr>
                <a:bgClr>
                  <a:sysClr val="window" lastClr="FFFFFF"/>
                </a:bgClr>
              </a:pattFill>
              <a:ln>
                <a:noFill/>
              </a:ln>
              <a:effectLst/>
            </c:spPr>
            <c:extLst>
              <c:ext xmlns:c16="http://schemas.microsoft.com/office/drawing/2014/chart" uri="{C3380CC4-5D6E-409C-BE32-E72D297353CC}">
                <c16:uniqueId val="{00000006-F73E-45EC-938E-C369E93F351D}"/>
              </c:ext>
            </c:extLst>
          </c:dPt>
          <c:dPt>
            <c:idx val="1"/>
            <c:invertIfNegative val="0"/>
            <c:bubble3D val="0"/>
            <c:spPr>
              <a:pattFill prst="sphere">
                <a:fgClr>
                  <a:srgbClr val="002060"/>
                </a:fgClr>
                <a:bgClr>
                  <a:sysClr val="window" lastClr="FFFFFF"/>
                </a:bgClr>
              </a:pattFill>
              <a:ln>
                <a:noFill/>
              </a:ln>
              <a:effectLst/>
            </c:spPr>
            <c:extLst>
              <c:ext xmlns:c16="http://schemas.microsoft.com/office/drawing/2014/chart" uri="{C3380CC4-5D6E-409C-BE32-E72D297353CC}">
                <c16:uniqueId val="{00000008-F73E-45EC-938E-C369E93F351D}"/>
              </c:ext>
            </c:extLst>
          </c:dPt>
          <c:dPt>
            <c:idx val="2"/>
            <c:invertIfNegative val="0"/>
            <c:bubble3D val="0"/>
            <c:spPr>
              <a:pattFill prst="sphere">
                <a:fgClr>
                  <a:srgbClr val="A5A5A5"/>
                </a:fgClr>
                <a:bgClr>
                  <a:sysClr val="window" lastClr="FFFFFF"/>
                </a:bgClr>
              </a:pattFill>
              <a:ln>
                <a:noFill/>
              </a:ln>
              <a:effectLst/>
            </c:spPr>
            <c:extLst>
              <c:ext xmlns:c16="http://schemas.microsoft.com/office/drawing/2014/chart" uri="{C3380CC4-5D6E-409C-BE32-E72D297353CC}">
                <c16:uniqueId val="{0000000A-F73E-45EC-938E-C369E93F351D}"/>
              </c:ext>
            </c:extLst>
          </c:dPt>
          <c:errBars>
            <c:errBarType val="both"/>
            <c:errValType val="cust"/>
            <c:noEndCap val="0"/>
            <c:plus>
              <c:numRef>
                <c:f>[JointGain.xlsx]perceptifs!$B$6,[JointGain.xlsx]perceptifs!$D$6,[JointGain.xlsx]perceptifs!$F$6</c:f>
                <c:numCache>
                  <c:formatCode>General</c:formatCode>
                  <c:ptCount val="3"/>
                  <c:pt idx="0">
                    <c:v>0.9504097477007426</c:v>
                  </c:pt>
                  <c:pt idx="1">
                    <c:v>1.0674007037167828</c:v>
                  </c:pt>
                  <c:pt idx="2">
                    <c:v>0.98624418661324253</c:v>
                  </c:pt>
                </c:numCache>
              </c:numRef>
            </c:plus>
            <c:minus>
              <c:numRef>
                <c:f>[JointGain.xlsx]perceptifs!$B$6,[JointGain.xlsx]perceptifs!$D$6,[JointGain.xlsx]perceptifs!$F$6</c:f>
                <c:numCache>
                  <c:formatCode>General</c:formatCode>
                  <c:ptCount val="3"/>
                  <c:pt idx="0">
                    <c:v>0.9504097477007426</c:v>
                  </c:pt>
                  <c:pt idx="1">
                    <c:v>1.0674007037167828</c:v>
                  </c:pt>
                  <c:pt idx="2">
                    <c:v>0.98624418661324253</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[JointGain.xlsx]perceptifs!$A$13:$C$13</c:f>
              <c:numCache>
                <c:formatCode>General</c:formatCode>
                <c:ptCount val="3"/>
                <c:pt idx="0">
                  <c:v>3.8852459016393444</c:v>
                </c:pt>
                <c:pt idx="1">
                  <c:v>3.8360655737704916</c:v>
                </c:pt>
                <c:pt idx="2">
                  <c:v>3.8360655737704916</c:v>
                </c:pt>
              </c:numCache>
            </c:numRef>
          </c:val>
          <c:extLst>
            <c:ext xmlns:c16="http://schemas.microsoft.com/office/drawing/2014/chart" uri="{C3380CC4-5D6E-409C-BE32-E72D297353CC}">
              <c16:uniqueId val="{0000000B-F73E-45EC-938E-C369E93F351D}"/>
            </c:ext>
          </c:extLst>
        </c:ser>
        <c:dLbls>
          <c:showLegendKey val="0"/>
          <c:showVal val="0"/>
          <c:showCatName val="0"/>
          <c:showSerName val="0"/>
          <c:showPercent val="0"/>
          <c:showBubbleSize val="0"/>
        </c:dLbls>
        <c:gapWidth val="219"/>
        <c:overlap val="-27"/>
        <c:axId val="536741376"/>
        <c:axId val="535562496"/>
      </c:barChart>
      <c:catAx>
        <c:axId val="5367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5562496"/>
        <c:crosses val="autoZero"/>
        <c:auto val="1"/>
        <c:lblAlgn val="ctr"/>
        <c:lblOffset val="100"/>
        <c:noMultiLvlLbl val="0"/>
      </c:catAx>
      <c:valAx>
        <c:axId val="535562496"/>
        <c:scaling>
          <c:orientation val="minMax"/>
          <c:max val="5.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a:t>Perception of joint gain</a:t>
                </a:r>
              </a:p>
            </c:rich>
          </c:tx>
          <c:layout>
            <c:manualLayout>
              <c:xMode val="edge"/>
              <c:yMode val="edge"/>
              <c:x val="1.25344367597613E-2"/>
              <c:y val="0.1262954906044612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674137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323377833244535"/>
          <c:y val="0.1143058928108566"/>
          <c:w val="0.83342758348686985"/>
          <c:h val="0.77829485840047952"/>
        </c:manualLayout>
      </c:layout>
      <c:barChart>
        <c:barDir val="col"/>
        <c:grouping val="clustered"/>
        <c:varyColors val="0"/>
        <c:ser>
          <c:idx val="0"/>
          <c:order val="0"/>
          <c:tx>
            <c:strRef>
              <c:f>Resultats!$B$1</c:f>
              <c:strCache>
                <c:ptCount val="1"/>
                <c:pt idx="0">
                  <c:v>Compl.</c:v>
                </c:pt>
              </c:strCache>
            </c:strRef>
          </c:tx>
          <c:spPr>
            <a:solidFill>
              <a:srgbClr val="FFC000"/>
            </a:solidFill>
            <a:ln>
              <a:noFill/>
            </a:ln>
            <a:effectLst/>
          </c:spPr>
          <c:invertIfNegative val="0"/>
          <c:errBars>
            <c:errBarType val="both"/>
            <c:errValType val="cust"/>
            <c:noEndCap val="0"/>
            <c:plus>
              <c:numRef>
                <c:f>Resultats!$B$3</c:f>
                <c:numCache>
                  <c:formatCode>General</c:formatCode>
                  <c:ptCount val="1"/>
                  <c:pt idx="0">
                    <c:v>6.4869018305032389E-2</c:v>
                  </c:pt>
                </c:numCache>
              </c:numRef>
            </c:plus>
            <c:minus>
              <c:numRef>
                <c:f>Resultats!$B$3</c:f>
                <c:numCache>
                  <c:formatCode>General</c:formatCode>
                  <c:ptCount val="1"/>
                  <c:pt idx="0">
                    <c:v>6.4869018305032389E-2</c:v>
                  </c:pt>
                </c:numCache>
              </c:numRef>
            </c:minus>
            <c:spPr>
              <a:noFill/>
              <a:ln w="9525" cap="flat" cmpd="sng" algn="ctr">
                <a:solidFill>
                  <a:schemeClr val="tx1">
                    <a:lumMod val="65000"/>
                    <a:lumOff val="35000"/>
                  </a:schemeClr>
                </a:solidFill>
                <a:round/>
              </a:ln>
              <a:effectLst/>
            </c:spPr>
          </c:errBars>
          <c:val>
            <c:numRef>
              <c:f>Resultats!$B$2</c:f>
              <c:numCache>
                <c:formatCode>General</c:formatCode>
                <c:ptCount val="1"/>
                <c:pt idx="0">
                  <c:v>0.62138888252278168</c:v>
                </c:pt>
              </c:numCache>
            </c:numRef>
          </c:val>
          <c:extLst>
            <c:ext xmlns:c16="http://schemas.microsoft.com/office/drawing/2014/chart" uri="{C3380CC4-5D6E-409C-BE32-E72D297353CC}">
              <c16:uniqueId val="{00000000-35B8-462D-A41B-1D872025A4A6}"/>
            </c:ext>
          </c:extLst>
        </c:ser>
        <c:ser>
          <c:idx val="1"/>
          <c:order val="1"/>
          <c:tx>
            <c:strRef>
              <c:f>Resultats!$C$1</c:f>
              <c:strCache>
                <c:ptCount val="1"/>
                <c:pt idx="0">
                  <c:v>Similar</c:v>
                </c:pt>
              </c:strCache>
            </c:strRef>
          </c:tx>
          <c:spPr>
            <a:solidFill>
              <a:srgbClr val="002060"/>
            </a:solidFill>
            <a:ln>
              <a:noFill/>
            </a:ln>
            <a:effectLst/>
          </c:spPr>
          <c:invertIfNegative val="0"/>
          <c:errBars>
            <c:errBarType val="both"/>
            <c:errValType val="cust"/>
            <c:noEndCap val="0"/>
            <c:plus>
              <c:numRef>
                <c:f>Resultats!$C$3</c:f>
                <c:numCache>
                  <c:formatCode>General</c:formatCode>
                  <c:ptCount val="1"/>
                  <c:pt idx="0">
                    <c:v>7.7224318868891334E-2</c:v>
                  </c:pt>
                </c:numCache>
              </c:numRef>
            </c:plus>
            <c:minus>
              <c:numRef>
                <c:f>Resultats!$C$3</c:f>
                <c:numCache>
                  <c:formatCode>General</c:formatCode>
                  <c:ptCount val="1"/>
                  <c:pt idx="0">
                    <c:v>7.7224318868891334E-2</c:v>
                  </c:pt>
                </c:numCache>
              </c:numRef>
            </c:minus>
            <c:spPr>
              <a:noFill/>
              <a:ln w="9525" cap="flat" cmpd="sng" algn="ctr">
                <a:solidFill>
                  <a:schemeClr val="tx1">
                    <a:lumMod val="65000"/>
                    <a:lumOff val="35000"/>
                  </a:schemeClr>
                </a:solidFill>
                <a:round/>
              </a:ln>
              <a:effectLst/>
            </c:spPr>
          </c:errBars>
          <c:val>
            <c:numRef>
              <c:f>Resultats!$C$2</c:f>
              <c:numCache>
                <c:formatCode>General</c:formatCode>
                <c:ptCount val="1"/>
                <c:pt idx="0">
                  <c:v>0.50326388229926422</c:v>
                </c:pt>
              </c:numCache>
            </c:numRef>
          </c:val>
          <c:extLst>
            <c:ext xmlns:c16="http://schemas.microsoft.com/office/drawing/2014/chart" uri="{C3380CC4-5D6E-409C-BE32-E72D297353CC}">
              <c16:uniqueId val="{00000001-35B8-462D-A41B-1D872025A4A6}"/>
            </c:ext>
          </c:extLst>
        </c:ser>
        <c:ser>
          <c:idx val="2"/>
          <c:order val="2"/>
          <c:tx>
            <c:strRef>
              <c:f>Resultats!$D$1</c:f>
              <c:strCache>
                <c:ptCount val="1"/>
                <c:pt idx="0">
                  <c:v>Neutre</c:v>
                </c:pt>
              </c:strCache>
            </c:strRef>
          </c:tx>
          <c:spPr>
            <a:solidFill>
              <a:srgbClr val="A5A5A5"/>
            </a:solidFill>
            <a:ln>
              <a:noFill/>
            </a:ln>
            <a:effectLst/>
          </c:spPr>
          <c:invertIfNegative val="0"/>
          <c:errBars>
            <c:errBarType val="both"/>
            <c:errValType val="cust"/>
            <c:noEndCap val="0"/>
            <c:plus>
              <c:numRef>
                <c:f>Resultats!$D$3</c:f>
                <c:numCache>
                  <c:formatCode>General</c:formatCode>
                  <c:ptCount val="1"/>
                  <c:pt idx="0">
                    <c:v>7.1606845378041767E-2</c:v>
                  </c:pt>
                </c:numCache>
              </c:numRef>
            </c:plus>
            <c:minus>
              <c:numRef>
                <c:f>Resultats!$D$3</c:f>
                <c:numCache>
                  <c:formatCode>General</c:formatCode>
                  <c:ptCount val="1"/>
                  <c:pt idx="0">
                    <c:v>7.1606845378041767E-2</c:v>
                  </c:pt>
                </c:numCache>
              </c:numRef>
            </c:minus>
            <c:spPr>
              <a:noFill/>
              <a:ln w="9525" cap="flat" cmpd="sng" algn="ctr">
                <a:solidFill>
                  <a:schemeClr val="tx1">
                    <a:lumMod val="65000"/>
                    <a:lumOff val="35000"/>
                  </a:schemeClr>
                </a:solidFill>
                <a:round/>
              </a:ln>
              <a:effectLst/>
            </c:spPr>
          </c:errBars>
          <c:val>
            <c:numRef>
              <c:f>Resultats!$D$2</c:f>
              <c:numCache>
                <c:formatCode>General</c:formatCode>
                <c:ptCount val="1"/>
                <c:pt idx="0">
                  <c:v>0.5334722176194191</c:v>
                </c:pt>
              </c:numCache>
            </c:numRef>
          </c:val>
          <c:extLst>
            <c:ext xmlns:c16="http://schemas.microsoft.com/office/drawing/2014/chart" uri="{C3380CC4-5D6E-409C-BE32-E72D297353CC}">
              <c16:uniqueId val="{00000002-35B8-462D-A41B-1D872025A4A6}"/>
            </c:ext>
          </c:extLst>
        </c:ser>
        <c:dLbls>
          <c:showLegendKey val="0"/>
          <c:showVal val="0"/>
          <c:showCatName val="0"/>
          <c:showSerName val="0"/>
          <c:showPercent val="0"/>
          <c:showBubbleSize val="0"/>
        </c:dLbls>
        <c:gapWidth val="219"/>
        <c:overlap val="-27"/>
        <c:axId val="685308432"/>
        <c:axId val="671759136"/>
      </c:barChart>
      <c:catAx>
        <c:axId val="685308432"/>
        <c:scaling>
          <c:orientation val="minMax"/>
        </c:scaling>
        <c:delete val="1"/>
        <c:axPos val="b"/>
        <c:numFmt formatCode="General" sourceLinked="1"/>
        <c:majorTickMark val="none"/>
        <c:minorTickMark val="none"/>
        <c:tickLblPos val="nextTo"/>
        <c:crossAx val="671759136"/>
        <c:crosses val="autoZero"/>
        <c:auto val="1"/>
        <c:lblAlgn val="ctr"/>
        <c:lblOffset val="100"/>
        <c:noMultiLvlLbl val="0"/>
      </c:catAx>
      <c:valAx>
        <c:axId val="67175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baseline="0" dirty="0" err="1"/>
                  <a:t>Mean</a:t>
                </a:r>
                <a:r>
                  <a:rPr lang="fr-FR" sz="2400" b="1" baseline="0" dirty="0"/>
                  <a:t>. Common gain</a:t>
                </a:r>
              </a:p>
            </c:rich>
          </c:tx>
          <c:layout>
            <c:manualLayout>
              <c:xMode val="edge"/>
              <c:yMode val="edge"/>
              <c:x val="2.2699108842605543E-2"/>
              <c:y val="0.20917704826197084"/>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685308432"/>
        <c:crosses val="autoZero"/>
        <c:crossBetween val="between"/>
      </c:valAx>
      <c:spPr>
        <a:noFill/>
        <a:ln>
          <a:noFill/>
        </a:ln>
        <a:effectLst/>
      </c:spPr>
    </c:plotArea>
    <c:legend>
      <c:legendPos val="b"/>
      <c:layout>
        <c:manualLayout>
          <c:xMode val="edge"/>
          <c:yMode val="edge"/>
          <c:x val="0.24769348578610842"/>
          <c:y val="0.91049017515537145"/>
          <c:w val="0.59166242058568352"/>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48381452318461"/>
          <c:y val="0.22263888888888889"/>
          <c:w val="0.84396062992125986"/>
          <c:h val="0.62053186060075816"/>
        </c:manualLayout>
      </c:layout>
      <c:barChart>
        <c:barDir val="col"/>
        <c:grouping val="clustered"/>
        <c:varyColors val="0"/>
        <c:ser>
          <c:idx val="0"/>
          <c:order val="0"/>
          <c:tx>
            <c:strRef>
              <c:f>tourParole!$G$1</c:f>
              <c:strCache>
                <c:ptCount val="1"/>
                <c:pt idx="0">
                  <c:v>Comp.</c:v>
                </c:pt>
              </c:strCache>
            </c:strRef>
          </c:tx>
          <c:spPr>
            <a:solidFill>
              <a:schemeClr val="accent4"/>
            </a:solidFill>
            <a:ln>
              <a:noFill/>
            </a:ln>
            <a:effectLst/>
          </c:spPr>
          <c:invertIfNegative val="0"/>
          <c:errBars>
            <c:errBarType val="both"/>
            <c:errValType val="cust"/>
            <c:noEndCap val="0"/>
            <c:plus>
              <c:numRef>
                <c:f>tourParole!$G$3</c:f>
                <c:numCache>
                  <c:formatCode>General</c:formatCode>
                  <c:ptCount val="1"/>
                  <c:pt idx="0">
                    <c:v>7.3615266481942845</c:v>
                  </c:pt>
                </c:numCache>
              </c:numRef>
            </c:plus>
            <c:minus>
              <c:numRef>
                <c:f>tourParole!$G$3</c:f>
                <c:numCache>
                  <c:formatCode>General</c:formatCode>
                  <c:ptCount val="1"/>
                  <c:pt idx="0">
                    <c:v>7.3615266481942845</c:v>
                  </c:pt>
                </c:numCache>
              </c:numRef>
            </c:minus>
            <c:spPr>
              <a:noFill/>
              <a:ln w="9525" cap="flat" cmpd="sng" algn="ctr">
                <a:solidFill>
                  <a:schemeClr val="tx1">
                    <a:lumMod val="65000"/>
                    <a:lumOff val="35000"/>
                  </a:schemeClr>
                </a:solidFill>
                <a:round/>
              </a:ln>
              <a:effectLst/>
            </c:spPr>
          </c:errBars>
          <c:val>
            <c:numRef>
              <c:f>tourParole!$G$2</c:f>
              <c:numCache>
                <c:formatCode>General</c:formatCode>
                <c:ptCount val="1"/>
                <c:pt idx="0">
                  <c:v>16.484848484848484</c:v>
                </c:pt>
              </c:numCache>
            </c:numRef>
          </c:val>
          <c:extLst>
            <c:ext xmlns:c16="http://schemas.microsoft.com/office/drawing/2014/chart" uri="{C3380CC4-5D6E-409C-BE32-E72D297353CC}">
              <c16:uniqueId val="{00000000-4E8F-49BD-BC50-64A6C74F6BB8}"/>
            </c:ext>
          </c:extLst>
        </c:ser>
        <c:ser>
          <c:idx val="1"/>
          <c:order val="1"/>
          <c:tx>
            <c:strRef>
              <c:f>tourParole!$H$1</c:f>
              <c:strCache>
                <c:ptCount val="1"/>
                <c:pt idx="0">
                  <c:v>Similar</c:v>
                </c:pt>
              </c:strCache>
            </c:strRef>
          </c:tx>
          <c:spPr>
            <a:solidFill>
              <a:srgbClr val="002060"/>
            </a:solidFill>
            <a:ln>
              <a:noFill/>
            </a:ln>
            <a:effectLst/>
          </c:spPr>
          <c:invertIfNegative val="0"/>
          <c:errBars>
            <c:errBarType val="both"/>
            <c:errValType val="cust"/>
            <c:noEndCap val="0"/>
            <c:plus>
              <c:numRef>
                <c:f>tourParole!$H$3</c:f>
                <c:numCache>
                  <c:formatCode>General</c:formatCode>
                  <c:ptCount val="1"/>
                  <c:pt idx="0">
                    <c:v>6.9104157728638986</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val>
            <c:numRef>
              <c:f>tourParole!$H$2</c:f>
              <c:numCache>
                <c:formatCode>General</c:formatCode>
                <c:ptCount val="1"/>
                <c:pt idx="0">
                  <c:v>20</c:v>
                </c:pt>
              </c:numCache>
            </c:numRef>
          </c:val>
          <c:extLst>
            <c:ext xmlns:c16="http://schemas.microsoft.com/office/drawing/2014/chart" uri="{C3380CC4-5D6E-409C-BE32-E72D297353CC}">
              <c16:uniqueId val="{00000001-4E8F-49BD-BC50-64A6C74F6BB8}"/>
            </c:ext>
          </c:extLst>
        </c:ser>
        <c:ser>
          <c:idx val="2"/>
          <c:order val="2"/>
          <c:tx>
            <c:strRef>
              <c:f>tourParole!$I$1</c:f>
              <c:strCache>
                <c:ptCount val="1"/>
                <c:pt idx="0">
                  <c:v>Neutral</c:v>
                </c:pt>
              </c:strCache>
            </c:strRef>
          </c:tx>
          <c:spPr>
            <a:solidFill>
              <a:schemeClr val="accent3"/>
            </a:solidFill>
            <a:ln>
              <a:noFill/>
            </a:ln>
            <a:effectLst/>
          </c:spPr>
          <c:invertIfNegative val="0"/>
          <c:errBars>
            <c:errBarType val="both"/>
            <c:errValType val="cust"/>
            <c:noEndCap val="0"/>
            <c:plus>
              <c:numRef>
                <c:f>tourParole!$I$3</c:f>
                <c:numCache>
                  <c:formatCode>General</c:formatCode>
                  <c:ptCount val="1"/>
                  <c:pt idx="0">
                    <c:v>5.5720748961243016</c:v>
                  </c:pt>
                </c:numCache>
              </c:numRef>
            </c:plus>
            <c:minus>
              <c:numRef>
                <c:f>tourParole!$I$3</c:f>
                <c:numCache>
                  <c:formatCode>General</c:formatCode>
                  <c:ptCount val="1"/>
                  <c:pt idx="0">
                    <c:v>5.5720748961243016</c:v>
                  </c:pt>
                </c:numCache>
              </c:numRef>
            </c:minus>
            <c:spPr>
              <a:noFill/>
              <a:ln w="9525" cap="flat" cmpd="sng" algn="ctr">
                <a:solidFill>
                  <a:schemeClr val="tx1">
                    <a:lumMod val="65000"/>
                    <a:lumOff val="35000"/>
                  </a:schemeClr>
                </a:solidFill>
                <a:round/>
              </a:ln>
              <a:effectLst/>
            </c:spPr>
          </c:errBars>
          <c:val>
            <c:numRef>
              <c:f>tourParole!$I$2</c:f>
              <c:numCache>
                <c:formatCode>General</c:formatCode>
                <c:ptCount val="1"/>
                <c:pt idx="0">
                  <c:v>15.242424242424242</c:v>
                </c:pt>
              </c:numCache>
            </c:numRef>
          </c:val>
          <c:extLst>
            <c:ext xmlns:c16="http://schemas.microsoft.com/office/drawing/2014/chart" uri="{C3380CC4-5D6E-409C-BE32-E72D297353CC}">
              <c16:uniqueId val="{00000002-4E8F-49BD-BC50-64A6C74F6BB8}"/>
            </c:ext>
          </c:extLst>
        </c:ser>
        <c:dLbls>
          <c:showLegendKey val="0"/>
          <c:showVal val="0"/>
          <c:showCatName val="0"/>
          <c:showSerName val="0"/>
          <c:showPercent val="0"/>
          <c:showBubbleSize val="0"/>
        </c:dLbls>
        <c:gapWidth val="219"/>
        <c:overlap val="-27"/>
        <c:axId val="684103008"/>
        <c:axId val="684106616"/>
      </c:barChart>
      <c:catAx>
        <c:axId val="684103008"/>
        <c:scaling>
          <c:orientation val="minMax"/>
        </c:scaling>
        <c:delete val="1"/>
        <c:axPos val="b"/>
        <c:numFmt formatCode="General" sourceLinked="1"/>
        <c:majorTickMark val="none"/>
        <c:minorTickMark val="none"/>
        <c:tickLblPos val="nextTo"/>
        <c:crossAx val="684106616"/>
        <c:crosses val="autoZero"/>
        <c:auto val="1"/>
        <c:lblAlgn val="ctr"/>
        <c:lblOffset val="100"/>
        <c:noMultiLvlLbl val="0"/>
      </c:catAx>
      <c:valAx>
        <c:axId val="684106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Mean</a:t>
                </a:r>
                <a:r>
                  <a:rPr lang="fr-FR" sz="2400" b="1" baseline="0" dirty="0"/>
                  <a:t> Nb </a:t>
                </a:r>
                <a:r>
                  <a:rPr lang="fr-FR" sz="2400" b="1" baseline="0" dirty="0" err="1"/>
                  <a:t>Utterances</a:t>
                </a:r>
                <a:endParaRPr lang="fr-FR" sz="2400" b="1" dirty="0"/>
              </a:p>
            </c:rich>
          </c:tx>
          <c:layout>
            <c:manualLayout>
              <c:xMode val="edge"/>
              <c:yMode val="edge"/>
              <c:x val="2.9702934860415177E-2"/>
              <c:y val="0.2819807545440659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03008"/>
        <c:crosses val="autoZero"/>
        <c:crossBetween val="between"/>
      </c:valAx>
      <c:spPr>
        <a:noFill/>
        <a:ln>
          <a:noFill/>
        </a:ln>
        <a:effectLst/>
      </c:spPr>
    </c:plotArea>
    <c:legend>
      <c:legendPos val="b"/>
      <c:layout>
        <c:manualLayout>
          <c:xMode val="edge"/>
          <c:yMode val="edge"/>
          <c:x val="0.26786842589872045"/>
          <c:y val="0.91043665412636632"/>
          <c:w val="0.54519933822341327"/>
          <c:h val="6.952411157750983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07745456140514"/>
          <c:y val="0.22483032186604271"/>
          <c:w val="0.85662729658792647"/>
          <c:h val="0.62053186060075816"/>
        </c:manualLayout>
      </c:layout>
      <c:barChart>
        <c:barDir val="col"/>
        <c:grouping val="clustered"/>
        <c:varyColors val="0"/>
        <c:ser>
          <c:idx val="0"/>
          <c:order val="0"/>
          <c:tx>
            <c:strRef>
              <c:f>Feuil1!$B$40</c:f>
              <c:strCache>
                <c:ptCount val="1"/>
                <c:pt idx="0">
                  <c:v>Comp.</c:v>
                </c:pt>
              </c:strCache>
            </c:strRef>
          </c:tx>
          <c:spPr>
            <a:solidFill>
              <a:srgbClr val="FFC000"/>
            </a:solidFill>
            <a:ln>
              <a:noFill/>
            </a:ln>
            <a:effectLst/>
          </c:spPr>
          <c:invertIfNegative val="0"/>
          <c:errBars>
            <c:errBarType val="both"/>
            <c:errValType val="cust"/>
            <c:noEndCap val="0"/>
            <c:plus>
              <c:numRef>
                <c:f>Feuil1!$B$42</c:f>
                <c:numCache>
                  <c:formatCode>General</c:formatCode>
                  <c:ptCount val="1"/>
                  <c:pt idx="0">
                    <c:v>1</c:v>
                  </c:pt>
                </c:numCache>
              </c:numRef>
            </c:plus>
            <c:minus>
              <c:numRef>
                <c:f>Feuil1!$B$42</c:f>
                <c:numCache>
                  <c:formatCode>General</c:formatCode>
                  <c:ptCount val="1"/>
                  <c:pt idx="0">
                    <c:v>1</c:v>
                  </c:pt>
                </c:numCache>
              </c:numRef>
            </c:minus>
            <c:spPr>
              <a:noFill/>
              <a:ln w="9525" cap="flat" cmpd="sng" algn="ctr">
                <a:solidFill>
                  <a:schemeClr val="tx1">
                    <a:lumMod val="65000"/>
                    <a:lumOff val="35000"/>
                  </a:schemeClr>
                </a:solidFill>
                <a:round/>
              </a:ln>
              <a:effectLst/>
            </c:spPr>
          </c:errBars>
          <c:val>
            <c:numRef>
              <c:f>Feuil1!$B$41</c:f>
              <c:numCache>
                <c:formatCode>General</c:formatCode>
                <c:ptCount val="1"/>
                <c:pt idx="0">
                  <c:v>4</c:v>
                </c:pt>
              </c:numCache>
            </c:numRef>
          </c:val>
          <c:extLst>
            <c:ext xmlns:c16="http://schemas.microsoft.com/office/drawing/2014/chart" uri="{C3380CC4-5D6E-409C-BE32-E72D297353CC}">
              <c16:uniqueId val="{00000000-2DBD-41BD-AB82-F27A5FBF6883}"/>
            </c:ext>
          </c:extLst>
        </c:ser>
        <c:ser>
          <c:idx val="1"/>
          <c:order val="1"/>
          <c:tx>
            <c:strRef>
              <c:f>Feuil1!$C$40</c:f>
              <c:strCache>
                <c:ptCount val="1"/>
                <c:pt idx="0">
                  <c:v>Similar</c:v>
                </c:pt>
              </c:strCache>
            </c:strRef>
          </c:tx>
          <c:spPr>
            <a:solidFill>
              <a:srgbClr val="002060"/>
            </a:solidFill>
            <a:ln>
              <a:noFill/>
            </a:ln>
            <a:effectLst/>
          </c:spPr>
          <c:invertIfNegative val="0"/>
          <c:errBars>
            <c:errBarType val="both"/>
            <c:errValType val="cust"/>
            <c:noEndCap val="0"/>
            <c:plus>
              <c:numRef>
                <c:f>Feuil1!$C$42</c:f>
                <c:numCache>
                  <c:formatCode>General</c:formatCode>
                  <c:ptCount val="1"/>
                  <c:pt idx="0">
                    <c:v>1.098185</c:v>
                  </c:pt>
                </c:numCache>
              </c:numRef>
            </c:plus>
            <c:minus>
              <c:numRef>
                <c:f>Feuil1!$C$42</c:f>
                <c:numCache>
                  <c:formatCode>General</c:formatCode>
                  <c:ptCount val="1"/>
                  <c:pt idx="0">
                    <c:v>1.098185</c:v>
                  </c:pt>
                </c:numCache>
              </c:numRef>
            </c:minus>
            <c:spPr>
              <a:noFill/>
              <a:ln w="9525" cap="flat" cmpd="sng" algn="ctr">
                <a:solidFill>
                  <a:schemeClr val="tx1">
                    <a:lumMod val="65000"/>
                    <a:lumOff val="35000"/>
                  </a:schemeClr>
                </a:solidFill>
                <a:round/>
              </a:ln>
              <a:effectLst/>
            </c:spPr>
          </c:errBars>
          <c:val>
            <c:numRef>
              <c:f>Feuil1!$C$41</c:f>
              <c:numCache>
                <c:formatCode>General</c:formatCode>
                <c:ptCount val="1"/>
                <c:pt idx="0">
                  <c:v>3.1639339999999998</c:v>
                </c:pt>
              </c:numCache>
            </c:numRef>
          </c:val>
          <c:extLst>
            <c:ext xmlns:c16="http://schemas.microsoft.com/office/drawing/2014/chart" uri="{C3380CC4-5D6E-409C-BE32-E72D297353CC}">
              <c16:uniqueId val="{00000001-2DBD-41BD-AB82-F27A5FBF6883}"/>
            </c:ext>
          </c:extLst>
        </c:ser>
        <c:ser>
          <c:idx val="2"/>
          <c:order val="2"/>
          <c:tx>
            <c:strRef>
              <c:f>Feuil1!$D$40</c:f>
              <c:strCache>
                <c:ptCount val="1"/>
                <c:pt idx="0">
                  <c:v>Neutral</c:v>
                </c:pt>
              </c:strCache>
            </c:strRef>
          </c:tx>
          <c:spPr>
            <a:solidFill>
              <a:schemeClr val="accent3"/>
            </a:solidFill>
            <a:ln>
              <a:noFill/>
            </a:ln>
            <a:effectLst/>
          </c:spPr>
          <c:invertIfNegative val="0"/>
          <c:errBars>
            <c:errBarType val="both"/>
            <c:errValType val="cust"/>
            <c:noEndCap val="0"/>
            <c:plus>
              <c:numRef>
                <c:f>Feuil1!$D$42</c:f>
                <c:numCache>
                  <c:formatCode>General</c:formatCode>
                  <c:ptCount val="1"/>
                  <c:pt idx="0">
                    <c:v>0.9950698</c:v>
                  </c:pt>
                </c:numCache>
              </c:numRef>
            </c:plus>
            <c:minus>
              <c:numRef>
                <c:f>Feuil1!$D$42</c:f>
                <c:numCache>
                  <c:formatCode>General</c:formatCode>
                  <c:ptCount val="1"/>
                  <c:pt idx="0">
                    <c:v>0.9950698</c:v>
                  </c:pt>
                </c:numCache>
              </c:numRef>
            </c:minus>
            <c:spPr>
              <a:noFill/>
              <a:ln w="9525" cap="flat" cmpd="sng" algn="ctr">
                <a:solidFill>
                  <a:schemeClr val="tx1">
                    <a:lumMod val="65000"/>
                    <a:lumOff val="35000"/>
                  </a:schemeClr>
                </a:solidFill>
                <a:round/>
              </a:ln>
              <a:effectLst/>
            </c:spPr>
          </c:errBars>
          <c:val>
            <c:numRef>
              <c:f>Feuil1!$D$41</c:f>
              <c:numCache>
                <c:formatCode>General</c:formatCode>
                <c:ptCount val="1"/>
                <c:pt idx="0">
                  <c:v>3.9016389999999999</c:v>
                </c:pt>
              </c:numCache>
            </c:numRef>
          </c:val>
          <c:extLst>
            <c:ext xmlns:c16="http://schemas.microsoft.com/office/drawing/2014/chart" uri="{C3380CC4-5D6E-409C-BE32-E72D297353CC}">
              <c16:uniqueId val="{00000002-2DBD-41BD-AB82-F27A5FBF6883}"/>
            </c:ext>
          </c:extLst>
        </c:ser>
        <c:dLbls>
          <c:showLegendKey val="0"/>
          <c:showVal val="0"/>
          <c:showCatName val="0"/>
          <c:showSerName val="0"/>
          <c:showPercent val="0"/>
          <c:showBubbleSize val="0"/>
        </c:dLbls>
        <c:gapWidth val="219"/>
        <c:overlap val="-27"/>
        <c:axId val="744184904"/>
        <c:axId val="744187856"/>
      </c:barChart>
      <c:catAx>
        <c:axId val="744184904"/>
        <c:scaling>
          <c:orientation val="minMax"/>
        </c:scaling>
        <c:delete val="1"/>
        <c:axPos val="b"/>
        <c:majorTickMark val="none"/>
        <c:minorTickMark val="none"/>
        <c:tickLblPos val="nextTo"/>
        <c:crossAx val="744187856"/>
        <c:crosses val="autoZero"/>
        <c:auto val="1"/>
        <c:lblAlgn val="ctr"/>
        <c:lblOffset val="100"/>
        <c:noMultiLvlLbl val="0"/>
      </c:catAx>
      <c:valAx>
        <c:axId val="74418785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Ease</a:t>
                </a:r>
                <a:r>
                  <a:rPr lang="fr-FR" sz="2400" b="1" dirty="0"/>
                  <a:t> of collaboration</a:t>
                </a:r>
              </a:p>
            </c:rich>
          </c:tx>
          <c:layout>
            <c:manualLayout>
              <c:xMode val="edge"/>
              <c:yMode val="edge"/>
              <c:x val="1.0469340447926407E-2"/>
              <c:y val="0.2593949134435744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744184904"/>
        <c:crosses val="autoZero"/>
        <c:crossBetween val="between"/>
        <c:majorUnit val="1"/>
      </c:valAx>
      <c:spPr>
        <a:noFill/>
        <a:ln>
          <a:noFill/>
        </a:ln>
        <a:effectLst/>
      </c:spPr>
    </c:plotArea>
    <c:legend>
      <c:legendPos val="b"/>
      <c:layout>
        <c:manualLayout>
          <c:xMode val="edge"/>
          <c:yMode val="edge"/>
          <c:x val="0.24218074046454094"/>
          <c:y val="0.89160543757849997"/>
          <c:w val="0.60290631241082848"/>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81714785651795"/>
          <c:y val="0.21800909886264216"/>
          <c:w val="0.85662729658792647"/>
          <c:h val="0.62516149023038792"/>
        </c:manualLayout>
      </c:layout>
      <c:barChart>
        <c:barDir val="col"/>
        <c:grouping val="clustered"/>
        <c:varyColors val="0"/>
        <c:ser>
          <c:idx val="0"/>
          <c:order val="0"/>
          <c:tx>
            <c:strRef>
              <c:f>Feuil1!$B$24</c:f>
              <c:strCache>
                <c:ptCount val="1"/>
                <c:pt idx="0">
                  <c:v>Comp.</c:v>
                </c:pt>
              </c:strCache>
            </c:strRef>
          </c:tx>
          <c:spPr>
            <a:solidFill>
              <a:srgbClr val="FFC000"/>
            </a:solidFill>
            <a:ln>
              <a:noFill/>
            </a:ln>
            <a:effectLst/>
          </c:spPr>
          <c:invertIfNegative val="0"/>
          <c:errBars>
            <c:errBarType val="both"/>
            <c:errValType val="cust"/>
            <c:noEndCap val="0"/>
            <c:plus>
              <c:numRef>
                <c:f>Feuil1!$B$26</c:f>
                <c:numCache>
                  <c:formatCode>General</c:formatCode>
                  <c:ptCount val="1"/>
                  <c:pt idx="0">
                    <c:v>0.97064349999999999</c:v>
                  </c:pt>
                </c:numCache>
              </c:numRef>
            </c:plus>
            <c:minus>
              <c:numRef>
                <c:f>Feuil1!$B$26</c:f>
                <c:numCache>
                  <c:formatCode>General</c:formatCode>
                  <c:ptCount val="1"/>
                  <c:pt idx="0">
                    <c:v>0.97064349999999999</c:v>
                  </c:pt>
                </c:numCache>
              </c:numRef>
            </c:minus>
            <c:spPr>
              <a:noFill/>
              <a:ln w="9525" cap="flat" cmpd="sng" algn="ctr">
                <a:solidFill>
                  <a:schemeClr val="tx1">
                    <a:lumMod val="65000"/>
                    <a:lumOff val="35000"/>
                  </a:schemeClr>
                </a:solidFill>
                <a:round/>
              </a:ln>
              <a:effectLst/>
            </c:spPr>
          </c:errBars>
          <c:val>
            <c:numRef>
              <c:f>Feuil1!$B$25</c:f>
              <c:numCache>
                <c:formatCode>General</c:formatCode>
                <c:ptCount val="1"/>
                <c:pt idx="0">
                  <c:v>4</c:v>
                </c:pt>
              </c:numCache>
            </c:numRef>
          </c:val>
          <c:extLst>
            <c:ext xmlns:c16="http://schemas.microsoft.com/office/drawing/2014/chart" uri="{C3380CC4-5D6E-409C-BE32-E72D297353CC}">
              <c16:uniqueId val="{00000000-AEDD-4D1F-B86E-14BC7442A0EA}"/>
            </c:ext>
          </c:extLst>
        </c:ser>
        <c:ser>
          <c:idx val="1"/>
          <c:order val="1"/>
          <c:tx>
            <c:strRef>
              <c:f>Feuil1!$C$24</c:f>
              <c:strCache>
                <c:ptCount val="1"/>
                <c:pt idx="0">
                  <c:v>Similar</c:v>
                </c:pt>
              </c:strCache>
            </c:strRef>
          </c:tx>
          <c:spPr>
            <a:solidFill>
              <a:srgbClr val="002060"/>
            </a:solidFill>
            <a:ln>
              <a:noFill/>
            </a:ln>
            <a:effectLst/>
          </c:spPr>
          <c:invertIfNegative val="0"/>
          <c:errBars>
            <c:errBarType val="both"/>
            <c:errValType val="cust"/>
            <c:noEndCap val="0"/>
            <c:plus>
              <c:numRef>
                <c:f>Feuil1!$C$26</c:f>
                <c:numCache>
                  <c:formatCode>General</c:formatCode>
                  <c:ptCount val="1"/>
                  <c:pt idx="0">
                    <c:v>1.1459060000000001</c:v>
                  </c:pt>
                </c:numCache>
              </c:numRef>
            </c:plus>
            <c:minus>
              <c:numRef>
                <c:f>Feuil1!$C$26</c:f>
                <c:numCache>
                  <c:formatCode>General</c:formatCode>
                  <c:ptCount val="1"/>
                  <c:pt idx="0">
                    <c:v>1.1459060000000001</c:v>
                  </c:pt>
                </c:numCache>
              </c:numRef>
            </c:minus>
            <c:spPr>
              <a:noFill/>
              <a:ln w="9525" cap="flat" cmpd="sng" algn="ctr">
                <a:solidFill>
                  <a:schemeClr val="tx1">
                    <a:lumMod val="65000"/>
                    <a:lumOff val="35000"/>
                  </a:schemeClr>
                </a:solidFill>
                <a:round/>
              </a:ln>
              <a:effectLst/>
            </c:spPr>
          </c:errBars>
          <c:val>
            <c:numRef>
              <c:f>Feuil1!$C$25</c:f>
              <c:numCache>
                <c:formatCode>General</c:formatCode>
                <c:ptCount val="1"/>
                <c:pt idx="0">
                  <c:v>3.6721309999999998</c:v>
                </c:pt>
              </c:numCache>
            </c:numRef>
          </c:val>
          <c:extLst>
            <c:ext xmlns:c16="http://schemas.microsoft.com/office/drawing/2014/chart" uri="{C3380CC4-5D6E-409C-BE32-E72D297353CC}">
              <c16:uniqueId val="{00000001-AEDD-4D1F-B86E-14BC7442A0EA}"/>
            </c:ext>
          </c:extLst>
        </c:ser>
        <c:ser>
          <c:idx val="2"/>
          <c:order val="2"/>
          <c:tx>
            <c:strRef>
              <c:f>Feuil1!$D$24</c:f>
              <c:strCache>
                <c:ptCount val="1"/>
                <c:pt idx="0">
                  <c:v>Neutral</c:v>
                </c:pt>
              </c:strCache>
            </c:strRef>
          </c:tx>
          <c:spPr>
            <a:solidFill>
              <a:schemeClr val="accent3"/>
            </a:solidFill>
            <a:ln>
              <a:noFill/>
            </a:ln>
            <a:effectLst/>
          </c:spPr>
          <c:invertIfNegative val="0"/>
          <c:errBars>
            <c:errBarType val="both"/>
            <c:errValType val="cust"/>
            <c:noEndCap val="0"/>
            <c:plus>
              <c:numRef>
                <c:f>Feuil1!$D$26</c:f>
                <c:numCache>
                  <c:formatCode>General</c:formatCode>
                  <c:ptCount val="1"/>
                  <c:pt idx="0">
                    <c:v>1.06924</c:v>
                  </c:pt>
                </c:numCache>
              </c:numRef>
            </c:plus>
            <c:minus>
              <c:numRef>
                <c:f>Feuil1!$D$26</c:f>
                <c:numCache>
                  <c:formatCode>General</c:formatCode>
                  <c:ptCount val="1"/>
                  <c:pt idx="0">
                    <c:v>1.06924</c:v>
                  </c:pt>
                </c:numCache>
              </c:numRef>
            </c:minus>
            <c:spPr>
              <a:noFill/>
              <a:ln w="9525" cap="flat" cmpd="sng" algn="ctr">
                <a:solidFill>
                  <a:schemeClr val="tx1">
                    <a:lumMod val="65000"/>
                    <a:lumOff val="35000"/>
                  </a:schemeClr>
                </a:solidFill>
                <a:round/>
              </a:ln>
              <a:effectLst/>
            </c:spPr>
          </c:errBars>
          <c:val>
            <c:numRef>
              <c:f>Feuil1!$D$25</c:f>
              <c:numCache>
                <c:formatCode>General</c:formatCode>
                <c:ptCount val="1"/>
                <c:pt idx="0">
                  <c:v>3.9262299999999999</c:v>
                </c:pt>
              </c:numCache>
            </c:numRef>
          </c:val>
          <c:extLst>
            <c:ext xmlns:c16="http://schemas.microsoft.com/office/drawing/2014/chart" uri="{C3380CC4-5D6E-409C-BE32-E72D297353CC}">
              <c16:uniqueId val="{00000002-AEDD-4D1F-B86E-14BC7442A0EA}"/>
            </c:ext>
          </c:extLst>
        </c:ser>
        <c:dLbls>
          <c:showLegendKey val="0"/>
          <c:showVal val="0"/>
          <c:showCatName val="0"/>
          <c:showSerName val="0"/>
          <c:showPercent val="0"/>
          <c:showBubbleSize val="0"/>
        </c:dLbls>
        <c:gapWidth val="219"/>
        <c:overlap val="-27"/>
        <c:axId val="744162928"/>
        <c:axId val="744168176"/>
      </c:barChart>
      <c:catAx>
        <c:axId val="744162928"/>
        <c:scaling>
          <c:orientation val="minMax"/>
        </c:scaling>
        <c:delete val="1"/>
        <c:axPos val="b"/>
        <c:majorTickMark val="none"/>
        <c:minorTickMark val="none"/>
        <c:tickLblPos val="nextTo"/>
        <c:crossAx val="744168176"/>
        <c:crosses val="autoZero"/>
        <c:auto val="1"/>
        <c:lblAlgn val="ctr"/>
        <c:lblOffset val="100"/>
        <c:noMultiLvlLbl val="0"/>
      </c:catAx>
      <c:valAx>
        <c:axId val="7441681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fr-FR" sz="2400" b="1" dirty="0"/>
                  <a:t>Score of </a:t>
                </a:r>
                <a:r>
                  <a:rPr lang="fr-FR" sz="2400" b="1" dirty="0" err="1"/>
                  <a:t>comfort</a:t>
                </a:r>
                <a:endParaRPr lang="fr-FR" sz="2400" b="1" dirty="0"/>
              </a:p>
            </c:rich>
          </c:tx>
          <c:layout>
            <c:manualLayout>
              <c:xMode val="edge"/>
              <c:yMode val="edge"/>
              <c:x val="2.1851133776596237E-2"/>
              <c:y val="0.2932051673278405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744162928"/>
        <c:crosses val="autoZero"/>
        <c:crossBetween val="between"/>
        <c:majorUnit val="1"/>
      </c:valAx>
      <c:spPr>
        <a:noFill/>
        <a:ln>
          <a:noFill/>
        </a:ln>
        <a:effectLst/>
      </c:spPr>
    </c:plotArea>
    <c:legend>
      <c:legendPos val="b"/>
      <c:layout>
        <c:manualLayout>
          <c:xMode val="edge"/>
          <c:yMode val="edge"/>
          <c:x val="0.2823919510061243"/>
          <c:y val="0.89409667541557303"/>
          <c:w val="0.53243832020997373"/>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6">
  <a:schemeClr val="accent3"/>
</cs:colorStyle>
</file>

<file path=ppt/charts/colors12.xml><?xml version="1.0" encoding="utf-8"?>
<cs:colorStyle xmlns:cs="http://schemas.microsoft.com/office/drawing/2012/chartStyle" xmlns:a="http://schemas.openxmlformats.org/drawingml/2006/main" meth="withinLinear" id="15">
  <a:schemeClr val="accent2"/>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0-01T18:51:04.254" idx="1">
    <p:pos x="10" y="10"/>
    <p:text>faut il parler de l'interface</p:text>
    <p:extLst>
      <p:ext uri="{C676402C-5697-4E1C-873F-D02D1690AC5C}">
        <p15:threadingInfo xmlns:p15="http://schemas.microsoft.com/office/powerpoint/2012/main" timeZoneBias="-120"/>
      </p:ext>
    </p:extLst>
  </p:cm>
</p:cmLst>
</file>

<file path=ppt/drawings/drawing1.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0.37471</cdr:x>
      <cdr:y>0.11503</cdr:y>
    </cdr:from>
    <cdr:to>
      <cdr:x>0.44118</cdr:x>
      <cdr:y>0.19839</cdr:y>
    </cdr:to>
    <cdr:sp macro="" textlink="">
      <cdr:nvSpPr>
        <cdr:cNvPr id="11" name="ZoneTexte 2"/>
        <cdr:cNvSpPr txBox="1"/>
      </cdr:nvSpPr>
      <cdr:spPr>
        <a:xfrm xmlns:a="http://schemas.openxmlformats.org/drawingml/2006/main">
          <a:off x="2969475" y="599451"/>
          <a:ext cx="526760" cy="43447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0.18971</cdr:x>
      <cdr:y>0.11513</cdr:y>
    </cdr:from>
    <cdr:to>
      <cdr:x>0.26054</cdr:x>
      <cdr:y>0.2036</cdr:y>
    </cdr:to>
    <cdr:sp macro="" textlink="">
      <cdr:nvSpPr>
        <cdr:cNvPr id="12" name="ZoneTexte 1"/>
        <cdr:cNvSpPr txBox="1"/>
      </cdr:nvSpPr>
      <cdr:spPr>
        <a:xfrm xmlns:a="http://schemas.openxmlformats.org/drawingml/2006/main">
          <a:off x="1503385" y="634391"/>
          <a:ext cx="561314" cy="48749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0.55757</cdr:x>
      <cdr:y>0.11378</cdr:y>
    </cdr:from>
    <cdr:to>
      <cdr:x>0.6284</cdr:x>
      <cdr:y>0.20224</cdr:y>
    </cdr:to>
    <cdr:sp macro="" textlink="">
      <cdr:nvSpPr>
        <cdr:cNvPr id="13" name="ZoneTexte 2"/>
        <cdr:cNvSpPr txBox="1"/>
      </cdr:nvSpPr>
      <cdr:spPr>
        <a:xfrm xmlns:a="http://schemas.openxmlformats.org/drawingml/2006/main">
          <a:off x="4418594" y="592970"/>
          <a:ext cx="561314" cy="46100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userShapes>
</file>

<file path=ppt/drawings/drawing3.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0.17996</cdr:x>
      <cdr:y>0.14912</cdr:y>
    </cdr:from>
    <cdr:to>
      <cdr:x>0.22917</cdr:x>
      <cdr:y>0.2511</cdr:y>
    </cdr:to>
    <cdr:sp macro="" textlink="">
      <cdr:nvSpPr>
        <cdr:cNvPr id="3" name="ZoneTexte 2"/>
        <cdr:cNvSpPr txBox="1"/>
      </cdr:nvSpPr>
      <cdr:spPr>
        <a:xfrm xmlns:a="http://schemas.openxmlformats.org/drawingml/2006/main">
          <a:off x="1470213" y="812801"/>
          <a:ext cx="402068" cy="55581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0.2931</cdr:x>
      <cdr:y>0.21345</cdr:y>
    </cdr:from>
    <cdr:to>
      <cdr:x>0.35368</cdr:x>
      <cdr:y>0.28717</cdr:y>
    </cdr:to>
    <cdr:sp macro="" textlink="">
      <cdr:nvSpPr>
        <cdr:cNvPr id="11" name="ZoneTexte 1"/>
        <cdr:cNvSpPr txBox="1"/>
      </cdr:nvSpPr>
      <cdr:spPr>
        <a:xfrm xmlns:a="http://schemas.openxmlformats.org/drawingml/2006/main">
          <a:off x="1331384" y="643467"/>
          <a:ext cx="275167" cy="22225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0.50177</cdr:x>
      <cdr:y>0.14803</cdr:y>
    </cdr:from>
    <cdr:to>
      <cdr:x>0.54499</cdr:x>
      <cdr:y>0.2204</cdr:y>
    </cdr:to>
    <cdr:sp macro="" textlink="">
      <cdr:nvSpPr>
        <cdr:cNvPr id="12" name="ZoneTexte 1"/>
        <cdr:cNvSpPr txBox="1"/>
      </cdr:nvSpPr>
      <cdr:spPr>
        <a:xfrm xmlns:a="http://schemas.openxmlformats.org/drawingml/2006/main">
          <a:off x="4099379" y="806824"/>
          <a:ext cx="353094" cy="39444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0.34528</cdr:x>
      <cdr:y>0.15351</cdr:y>
    </cdr:from>
    <cdr:to>
      <cdr:x>0.39386</cdr:x>
      <cdr:y>0.23026</cdr:y>
    </cdr:to>
    <cdr:sp macro="" textlink="">
      <cdr:nvSpPr>
        <cdr:cNvPr id="13" name="ZoneTexte 1">
          <a:extLst xmlns:a="http://schemas.openxmlformats.org/drawingml/2006/main">
            <a:ext uri="{FF2B5EF4-FFF2-40B4-BE49-F238E27FC236}">
              <a16:creationId xmlns:a16="http://schemas.microsoft.com/office/drawing/2014/main" id="{EC6D5B7B-9FEB-4E2E-AD7A-B8289FC851B8}"/>
            </a:ext>
          </a:extLst>
        </cdr:cNvPr>
        <cdr:cNvSpPr txBox="1"/>
      </cdr:nvSpPr>
      <cdr:spPr>
        <a:xfrm xmlns:a="http://schemas.openxmlformats.org/drawingml/2006/main">
          <a:off x="2820895" y="836705"/>
          <a:ext cx="396876" cy="41835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DA711-6E86-4189-8717-DE5219B5E0AF}" type="datetimeFigureOut">
              <a:rPr lang="fr-FR" smtClean="0"/>
              <a:t>22/10/2018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3D9ED-7694-4BD4-8934-CA1A50944FBC}" type="slidenum">
              <a:rPr lang="fr-FR" smtClean="0"/>
              <a:t>‹N°›</a:t>
            </a:fld>
            <a:endParaRPr lang="fr-FR"/>
          </a:p>
        </p:txBody>
      </p:sp>
    </p:spTree>
    <p:extLst>
      <p:ext uri="{BB962C8B-B14F-4D97-AF65-F5344CB8AC3E}">
        <p14:creationId xmlns:p14="http://schemas.microsoft.com/office/powerpoint/2010/main" val="9055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a:t>
            </a:r>
            <a:r>
              <a:rPr lang="fr-FR" dirty="0" err="1"/>
              <a:t>accortd</a:t>
            </a:r>
            <a:r>
              <a:rPr lang="fr-FR" dirty="0"/>
              <a:t> avec mes encadrants, </a:t>
            </a:r>
          </a:p>
          <a:p>
            <a:r>
              <a:rPr lang="fr-FR" dirty="0"/>
              <a:t>Pk tu parles français alors que les slides sont en anglais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a:t>
            </a:fld>
            <a:endParaRPr lang="fr-FR"/>
          </a:p>
        </p:txBody>
      </p:sp>
    </p:spTree>
    <p:extLst>
      <p:ext uri="{BB962C8B-B14F-4D97-AF65-F5344CB8AC3E}">
        <p14:creationId xmlns:p14="http://schemas.microsoft.com/office/powerpoint/2010/main" val="348696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Rajouter une zone 3 pour les comportements stratégique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11</a:t>
            </a:fld>
            <a:endParaRPr lang="fr-FR"/>
          </a:p>
        </p:txBody>
      </p:sp>
    </p:spTree>
    <p:extLst>
      <p:ext uri="{BB962C8B-B14F-4D97-AF65-F5344CB8AC3E}">
        <p14:creationId xmlns:p14="http://schemas.microsoft.com/office/powerpoint/2010/main" val="19594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c’est trop chargé, faire un autre transparent (en tout cas ça manque avant les 3 principes)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12</a:t>
            </a:fld>
            <a:endParaRPr lang="fr-FR"/>
          </a:p>
        </p:txBody>
      </p:sp>
    </p:spTree>
    <p:extLst>
      <p:ext uri="{BB962C8B-B14F-4D97-AF65-F5344CB8AC3E}">
        <p14:creationId xmlns:p14="http://schemas.microsoft.com/office/powerpoint/2010/main" val="89692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personne exprimant le … est perçue comme dominante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13</a:t>
            </a:fld>
            <a:endParaRPr lang="fr-FR"/>
          </a:p>
        </p:txBody>
      </p:sp>
    </p:spTree>
    <p:extLst>
      <p:ext uri="{BB962C8B-B14F-4D97-AF65-F5344CB8AC3E}">
        <p14:creationId xmlns:p14="http://schemas.microsoft.com/office/powerpoint/2010/main" val="333875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15</a:t>
            </a:fld>
            <a:endParaRPr lang="fr-FR"/>
          </a:p>
        </p:txBody>
      </p:sp>
    </p:spTree>
    <p:extLst>
      <p:ext uri="{BB962C8B-B14F-4D97-AF65-F5344CB8AC3E}">
        <p14:creationId xmlns:p14="http://schemas.microsoft.com/office/powerpoint/2010/main" val="2851971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partiel </a:t>
            </a:r>
          </a:p>
          <a:p>
            <a:r>
              <a:rPr lang="fr-FR" dirty="0"/>
              <a:t>Ne confonds pas l’option et le </a:t>
            </a:r>
            <a:r>
              <a:rPr lang="fr-FR" dirty="0" err="1"/>
              <a:t>critere</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17</a:t>
            </a:fld>
            <a:endParaRPr lang="fr-FR"/>
          </a:p>
        </p:txBody>
      </p:sp>
    </p:spTree>
    <p:extLst>
      <p:ext uri="{BB962C8B-B14F-4D97-AF65-F5344CB8AC3E}">
        <p14:creationId xmlns:p14="http://schemas.microsoft.com/office/powerpoint/2010/main" val="21509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a:t>
            </a:r>
            <a:r>
              <a:rPr lang="fr-FR" baseline="0" dirty="0"/>
              <a:t> option est défini comme le produit </a:t>
            </a:r>
            <a:r>
              <a:rPr lang="fr-FR" baseline="0" dirty="0" err="1"/>
              <a:t>cartesien</a:t>
            </a:r>
            <a:r>
              <a:rPr lang="fr-FR" baseline="0" dirty="0"/>
              <a:t> d’un ensemble de </a:t>
            </a:r>
            <a:r>
              <a:rPr lang="fr-FR" baseline="0" dirty="0" err="1"/>
              <a:t>criteres</a:t>
            </a:r>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18</a:t>
            </a:fld>
            <a:endParaRPr lang="fr-FR"/>
          </a:p>
        </p:txBody>
      </p:sp>
    </p:spTree>
    <p:extLst>
      <p:ext uri="{BB962C8B-B14F-4D97-AF65-F5344CB8AC3E}">
        <p14:creationId xmlns:p14="http://schemas.microsoft.com/office/powerpoint/2010/main" val="1887748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19</a:t>
            </a:fld>
            <a:endParaRPr lang="fr-FR"/>
          </a:p>
        </p:txBody>
      </p:sp>
    </p:spTree>
    <p:extLst>
      <p:ext uri="{BB962C8B-B14F-4D97-AF65-F5344CB8AC3E}">
        <p14:creationId xmlns:p14="http://schemas.microsoft.com/office/powerpoint/2010/main" val="399883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20</a:t>
            </a:fld>
            <a:endParaRPr lang="fr-FR"/>
          </a:p>
        </p:txBody>
      </p:sp>
    </p:spTree>
    <p:extLst>
      <p:ext uri="{BB962C8B-B14F-4D97-AF65-F5344CB8AC3E}">
        <p14:creationId xmlns:p14="http://schemas.microsoft.com/office/powerpoint/2010/main" val="69006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Rappel les principes </a:t>
            </a:r>
          </a:p>
          <a:p>
            <a:r>
              <a:rPr lang="fr-FR" dirty="0"/>
              <a:t>Ça c’est principe 1 </a:t>
            </a:r>
          </a:p>
          <a:p>
            <a:r>
              <a:rPr lang="fr-FR" dirty="0"/>
              <a:t>Ils sont plus dominants alors ils aiment moins de choses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21</a:t>
            </a:fld>
            <a:endParaRPr lang="fr-FR"/>
          </a:p>
        </p:txBody>
      </p:sp>
    </p:spTree>
    <p:extLst>
      <p:ext uri="{BB962C8B-B14F-4D97-AF65-F5344CB8AC3E}">
        <p14:creationId xmlns:p14="http://schemas.microsoft.com/office/powerpoint/2010/main" val="263921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23</a:t>
            </a:fld>
            <a:endParaRPr lang="fr-FR"/>
          </a:p>
        </p:txBody>
      </p:sp>
    </p:spTree>
    <p:extLst>
      <p:ext uri="{BB962C8B-B14F-4D97-AF65-F5344CB8AC3E}">
        <p14:creationId xmlns:p14="http://schemas.microsoft.com/office/powerpoint/2010/main" val="422000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Nous assistons, donc, à l’émergence croissante d’agents conversationnels sociaux dans des domaines d’applications variés. Ces agents jouent différents rôles allant de compagnon artificiel [92, 95], patient virtuel [61, 66] ou tuteur pour le e-learning [62, 63].</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a:t>
            </a:fld>
            <a:endParaRPr lang="fr-FR"/>
          </a:p>
        </p:txBody>
      </p:sp>
    </p:spTree>
    <p:extLst>
      <p:ext uri="{BB962C8B-B14F-4D97-AF65-F5344CB8AC3E}">
        <p14:creationId xmlns:p14="http://schemas.microsoft.com/office/powerpoint/2010/main" val="355042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24</a:t>
            </a:fld>
            <a:endParaRPr lang="fr-FR"/>
          </a:p>
        </p:txBody>
      </p:sp>
    </p:spTree>
    <p:extLst>
      <p:ext uri="{BB962C8B-B14F-4D97-AF65-F5344CB8AC3E}">
        <p14:creationId xmlns:p14="http://schemas.microsoft.com/office/powerpoint/2010/main" val="2814199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25</a:t>
            </a:fld>
            <a:endParaRPr lang="fr-FR"/>
          </a:p>
        </p:txBody>
      </p:sp>
    </p:spTree>
    <p:extLst>
      <p:ext uri="{BB962C8B-B14F-4D97-AF65-F5344CB8AC3E}">
        <p14:creationId xmlns:p14="http://schemas.microsoft.com/office/powerpoint/2010/main" val="753806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26</a:t>
            </a:fld>
            <a:endParaRPr lang="fr-FR"/>
          </a:p>
        </p:txBody>
      </p:sp>
    </p:spTree>
    <p:extLst>
      <p:ext uri="{BB962C8B-B14F-4D97-AF65-F5344CB8AC3E}">
        <p14:creationId xmlns:p14="http://schemas.microsoft.com/office/powerpoint/2010/main" val="26446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Minable… à revoir…</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27</a:t>
            </a:fld>
            <a:endParaRPr lang="fr-FR"/>
          </a:p>
        </p:txBody>
      </p:sp>
    </p:spTree>
    <p:extLst>
      <p:ext uri="{BB962C8B-B14F-4D97-AF65-F5344CB8AC3E}">
        <p14:creationId xmlns:p14="http://schemas.microsoft.com/office/powerpoint/2010/main" val="465577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DE MANIPULATION</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30</a:t>
            </a:fld>
            <a:endParaRPr lang="fr-FR"/>
          </a:p>
        </p:txBody>
      </p:sp>
    </p:spTree>
    <p:extLst>
      <p:ext uri="{BB962C8B-B14F-4D97-AF65-F5344CB8AC3E}">
        <p14:creationId xmlns:p14="http://schemas.microsoft.com/office/powerpoint/2010/main" val="1104417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Changes les couleurs</a:t>
            </a:r>
          </a:p>
          <a:p>
            <a:endParaRPr lang="fr-FR" dirty="0"/>
          </a:p>
          <a:p>
            <a:r>
              <a:rPr lang="fr-FR" dirty="0"/>
              <a:t>C’est quoi </a:t>
            </a:r>
            <a:r>
              <a:rPr lang="fr-FR" dirty="0" err="1"/>
              <a:t>crowdflower</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35</a:t>
            </a:fld>
            <a:endParaRPr lang="fr-FR"/>
          </a:p>
        </p:txBody>
      </p:sp>
    </p:spTree>
    <p:extLst>
      <p:ext uri="{BB962C8B-B14F-4D97-AF65-F5344CB8AC3E}">
        <p14:creationId xmlns:p14="http://schemas.microsoft.com/office/powerpoint/2010/main" val="584053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les tailles d’effet et enlever la p-value</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40</a:t>
            </a:fld>
            <a:endParaRPr lang="fr-FR"/>
          </a:p>
        </p:txBody>
      </p:sp>
    </p:spTree>
    <p:extLst>
      <p:ext uri="{BB962C8B-B14F-4D97-AF65-F5344CB8AC3E}">
        <p14:creationId xmlns:p14="http://schemas.microsoft.com/office/powerpoint/2010/main" val="76985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44</a:t>
            </a:fld>
            <a:endParaRPr lang="fr-FR"/>
          </a:p>
        </p:txBody>
      </p:sp>
    </p:spTree>
    <p:extLst>
      <p:ext uri="{BB962C8B-B14F-4D97-AF65-F5344CB8AC3E}">
        <p14:creationId xmlns:p14="http://schemas.microsoft.com/office/powerpoint/2010/main" val="869242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45</a:t>
            </a:fld>
            <a:endParaRPr lang="fr-FR"/>
          </a:p>
        </p:txBody>
      </p:sp>
    </p:spTree>
    <p:extLst>
      <p:ext uri="{BB962C8B-B14F-4D97-AF65-F5344CB8AC3E}">
        <p14:creationId xmlns:p14="http://schemas.microsoft.com/office/powerpoint/2010/main" val="1712574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46</a:t>
            </a:fld>
            <a:endParaRPr lang="fr-FR"/>
          </a:p>
        </p:txBody>
      </p:sp>
    </p:spTree>
    <p:extLst>
      <p:ext uri="{BB962C8B-B14F-4D97-AF65-F5344CB8AC3E}">
        <p14:creationId xmlns:p14="http://schemas.microsoft.com/office/powerpoint/2010/main" val="351654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a:t>
            </a:r>
            <a:r>
              <a:rPr lang="fr-FR" dirty="0" err="1"/>
              <a:t>refs</a:t>
            </a:r>
            <a:r>
              <a:rPr lang="fr-FR" dirty="0"/>
              <a:t> sous images + à droite: 1 </a:t>
            </a:r>
            <a:r>
              <a:rPr lang="fr-FR" dirty="0" err="1"/>
              <a:t>ref</a:t>
            </a:r>
            <a:r>
              <a:rPr lang="fr-FR" dirty="0"/>
              <a:t> pour « collab </a:t>
            </a:r>
            <a:r>
              <a:rPr lang="fr-FR" dirty="0" err="1"/>
              <a:t>nego</a:t>
            </a:r>
            <a:r>
              <a:rPr lang="fr-FR" dirty="0"/>
              <a:t> » et 1 pour « impact of </a:t>
            </a:r>
            <a:r>
              <a:rPr lang="fr-FR" dirty="0" err="1"/>
              <a:t>interpers</a:t>
            </a:r>
            <a:r>
              <a:rPr lang="fr-FR" dirty="0"/>
              <a:t>. On </a:t>
            </a:r>
            <a:r>
              <a:rPr lang="fr-FR" dirty="0" err="1"/>
              <a:t>nego</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a:t>
            </a:fld>
            <a:endParaRPr lang="fr-FR"/>
          </a:p>
        </p:txBody>
      </p:sp>
    </p:spTree>
    <p:extLst>
      <p:ext uri="{BB962C8B-B14F-4D97-AF65-F5344CB8AC3E}">
        <p14:creationId xmlns:p14="http://schemas.microsoft.com/office/powerpoint/2010/main" val="2035200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Mieux expliquer les résultats avec les fonctions </a:t>
            </a:r>
          </a:p>
          <a:p>
            <a:endParaRPr lang="fr-FR" dirty="0"/>
          </a:p>
          <a:p>
            <a:r>
              <a:rPr lang="fr-FR" dirty="0"/>
              <a:t>Refaire cette diapo</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48</a:t>
            </a:fld>
            <a:endParaRPr lang="fr-FR"/>
          </a:p>
        </p:txBody>
      </p:sp>
    </p:spTree>
    <p:extLst>
      <p:ext uri="{BB962C8B-B14F-4D97-AF65-F5344CB8AC3E}">
        <p14:creationId xmlns:p14="http://schemas.microsoft.com/office/powerpoint/2010/main" val="3333413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se basant sur les travaux en psycho, la relation </a:t>
            </a:r>
            <a:r>
              <a:rPr lang="fr-FR" dirty="0" err="1"/>
              <a:t>inteprpersonnelle</a:t>
            </a:r>
            <a:r>
              <a:rPr lang="fr-FR" dirty="0"/>
              <a:t> est complémentaire</a:t>
            </a:r>
          </a:p>
          <a:p>
            <a:r>
              <a:rPr lang="fr-FR" dirty="0"/>
              <a:t>Cependant, les travaux en négociation se sont intéressés aussi la similarité avait aussi un impact positif</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49</a:t>
            </a:fld>
            <a:endParaRPr lang="fr-FR"/>
          </a:p>
        </p:txBody>
      </p:sp>
    </p:spTree>
    <p:extLst>
      <p:ext uri="{BB962C8B-B14F-4D97-AF65-F5344CB8AC3E}">
        <p14:creationId xmlns:p14="http://schemas.microsoft.com/office/powerpoint/2010/main" val="32820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50</a:t>
            </a:fld>
            <a:endParaRPr lang="fr-FR"/>
          </a:p>
        </p:txBody>
      </p:sp>
    </p:spTree>
    <p:extLst>
      <p:ext uri="{BB962C8B-B14F-4D97-AF65-F5344CB8AC3E}">
        <p14:creationId xmlns:p14="http://schemas.microsoft.com/office/powerpoint/2010/main" val="3994879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besoin d’animation pour 3-4 + inscrire en dessous 3 agents (5 mn to 15mn per agent) + nombre de sujets ICI</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53</a:t>
            </a:fld>
            <a:endParaRPr lang="fr-FR"/>
          </a:p>
        </p:txBody>
      </p:sp>
    </p:spTree>
    <p:extLst>
      <p:ext uri="{BB962C8B-B14F-4D97-AF65-F5344CB8AC3E}">
        <p14:creationId xmlns:p14="http://schemas.microsoft.com/office/powerpoint/2010/main" val="910550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Tailles d’</a:t>
            </a:r>
            <a:r>
              <a:rPr lang="fr-FR" dirty="0" err="1"/>
              <a:t>effts</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54</a:t>
            </a:fld>
            <a:endParaRPr lang="fr-FR"/>
          </a:p>
        </p:txBody>
      </p:sp>
    </p:spTree>
    <p:extLst>
      <p:ext uri="{BB962C8B-B14F-4D97-AF65-F5344CB8AC3E}">
        <p14:creationId xmlns:p14="http://schemas.microsoft.com/office/powerpoint/2010/main" val="3898173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Conforme à la théorie </a:t>
            </a:r>
            <a:r>
              <a:rPr lang="fr-FR" dirty="0" err="1"/>
              <a:t>Tiender</a:t>
            </a:r>
            <a:r>
              <a:rPr lang="fr-FR" dirty="0"/>
              <a:t>(s), 2003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56</a:t>
            </a:fld>
            <a:endParaRPr lang="fr-FR"/>
          </a:p>
        </p:txBody>
      </p:sp>
    </p:spTree>
    <p:extLst>
      <p:ext uri="{BB962C8B-B14F-4D97-AF65-F5344CB8AC3E}">
        <p14:creationId xmlns:p14="http://schemas.microsoft.com/office/powerpoint/2010/main" val="2494403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Deux graphes un pour </a:t>
            </a:r>
            <a:r>
              <a:rPr lang="fr-FR" dirty="0" err="1"/>
              <a:t>fairness</a:t>
            </a:r>
            <a:r>
              <a:rPr lang="fr-FR" dirty="0"/>
              <a:t> et un autre pour satisfaction</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57</a:t>
            </a:fld>
            <a:endParaRPr lang="fr-FR"/>
          </a:p>
        </p:txBody>
      </p:sp>
    </p:spTree>
    <p:extLst>
      <p:ext uri="{BB962C8B-B14F-4D97-AF65-F5344CB8AC3E}">
        <p14:creationId xmlns:p14="http://schemas.microsoft.com/office/powerpoint/2010/main" val="2593769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58</a:t>
            </a:fld>
            <a:endParaRPr lang="fr-FR"/>
          </a:p>
        </p:txBody>
      </p:sp>
    </p:spTree>
    <p:extLst>
      <p:ext uri="{BB962C8B-B14F-4D97-AF65-F5344CB8AC3E}">
        <p14:creationId xmlns:p14="http://schemas.microsoft.com/office/powerpoint/2010/main" val="1815245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59</a:t>
            </a:fld>
            <a:endParaRPr lang="fr-FR"/>
          </a:p>
        </p:txBody>
      </p:sp>
    </p:spTree>
    <p:extLst>
      <p:ext uri="{BB962C8B-B14F-4D97-AF65-F5344CB8AC3E}">
        <p14:creationId xmlns:p14="http://schemas.microsoft.com/office/powerpoint/2010/main" val="2304345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60</a:t>
            </a:fld>
            <a:endParaRPr lang="fr-FR"/>
          </a:p>
        </p:txBody>
      </p:sp>
    </p:spTree>
    <p:extLst>
      <p:ext uri="{BB962C8B-B14F-4D97-AF65-F5344CB8AC3E}">
        <p14:creationId xmlns:p14="http://schemas.microsoft.com/office/powerpoint/2010/main" val="256243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Ne pas lire toutes les parties,</a:t>
            </a:r>
          </a:p>
          <a:p>
            <a:r>
              <a:rPr lang="fr-FR" dirty="0"/>
              <a:t>Citez seulement les deux parties avec </a:t>
            </a:r>
            <a:r>
              <a:rPr lang="fr-FR" dirty="0" err="1"/>
              <a:t>implementations</a:t>
            </a:r>
            <a:r>
              <a:rPr lang="fr-FR" dirty="0"/>
              <a:t> et simulations</a:t>
            </a:r>
          </a:p>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a:t>
            </a:fld>
            <a:endParaRPr lang="fr-FR"/>
          </a:p>
        </p:txBody>
      </p:sp>
    </p:spTree>
    <p:extLst>
      <p:ext uri="{BB962C8B-B14F-4D97-AF65-F5344CB8AC3E}">
        <p14:creationId xmlns:p14="http://schemas.microsoft.com/office/powerpoint/2010/main" val="3867795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Refaire le test</a:t>
            </a:r>
          </a:p>
          <a:p>
            <a:r>
              <a:rPr lang="fr-FR" dirty="0"/>
              <a:t>Dire que la taille d’effet est moyenne</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61</a:t>
            </a:fld>
            <a:endParaRPr lang="fr-FR"/>
          </a:p>
        </p:txBody>
      </p:sp>
    </p:spTree>
    <p:extLst>
      <p:ext uri="{BB962C8B-B14F-4D97-AF65-F5344CB8AC3E}">
        <p14:creationId xmlns:p14="http://schemas.microsoft.com/office/powerpoint/2010/main" val="999810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62</a:t>
            </a:fld>
            <a:endParaRPr lang="fr-FR"/>
          </a:p>
        </p:txBody>
      </p:sp>
    </p:spTree>
    <p:extLst>
      <p:ext uri="{BB962C8B-B14F-4D97-AF65-F5344CB8AC3E}">
        <p14:creationId xmlns:p14="http://schemas.microsoft.com/office/powerpoint/2010/main" val="3288396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63</a:t>
            </a:fld>
            <a:endParaRPr lang="fr-FR"/>
          </a:p>
        </p:txBody>
      </p:sp>
    </p:spTree>
    <p:extLst>
      <p:ext uri="{BB962C8B-B14F-4D97-AF65-F5344CB8AC3E}">
        <p14:creationId xmlns:p14="http://schemas.microsoft.com/office/powerpoint/2010/main" val="4085183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65</a:t>
            </a:fld>
            <a:endParaRPr lang="fr-FR"/>
          </a:p>
        </p:txBody>
      </p:sp>
    </p:spTree>
    <p:extLst>
      <p:ext uri="{BB962C8B-B14F-4D97-AF65-F5344CB8AC3E}">
        <p14:creationId xmlns:p14="http://schemas.microsoft.com/office/powerpoint/2010/main" val="984861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66</a:t>
            </a:fld>
            <a:endParaRPr lang="fr-FR"/>
          </a:p>
        </p:txBody>
      </p:sp>
    </p:spTree>
    <p:extLst>
      <p:ext uri="{BB962C8B-B14F-4D97-AF65-F5344CB8AC3E}">
        <p14:creationId xmlns:p14="http://schemas.microsoft.com/office/powerpoint/2010/main" val="2963095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Publications au fur et a mesures des résultats</a:t>
            </a:r>
          </a:p>
          <a:p>
            <a:endParaRPr lang="fr-FR" dirty="0"/>
          </a:p>
          <a:p>
            <a:r>
              <a:rPr lang="fr-FR" dirty="0"/>
              <a:t>Mes encadrements</a:t>
            </a:r>
          </a:p>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67</a:t>
            </a:fld>
            <a:endParaRPr lang="fr-FR"/>
          </a:p>
        </p:txBody>
      </p:sp>
    </p:spTree>
    <p:extLst>
      <p:ext uri="{BB962C8B-B14F-4D97-AF65-F5344CB8AC3E}">
        <p14:creationId xmlns:p14="http://schemas.microsoft.com/office/powerpoint/2010/main" val="73805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a:t>
            </a:fld>
            <a:endParaRPr lang="fr-FR"/>
          </a:p>
        </p:txBody>
      </p:sp>
    </p:spTree>
    <p:extLst>
      <p:ext uri="{BB962C8B-B14F-4D97-AF65-F5344CB8AC3E}">
        <p14:creationId xmlns:p14="http://schemas.microsoft.com/office/powerpoint/2010/main" val="427840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REFERENce</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7</a:t>
            </a:fld>
            <a:endParaRPr lang="fr-FR"/>
          </a:p>
        </p:txBody>
      </p:sp>
    </p:spTree>
    <p:extLst>
      <p:ext uri="{BB962C8B-B14F-4D97-AF65-F5344CB8AC3E}">
        <p14:creationId xmlns:p14="http://schemas.microsoft.com/office/powerpoint/2010/main" val="70310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Vested dominance may result from birth order, kinship, or be institutionalized and granted as the rights and privileges of a particular role, e.g., college professor, judge, or corporate president. Vested dominance may also result in physical power dependent upon the physical characteristics of the individual. Size, age, silverbacks, and shoulder hair mantles are all symptoms of physical power. Social dominance, power, and influence, on the other hand, are earned, and dependent upon social strategy selection and enactment abilities, empathic abilities, and the potential for affiliation and engagement of friendship</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8</a:t>
            </a:fld>
            <a:endParaRPr lang="fr-FR"/>
          </a:p>
        </p:txBody>
      </p:sp>
    </p:spTree>
    <p:extLst>
      <p:ext uri="{BB962C8B-B14F-4D97-AF65-F5344CB8AC3E}">
        <p14:creationId xmlns:p14="http://schemas.microsoft.com/office/powerpoint/2010/main" val="101356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9</a:t>
            </a:fld>
            <a:endParaRPr lang="fr-FR"/>
          </a:p>
        </p:txBody>
      </p:sp>
    </p:spTree>
    <p:extLst>
      <p:ext uri="{BB962C8B-B14F-4D97-AF65-F5344CB8AC3E}">
        <p14:creationId xmlns:p14="http://schemas.microsoft.com/office/powerpoint/2010/main" val="1670571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a:t>
            </a:r>
            <a:r>
              <a:rPr lang="fr-FR" dirty="0" err="1"/>
              <a:t>regrouiper</a:t>
            </a:r>
            <a:r>
              <a:rPr lang="fr-FR" dirty="0"/>
              <a:t> avec t10</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10</a:t>
            </a:fld>
            <a:endParaRPr lang="fr-FR"/>
          </a:p>
        </p:txBody>
      </p:sp>
    </p:spTree>
    <p:extLst>
      <p:ext uri="{BB962C8B-B14F-4D97-AF65-F5344CB8AC3E}">
        <p14:creationId xmlns:p14="http://schemas.microsoft.com/office/powerpoint/2010/main" val="196330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4334F-D0C7-4C4F-8D8C-73CA986533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2E0ACD0-8A0C-4B3B-B36E-9B4D7F6A7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F1431E5-DD8E-494F-8271-598036AFBDB8}"/>
              </a:ext>
            </a:extLst>
          </p:cNvPr>
          <p:cNvSpPr>
            <a:spLocks noGrp="1"/>
          </p:cNvSpPr>
          <p:nvPr>
            <p:ph type="dt" sz="half" idx="10"/>
          </p:nvPr>
        </p:nvSpPr>
        <p:spPr/>
        <p:txBody>
          <a:bodyPr/>
          <a:lstStyle/>
          <a:p>
            <a:fld id="{5E81D63C-706C-4BA2-9C07-B72FF183ABA8}" type="datetime1">
              <a:rPr lang="fr-FR" smtClean="0"/>
              <a:t>22/10/2018</a:t>
            </a:fld>
            <a:endParaRPr lang="fr-FR"/>
          </a:p>
        </p:txBody>
      </p:sp>
      <p:sp>
        <p:nvSpPr>
          <p:cNvPr id="5" name="Espace réservé du pied de page 4">
            <a:extLst>
              <a:ext uri="{FF2B5EF4-FFF2-40B4-BE49-F238E27FC236}">
                <a16:creationId xmlns:a16="http://schemas.microsoft.com/office/drawing/2014/main" id="{C21835C4-A008-471F-8CB6-C1719B6B7B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CCB605-7329-4A96-BA1F-A43142D295CC}"/>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61987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06254-184D-4A72-B12C-4EC4EDF32F1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A8E2F39-7EC4-4E39-81A1-86C22DBBD4BC}"/>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074741-2CDE-4632-94BF-19EF33AB06CA}"/>
              </a:ext>
            </a:extLst>
          </p:cNvPr>
          <p:cNvSpPr>
            <a:spLocks noGrp="1"/>
          </p:cNvSpPr>
          <p:nvPr>
            <p:ph type="dt" sz="half" idx="10"/>
          </p:nvPr>
        </p:nvSpPr>
        <p:spPr/>
        <p:txBody>
          <a:bodyPr/>
          <a:lstStyle/>
          <a:p>
            <a:fld id="{38993447-258C-49BF-8572-8CCB65D8740C}" type="datetime1">
              <a:rPr lang="fr-FR" smtClean="0"/>
              <a:t>22/10/2018</a:t>
            </a:fld>
            <a:endParaRPr lang="fr-FR"/>
          </a:p>
        </p:txBody>
      </p:sp>
      <p:sp>
        <p:nvSpPr>
          <p:cNvPr id="5" name="Espace réservé du pied de page 4">
            <a:extLst>
              <a:ext uri="{FF2B5EF4-FFF2-40B4-BE49-F238E27FC236}">
                <a16:creationId xmlns:a16="http://schemas.microsoft.com/office/drawing/2014/main" id="{02797BFA-2712-4AEF-B631-8E1EEBDEF78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8ABF1D-F044-43CE-ABD2-DACD69CDA62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311478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75BFEE-4FF8-49C0-9C3F-CD9B209F40D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367406-EB1F-447E-9F3B-24BC39808179}"/>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F5AC07-31F3-4978-9EE7-241F52AEB244}"/>
              </a:ext>
            </a:extLst>
          </p:cNvPr>
          <p:cNvSpPr>
            <a:spLocks noGrp="1"/>
          </p:cNvSpPr>
          <p:nvPr>
            <p:ph type="dt" sz="half" idx="10"/>
          </p:nvPr>
        </p:nvSpPr>
        <p:spPr/>
        <p:txBody>
          <a:bodyPr/>
          <a:lstStyle/>
          <a:p>
            <a:fld id="{A5992001-7259-48B9-8801-884048F44052}" type="datetime1">
              <a:rPr lang="fr-FR" smtClean="0"/>
              <a:t>22/10/2018</a:t>
            </a:fld>
            <a:endParaRPr lang="fr-FR"/>
          </a:p>
        </p:txBody>
      </p:sp>
      <p:sp>
        <p:nvSpPr>
          <p:cNvPr id="5" name="Espace réservé du pied de page 4">
            <a:extLst>
              <a:ext uri="{FF2B5EF4-FFF2-40B4-BE49-F238E27FC236}">
                <a16:creationId xmlns:a16="http://schemas.microsoft.com/office/drawing/2014/main" id="{1E01671C-092B-4A6A-8673-253830FD5A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07BF49-0875-4D2B-B326-2419623CC4D5}"/>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23607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F8770-FDFD-41E1-A339-98613FB0B2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847F1E9-D856-448A-A29B-FDDB80210D8E}"/>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6AC49C-1DE1-4F4B-93F7-78AB68957838}"/>
              </a:ext>
            </a:extLst>
          </p:cNvPr>
          <p:cNvSpPr>
            <a:spLocks noGrp="1"/>
          </p:cNvSpPr>
          <p:nvPr>
            <p:ph type="dt" sz="half" idx="10"/>
          </p:nvPr>
        </p:nvSpPr>
        <p:spPr/>
        <p:txBody>
          <a:bodyPr/>
          <a:lstStyle/>
          <a:p>
            <a:fld id="{3895A6EE-2A26-4497-825F-0EE37ECC857F}" type="datetime1">
              <a:rPr lang="fr-FR" smtClean="0"/>
              <a:t>22/10/2018</a:t>
            </a:fld>
            <a:endParaRPr lang="fr-FR"/>
          </a:p>
        </p:txBody>
      </p:sp>
      <p:sp>
        <p:nvSpPr>
          <p:cNvPr id="5" name="Espace réservé du pied de page 4">
            <a:extLst>
              <a:ext uri="{FF2B5EF4-FFF2-40B4-BE49-F238E27FC236}">
                <a16:creationId xmlns:a16="http://schemas.microsoft.com/office/drawing/2014/main" id="{86C71651-0718-4128-98A4-DB4EBE7D11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0EAACFB-1382-40D3-B8BD-E7F83177A670}"/>
              </a:ext>
            </a:extLst>
          </p:cNvPr>
          <p:cNvSpPr>
            <a:spLocks noGrp="1"/>
          </p:cNvSpPr>
          <p:nvPr>
            <p:ph type="sldNum" sz="quarter" idx="12"/>
          </p:nvPr>
        </p:nvSpPr>
        <p:spPr>
          <a:xfrm>
            <a:off x="9124950" y="6356350"/>
            <a:ext cx="2743200" cy="365125"/>
          </a:xfrm>
        </p:spPr>
        <p:txBody>
          <a:bodyPr/>
          <a:lstStyle>
            <a:lvl1pPr>
              <a:defRPr sz="1400" b="1"/>
            </a:lvl1pPr>
          </a:lstStyle>
          <a:p>
            <a:fld id="{830C4335-9913-4F80-B9D7-EA4FD23BFB5C}" type="slidenum">
              <a:rPr lang="fr-FR" smtClean="0"/>
              <a:pPr/>
              <a:t>‹N°›</a:t>
            </a:fld>
            <a:endParaRPr lang="fr-FR" dirty="0"/>
          </a:p>
        </p:txBody>
      </p:sp>
    </p:spTree>
    <p:extLst>
      <p:ext uri="{BB962C8B-B14F-4D97-AF65-F5344CB8AC3E}">
        <p14:creationId xmlns:p14="http://schemas.microsoft.com/office/powerpoint/2010/main" val="377348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CB855-8FCA-4843-8F7D-39F90A67164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597CD8B-2D10-4410-A58C-DA5F3E120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A960307-424B-4516-B864-E8A3FC508C30}"/>
              </a:ext>
            </a:extLst>
          </p:cNvPr>
          <p:cNvSpPr>
            <a:spLocks noGrp="1"/>
          </p:cNvSpPr>
          <p:nvPr>
            <p:ph type="dt" sz="half" idx="10"/>
          </p:nvPr>
        </p:nvSpPr>
        <p:spPr/>
        <p:txBody>
          <a:bodyPr/>
          <a:lstStyle/>
          <a:p>
            <a:fld id="{AEAF3598-1577-4882-8D01-C415CFC70C8C}" type="datetime1">
              <a:rPr lang="fr-FR" smtClean="0"/>
              <a:t>22/10/2018</a:t>
            </a:fld>
            <a:endParaRPr lang="fr-FR"/>
          </a:p>
        </p:txBody>
      </p:sp>
      <p:sp>
        <p:nvSpPr>
          <p:cNvPr id="5" name="Espace réservé du pied de page 4">
            <a:extLst>
              <a:ext uri="{FF2B5EF4-FFF2-40B4-BE49-F238E27FC236}">
                <a16:creationId xmlns:a16="http://schemas.microsoft.com/office/drawing/2014/main" id="{B3F24608-5262-4247-93F2-9B0F7EC415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C4359B-50E8-434F-BB20-DFCEED84ADC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79912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5F09A-875D-4C77-9A40-441D37DAA9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56F20F3-1326-4D06-8E81-850C9B819A2B}"/>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2D3CF3A-60CB-462A-A508-851C8CE3B41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42B212A-26F0-47CA-861D-32F361482345}"/>
              </a:ext>
            </a:extLst>
          </p:cNvPr>
          <p:cNvSpPr>
            <a:spLocks noGrp="1"/>
          </p:cNvSpPr>
          <p:nvPr>
            <p:ph type="dt" sz="half" idx="10"/>
          </p:nvPr>
        </p:nvSpPr>
        <p:spPr/>
        <p:txBody>
          <a:bodyPr/>
          <a:lstStyle/>
          <a:p>
            <a:fld id="{005C9643-79F0-4E29-AB96-91E4F70C7525}" type="datetime1">
              <a:rPr lang="fr-FR" smtClean="0"/>
              <a:t>22/10/2018</a:t>
            </a:fld>
            <a:endParaRPr lang="fr-FR"/>
          </a:p>
        </p:txBody>
      </p:sp>
      <p:sp>
        <p:nvSpPr>
          <p:cNvPr id="6" name="Espace réservé du pied de page 5">
            <a:extLst>
              <a:ext uri="{FF2B5EF4-FFF2-40B4-BE49-F238E27FC236}">
                <a16:creationId xmlns:a16="http://schemas.microsoft.com/office/drawing/2014/main" id="{EE9E957A-B0FF-494B-A19B-7D5626DFAD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151799-DC68-430B-97B6-FA364C27D999}"/>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2828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8F4F4E-2B5B-4ABE-B19A-ABFDAE51064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00361F-A5CB-482D-896F-16D8AA4B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22B64ACB-CD84-45A4-8EC0-20C776450CDE}"/>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EEF72D1-A870-4563-BFFD-846B8E96B3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02DC241D-A150-4AE4-A3D5-D5534C75DB8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CC06513-A442-451C-8D45-53F3ED026939}"/>
              </a:ext>
            </a:extLst>
          </p:cNvPr>
          <p:cNvSpPr>
            <a:spLocks noGrp="1"/>
          </p:cNvSpPr>
          <p:nvPr>
            <p:ph type="dt" sz="half" idx="10"/>
          </p:nvPr>
        </p:nvSpPr>
        <p:spPr/>
        <p:txBody>
          <a:bodyPr/>
          <a:lstStyle/>
          <a:p>
            <a:fld id="{0C9C4F98-73D9-4412-8E87-CF55720AA056}" type="datetime1">
              <a:rPr lang="fr-FR" smtClean="0"/>
              <a:t>22/10/2018</a:t>
            </a:fld>
            <a:endParaRPr lang="fr-FR"/>
          </a:p>
        </p:txBody>
      </p:sp>
      <p:sp>
        <p:nvSpPr>
          <p:cNvPr id="8" name="Espace réservé du pied de page 7">
            <a:extLst>
              <a:ext uri="{FF2B5EF4-FFF2-40B4-BE49-F238E27FC236}">
                <a16:creationId xmlns:a16="http://schemas.microsoft.com/office/drawing/2014/main" id="{3B987FAC-A2F2-47A1-9514-5C3498D3E05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B2BB663-2EFD-416E-B264-CEC6AB72B627}"/>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408082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51F64-3C18-4C23-9505-05F3998F7E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CB6D08C-F5C5-46FC-B676-442275B47B85}"/>
              </a:ext>
            </a:extLst>
          </p:cNvPr>
          <p:cNvSpPr>
            <a:spLocks noGrp="1"/>
          </p:cNvSpPr>
          <p:nvPr>
            <p:ph type="dt" sz="half" idx="10"/>
          </p:nvPr>
        </p:nvSpPr>
        <p:spPr/>
        <p:txBody>
          <a:bodyPr/>
          <a:lstStyle/>
          <a:p>
            <a:fld id="{D076B2C7-AE88-4A04-BBF2-932D438474C5}" type="datetime1">
              <a:rPr lang="fr-FR" smtClean="0"/>
              <a:t>22/10/2018</a:t>
            </a:fld>
            <a:endParaRPr lang="fr-FR"/>
          </a:p>
        </p:txBody>
      </p:sp>
      <p:sp>
        <p:nvSpPr>
          <p:cNvPr id="4" name="Espace réservé du pied de page 3">
            <a:extLst>
              <a:ext uri="{FF2B5EF4-FFF2-40B4-BE49-F238E27FC236}">
                <a16:creationId xmlns:a16="http://schemas.microsoft.com/office/drawing/2014/main" id="{B9029CF1-5DC9-422D-9C4D-1D426A90B7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C19A7D7-3B32-4934-A1B3-27C84E169C4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44127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735B9A2-533F-44EB-B7B6-219CB27B0E77}"/>
              </a:ext>
            </a:extLst>
          </p:cNvPr>
          <p:cNvSpPr>
            <a:spLocks noGrp="1"/>
          </p:cNvSpPr>
          <p:nvPr>
            <p:ph type="dt" sz="half" idx="10"/>
          </p:nvPr>
        </p:nvSpPr>
        <p:spPr/>
        <p:txBody>
          <a:bodyPr/>
          <a:lstStyle/>
          <a:p>
            <a:fld id="{F836D201-1466-4873-8AB3-CA5128DDFC11}" type="datetime1">
              <a:rPr lang="fr-FR" smtClean="0"/>
              <a:t>22/10/2018</a:t>
            </a:fld>
            <a:endParaRPr lang="fr-FR"/>
          </a:p>
        </p:txBody>
      </p:sp>
      <p:sp>
        <p:nvSpPr>
          <p:cNvPr id="3" name="Espace réservé du pied de page 2">
            <a:extLst>
              <a:ext uri="{FF2B5EF4-FFF2-40B4-BE49-F238E27FC236}">
                <a16:creationId xmlns:a16="http://schemas.microsoft.com/office/drawing/2014/main" id="{D49D706E-52E8-4B8E-9AF4-92C8B7212F9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6C96A-C7AA-495C-A9C5-035EEEDFA71D}"/>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55014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CA4EA-5EE9-4521-A507-37DDBD4DA4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8BFCEC2-24F4-44F0-820F-7FFB4DDEE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CD4E27D-B3E9-483E-AADB-05DED421B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3672865-51D3-48CC-9C02-CB670F1F1436}"/>
              </a:ext>
            </a:extLst>
          </p:cNvPr>
          <p:cNvSpPr>
            <a:spLocks noGrp="1"/>
          </p:cNvSpPr>
          <p:nvPr>
            <p:ph type="dt" sz="half" idx="10"/>
          </p:nvPr>
        </p:nvSpPr>
        <p:spPr/>
        <p:txBody>
          <a:bodyPr/>
          <a:lstStyle/>
          <a:p>
            <a:fld id="{1D51762D-A04F-46C3-A402-92A86933CAB3}" type="datetime1">
              <a:rPr lang="fr-FR" smtClean="0"/>
              <a:t>22/10/2018</a:t>
            </a:fld>
            <a:endParaRPr lang="fr-FR"/>
          </a:p>
        </p:txBody>
      </p:sp>
      <p:sp>
        <p:nvSpPr>
          <p:cNvPr id="6" name="Espace réservé du pied de page 5">
            <a:extLst>
              <a:ext uri="{FF2B5EF4-FFF2-40B4-BE49-F238E27FC236}">
                <a16:creationId xmlns:a16="http://schemas.microsoft.com/office/drawing/2014/main" id="{C1DD102B-63ED-48D8-9ECD-0D5D5ED88CF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B3FDEC-E0C2-4721-B365-47AF85285F4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0328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B22E7-5A2D-4017-8E1A-A8F9FC9CAA5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707968F-F11A-42E4-9E04-E6E3EEEF9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F2FE4B3-74A9-49FC-8B59-38934DA0B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CA4559A-2EC8-4513-A1AF-A563E204357E}"/>
              </a:ext>
            </a:extLst>
          </p:cNvPr>
          <p:cNvSpPr>
            <a:spLocks noGrp="1"/>
          </p:cNvSpPr>
          <p:nvPr>
            <p:ph type="dt" sz="half" idx="10"/>
          </p:nvPr>
        </p:nvSpPr>
        <p:spPr/>
        <p:txBody>
          <a:bodyPr/>
          <a:lstStyle/>
          <a:p>
            <a:fld id="{22026AC0-7E85-4F2C-BF4F-6BF48EA085C9}" type="datetime1">
              <a:rPr lang="fr-FR" smtClean="0"/>
              <a:t>22/10/2018</a:t>
            </a:fld>
            <a:endParaRPr lang="fr-FR"/>
          </a:p>
        </p:txBody>
      </p:sp>
      <p:sp>
        <p:nvSpPr>
          <p:cNvPr id="6" name="Espace réservé du pied de page 5">
            <a:extLst>
              <a:ext uri="{FF2B5EF4-FFF2-40B4-BE49-F238E27FC236}">
                <a16:creationId xmlns:a16="http://schemas.microsoft.com/office/drawing/2014/main" id="{C947FE99-76B3-41FC-884E-55FE48827E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407503-46B4-4B63-BDCA-CA95BFA0F011}"/>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12052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7B004F5-A212-4218-9F00-2F6FDBEE3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22BFD6C-F3A6-4F8C-9F83-EFFDCDE07A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3CD787-9ED9-4BCF-8D59-3C33B390B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4483E-1110-405B-88F1-AF432CBB8D18}" type="datetime1">
              <a:rPr lang="fr-FR" smtClean="0"/>
              <a:t>22/10/2018</a:t>
            </a:fld>
            <a:endParaRPr lang="fr-FR"/>
          </a:p>
        </p:txBody>
      </p:sp>
      <p:sp>
        <p:nvSpPr>
          <p:cNvPr id="5" name="Espace réservé du pied de page 4">
            <a:extLst>
              <a:ext uri="{FF2B5EF4-FFF2-40B4-BE49-F238E27FC236}">
                <a16:creationId xmlns:a16="http://schemas.microsoft.com/office/drawing/2014/main" id="{35D48F7A-9887-46DB-978B-1C07171E1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028903B-4515-41E6-9849-07A9A7824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C4335-9913-4F80-B9D7-EA4FD23BFB5C}" type="slidenum">
              <a:rPr lang="fr-FR" smtClean="0"/>
              <a:t>‹N°›</a:t>
            </a:fld>
            <a:endParaRPr lang="fr-FR"/>
          </a:p>
        </p:txBody>
      </p:sp>
    </p:spTree>
    <p:extLst>
      <p:ext uri="{BB962C8B-B14F-4D97-AF65-F5344CB8AC3E}">
        <p14:creationId xmlns:p14="http://schemas.microsoft.com/office/powerpoint/2010/main" val="109109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22.jpg"/><Relationship Id="rId4" Type="http://schemas.openxmlformats.org/officeDocument/2006/relationships/image" Target="../media/image18.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hart" Target="../charts/chart1.xml"/><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omments" Target="../comments/comment1.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hyperlink" Target="http://pngimg.com/download/28645" TargetMode="External"/></Relationships>
</file>

<file path=ppt/slides/_rels/slide5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 Id="rId9"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011101-96F5-4B78-BF7D-2796414D40F4}"/>
              </a:ext>
            </a:extLst>
          </p:cNvPr>
          <p:cNvSpPr/>
          <p:nvPr/>
        </p:nvSpPr>
        <p:spPr>
          <a:xfrm>
            <a:off x="0" y="0"/>
            <a:ext cx="12192000" cy="56915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BA42C109-4258-4CEF-88F7-2CB686888123}"/>
              </a:ext>
            </a:extLst>
          </p:cNvPr>
          <p:cNvSpPr txBox="1">
            <a:spLocks/>
          </p:cNvSpPr>
          <p:nvPr/>
        </p:nvSpPr>
        <p:spPr>
          <a:xfrm>
            <a:off x="314760" y="898923"/>
            <a:ext cx="11635505" cy="1883081"/>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lgn="l"/>
            <a:r>
              <a:rPr lang="en-US" sz="3800" dirty="0"/>
              <a:t>A COMPUTATIONAL MODEL OF COLLABORATIVE NEGOTIATION BASED ON </a:t>
            </a:r>
            <a:r>
              <a:rPr lang="en-US" sz="3800" dirty="0">
                <a:solidFill>
                  <a:schemeClr val="accent2"/>
                </a:solidFill>
              </a:rPr>
              <a:t>THE INTERPERSONAL RELATION OF DOMINANCE</a:t>
            </a:r>
          </a:p>
        </p:txBody>
      </p:sp>
      <p:pic>
        <p:nvPicPr>
          <p:cNvPr id="8" name="Image 7">
            <a:extLst>
              <a:ext uri="{FF2B5EF4-FFF2-40B4-BE49-F238E27FC236}">
                <a16:creationId xmlns:a16="http://schemas.microsoft.com/office/drawing/2014/main" id="{30413474-F411-4BF2-88E9-BEE5BC14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82" y="5691517"/>
            <a:ext cx="1584176" cy="1297329"/>
          </a:xfrm>
          <a:prstGeom prst="rect">
            <a:avLst/>
          </a:prstGeom>
        </p:spPr>
      </p:pic>
      <p:pic>
        <p:nvPicPr>
          <p:cNvPr id="9" name="Image 8">
            <a:extLst>
              <a:ext uri="{FF2B5EF4-FFF2-40B4-BE49-F238E27FC236}">
                <a16:creationId xmlns:a16="http://schemas.microsoft.com/office/drawing/2014/main" id="{5D95F188-0A09-4FE7-9B23-9481DBA04B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0" name="Image 9">
            <a:extLst>
              <a:ext uri="{FF2B5EF4-FFF2-40B4-BE49-F238E27FC236}">
                <a16:creationId xmlns:a16="http://schemas.microsoft.com/office/drawing/2014/main" id="{F0994F3B-B5FF-4EE3-B037-C766DCA690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718" y="5864276"/>
            <a:ext cx="1512168" cy="941648"/>
          </a:xfrm>
          <a:prstGeom prst="rect">
            <a:avLst/>
          </a:prstGeom>
        </p:spPr>
      </p:pic>
      <p:sp>
        <p:nvSpPr>
          <p:cNvPr id="12" name="Sous-titre 2">
            <a:extLst>
              <a:ext uri="{FF2B5EF4-FFF2-40B4-BE49-F238E27FC236}">
                <a16:creationId xmlns:a16="http://schemas.microsoft.com/office/drawing/2014/main" id="{3D090930-23C4-48FC-8034-142F7A8EE39F}"/>
              </a:ext>
            </a:extLst>
          </p:cNvPr>
          <p:cNvSpPr txBox="1">
            <a:spLocks/>
          </p:cNvSpPr>
          <p:nvPr/>
        </p:nvSpPr>
        <p:spPr>
          <a:xfrm>
            <a:off x="454576" y="3194253"/>
            <a:ext cx="5758484" cy="2097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29DD1"/>
              </a:buClr>
              <a:buNone/>
            </a:pPr>
            <a:r>
              <a:rPr lang="fr-FR" sz="2000" dirty="0" err="1">
                <a:solidFill>
                  <a:schemeClr val="accent4"/>
                </a:solidFill>
              </a:rPr>
              <a:t>Presented</a:t>
            </a:r>
            <a:r>
              <a:rPr lang="fr-FR" sz="2000" dirty="0">
                <a:solidFill>
                  <a:schemeClr val="accent4"/>
                </a:solidFill>
              </a:rPr>
              <a:t> by :</a:t>
            </a:r>
          </a:p>
          <a:p>
            <a:pPr lvl="1">
              <a:buClr>
                <a:srgbClr val="629DD1"/>
              </a:buClr>
            </a:pPr>
            <a:r>
              <a:rPr lang="fr-FR" sz="2000" dirty="0">
                <a:solidFill>
                  <a:schemeClr val="accent4"/>
                </a:solidFill>
              </a:rPr>
              <a:t> </a:t>
            </a:r>
            <a:r>
              <a:rPr lang="fr-FR" sz="2000" b="1" dirty="0">
                <a:solidFill>
                  <a:schemeClr val="bg1"/>
                </a:solidFill>
              </a:rPr>
              <a:t>Lydia OULD OUALI </a:t>
            </a:r>
            <a:r>
              <a:rPr lang="fr-FR" sz="2000" dirty="0">
                <a:solidFill>
                  <a:schemeClr val="bg1"/>
                </a:solidFill>
              </a:rPr>
              <a:t>(LIMSI-CNRS / UPSUD)</a:t>
            </a:r>
          </a:p>
          <a:p>
            <a:pPr lvl="1">
              <a:buClr>
                <a:srgbClr val="629DD1"/>
              </a:buClr>
            </a:pPr>
            <a:endParaRPr lang="fr-FR" sz="2000" dirty="0">
              <a:solidFill>
                <a:schemeClr val="bg1"/>
              </a:solidFill>
            </a:endParaRPr>
          </a:p>
          <a:p>
            <a:pPr marL="0" indent="0">
              <a:buClr>
                <a:srgbClr val="629DD1"/>
              </a:buClr>
              <a:buNone/>
            </a:pPr>
            <a:r>
              <a:rPr lang="fr-FR" sz="2000" dirty="0" err="1">
                <a:solidFill>
                  <a:schemeClr val="accent4"/>
                </a:solidFill>
              </a:rPr>
              <a:t>Directors</a:t>
            </a:r>
            <a:r>
              <a:rPr lang="fr-FR" sz="2000" dirty="0">
                <a:solidFill>
                  <a:schemeClr val="accent4"/>
                </a:solidFill>
              </a:rPr>
              <a:t> :  </a:t>
            </a:r>
          </a:p>
          <a:p>
            <a:pPr lvl="1">
              <a:buClr>
                <a:srgbClr val="629DD1"/>
              </a:buClr>
            </a:pPr>
            <a:r>
              <a:rPr lang="fr-FR" sz="1800" dirty="0">
                <a:solidFill>
                  <a:schemeClr val="bg1"/>
                </a:solidFill>
              </a:rPr>
              <a:t>Nicolas </a:t>
            </a:r>
            <a:r>
              <a:rPr lang="fr-FR" sz="1800" dirty="0" err="1">
                <a:solidFill>
                  <a:schemeClr val="bg1"/>
                </a:solidFill>
              </a:rPr>
              <a:t>Sabouret</a:t>
            </a:r>
            <a:r>
              <a:rPr lang="fr-FR" sz="1800" dirty="0">
                <a:solidFill>
                  <a:schemeClr val="bg1"/>
                </a:solidFill>
              </a:rPr>
              <a:t> (LIMSI-CNRS / UPSUD) </a:t>
            </a:r>
          </a:p>
          <a:p>
            <a:pPr lvl="1">
              <a:buClr>
                <a:srgbClr val="629DD1"/>
              </a:buClr>
            </a:pPr>
            <a:r>
              <a:rPr lang="fr-FR" sz="1800" dirty="0">
                <a:solidFill>
                  <a:schemeClr val="bg1"/>
                </a:solidFill>
              </a:rPr>
              <a:t>Charles Rich (CS / WPI)</a:t>
            </a:r>
            <a:endParaRPr lang="fr-FR" sz="3600" b="1" dirty="0">
              <a:solidFill>
                <a:schemeClr val="bg1"/>
              </a:solidFill>
            </a:endParaRPr>
          </a:p>
        </p:txBody>
      </p:sp>
    </p:spTree>
    <p:extLst>
      <p:ext uri="{BB962C8B-B14F-4D97-AF65-F5344CB8AC3E}">
        <p14:creationId xmlns:p14="http://schemas.microsoft.com/office/powerpoint/2010/main" val="293314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82576" y="1254512"/>
            <a:ext cx="5394117" cy="79800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b="1" dirty="0">
                <a:latin typeface="Open"/>
              </a:rPr>
              <a:t>Verbal </a:t>
            </a:r>
            <a:r>
              <a:rPr lang="en-US" sz="28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a:off x="6269200" y="1254512"/>
            <a:ext cx="5394117" cy="7980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800" b="1" dirty="0">
                <a:solidFill>
                  <a:prstClr val="white"/>
                </a:solidFill>
                <a:latin typeface="Open"/>
              </a:rPr>
              <a:t>Non-verbal </a:t>
            </a:r>
            <a:r>
              <a:rPr lang="en-US" sz="2800" b="1" dirty="0">
                <a:solidFill>
                  <a:prstClr val="white"/>
                </a:solidFill>
                <a:latin typeface="Open"/>
              </a:rPr>
              <a:t>behaviors</a:t>
            </a:r>
          </a:p>
        </p:txBody>
      </p:sp>
      <p:sp>
        <p:nvSpPr>
          <p:cNvPr id="3" name="Rectangle 2">
            <a:extLst>
              <a:ext uri="{FF2B5EF4-FFF2-40B4-BE49-F238E27FC236}">
                <a16:creationId xmlns:a16="http://schemas.microsoft.com/office/drawing/2014/main" id="{C50546E2-2D02-4F9D-A9C2-6F48BF14F8CD}"/>
              </a:ext>
            </a:extLst>
          </p:cNvPr>
          <p:cNvSpPr/>
          <p:nvPr/>
        </p:nvSpPr>
        <p:spPr>
          <a:xfrm>
            <a:off x="6269200"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B91C9A3-B8B4-423A-B280-69FF0BFEDAF9}"/>
              </a:ext>
            </a:extLst>
          </p:cNvPr>
          <p:cNvSpPr txBox="1"/>
          <p:nvPr/>
        </p:nvSpPr>
        <p:spPr>
          <a:xfrm>
            <a:off x="2597595" y="2801442"/>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A790C782-13CB-47A6-9BC7-74CD0B2C5A54}"/>
              </a:ext>
            </a:extLst>
          </p:cNvPr>
          <p:cNvPicPr>
            <a:picLocks noChangeAspect="1"/>
          </p:cNvPicPr>
          <p:nvPr/>
        </p:nvPicPr>
        <p:blipFill>
          <a:blip r:embed="rId3"/>
          <a:stretch>
            <a:fillRect/>
          </a:stretch>
        </p:blipFill>
        <p:spPr>
          <a:xfrm>
            <a:off x="482577" y="3830911"/>
            <a:ext cx="584576" cy="886161"/>
          </a:xfrm>
          <a:prstGeom prst="rect">
            <a:avLst/>
          </a:prstGeom>
        </p:spPr>
      </p:pic>
      <p:sp>
        <p:nvSpPr>
          <p:cNvPr id="9" name="ZoneTexte 8">
            <a:extLst>
              <a:ext uri="{FF2B5EF4-FFF2-40B4-BE49-F238E27FC236}">
                <a16:creationId xmlns:a16="http://schemas.microsoft.com/office/drawing/2014/main" id="{87382E30-8B45-4004-8C89-E55938E82960}"/>
              </a:ext>
            </a:extLst>
          </p:cNvPr>
          <p:cNvSpPr txBox="1"/>
          <p:nvPr/>
        </p:nvSpPr>
        <p:spPr>
          <a:xfrm>
            <a:off x="7478097" y="2562394"/>
            <a:ext cx="4106244" cy="646331"/>
          </a:xfrm>
          <a:prstGeom prst="rect">
            <a:avLst/>
          </a:prstGeom>
          <a:noFill/>
        </p:spPr>
        <p:txBody>
          <a:bodyPr wrap="square" rtlCol="0">
            <a:spAutoFit/>
          </a:bodyPr>
          <a:lstStyle/>
          <a:p>
            <a:r>
              <a:rPr lang="fr-FR" dirty="0" err="1"/>
              <a:t>kinesic</a:t>
            </a:r>
            <a:r>
              <a:rPr lang="fr-FR" dirty="0"/>
              <a:t> </a:t>
            </a:r>
            <a:r>
              <a:rPr lang="fr-FR" dirty="0" err="1"/>
              <a:t>cues</a:t>
            </a:r>
            <a:r>
              <a:rPr lang="fr-FR" dirty="0"/>
              <a:t> (Posture, body </a:t>
            </a:r>
            <a:r>
              <a:rPr lang="fr-FR" dirty="0" err="1"/>
              <a:t>movement</a:t>
            </a:r>
            <a:r>
              <a:rPr lang="fr-FR" dirty="0"/>
              <a:t>, </a:t>
            </a:r>
            <a:r>
              <a:rPr lang="fr-FR" dirty="0" err="1"/>
              <a:t>gestures</a:t>
            </a:r>
            <a:r>
              <a:rPr lang="fr-FR" dirty="0"/>
              <a:t>, facial expressions)</a:t>
            </a:r>
          </a:p>
        </p:txBody>
      </p:sp>
      <p:pic>
        <p:nvPicPr>
          <p:cNvPr id="11" name="Image 10">
            <a:extLst>
              <a:ext uri="{FF2B5EF4-FFF2-40B4-BE49-F238E27FC236}">
                <a16:creationId xmlns:a16="http://schemas.microsoft.com/office/drawing/2014/main" id="{E1D18520-2E02-4E78-84B6-5631B40C4249}"/>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Effect>
                      <a14:brightnessContrast bright="20000" contrast="-40000"/>
                    </a14:imgEffect>
                  </a14:imgLayer>
                </a14:imgProps>
              </a:ext>
            </a:extLst>
          </a:blip>
          <a:stretch>
            <a:fillRect/>
          </a:stretch>
        </p:blipFill>
        <p:spPr>
          <a:xfrm>
            <a:off x="6478481" y="2258015"/>
            <a:ext cx="657555" cy="690058"/>
          </a:xfrm>
          <a:prstGeom prst="rect">
            <a:avLst/>
          </a:prstGeom>
        </p:spPr>
      </p:pic>
      <p:pic>
        <p:nvPicPr>
          <p:cNvPr id="15" name="Image 14">
            <a:extLst>
              <a:ext uri="{FF2B5EF4-FFF2-40B4-BE49-F238E27FC236}">
                <a16:creationId xmlns:a16="http://schemas.microsoft.com/office/drawing/2014/main" id="{50F72C2D-7D79-497F-AF48-C459CF90A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6226" y="3118875"/>
            <a:ext cx="758961" cy="758961"/>
          </a:xfrm>
          <a:prstGeom prst="rect">
            <a:avLst/>
          </a:prstGeom>
        </p:spPr>
      </p:pic>
      <p:pic>
        <p:nvPicPr>
          <p:cNvPr id="17" name="Image 16">
            <a:extLst>
              <a:ext uri="{FF2B5EF4-FFF2-40B4-BE49-F238E27FC236}">
                <a16:creationId xmlns:a16="http://schemas.microsoft.com/office/drawing/2014/main" id="{B0B6C606-D065-44B5-AB5B-CE3D68FA6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2598" y="3931989"/>
            <a:ext cx="602045" cy="602045"/>
          </a:xfrm>
          <a:prstGeom prst="rect">
            <a:avLst/>
          </a:prstGeom>
        </p:spPr>
      </p:pic>
      <p:pic>
        <p:nvPicPr>
          <p:cNvPr id="19" name="Image 18">
            <a:extLst>
              <a:ext uri="{FF2B5EF4-FFF2-40B4-BE49-F238E27FC236}">
                <a16:creationId xmlns:a16="http://schemas.microsoft.com/office/drawing/2014/main" id="{0898B91B-32D0-486A-B651-5ED11EC679C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496930" y="4844526"/>
            <a:ext cx="724421" cy="724421"/>
          </a:xfrm>
          <a:prstGeom prst="rect">
            <a:avLst/>
          </a:prstGeom>
        </p:spPr>
      </p:pic>
      <p:sp>
        <p:nvSpPr>
          <p:cNvPr id="21" name="ZoneTexte 20">
            <a:extLst>
              <a:ext uri="{FF2B5EF4-FFF2-40B4-BE49-F238E27FC236}">
                <a16:creationId xmlns:a16="http://schemas.microsoft.com/office/drawing/2014/main" id="{85A1D7FC-9F6C-4EDD-8807-D1E08880A075}"/>
              </a:ext>
            </a:extLst>
          </p:cNvPr>
          <p:cNvSpPr txBox="1"/>
          <p:nvPr/>
        </p:nvSpPr>
        <p:spPr>
          <a:xfrm>
            <a:off x="1492118" y="2478276"/>
            <a:ext cx="4106244" cy="369332"/>
          </a:xfrm>
          <a:prstGeom prst="rect">
            <a:avLst/>
          </a:prstGeom>
          <a:noFill/>
        </p:spPr>
        <p:txBody>
          <a:bodyPr wrap="square" rtlCol="0">
            <a:spAutoFit/>
          </a:bodyPr>
          <a:lstStyle/>
          <a:p>
            <a:r>
              <a:rPr lang="en-US" dirty="0"/>
              <a:t>Speech frequency , interruption</a:t>
            </a:r>
          </a:p>
        </p:txBody>
      </p:sp>
      <p:pic>
        <p:nvPicPr>
          <p:cNvPr id="23" name="Image 22">
            <a:extLst>
              <a:ext uri="{FF2B5EF4-FFF2-40B4-BE49-F238E27FC236}">
                <a16:creationId xmlns:a16="http://schemas.microsoft.com/office/drawing/2014/main" id="{58E0F4E8-A263-4BA3-96EC-173B54BF7975}"/>
              </a:ext>
            </a:extLst>
          </p:cNvPr>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606189" y="2273610"/>
            <a:ext cx="584576" cy="687774"/>
          </a:xfrm>
          <a:prstGeom prst="rect">
            <a:avLst/>
          </a:prstGeom>
        </p:spPr>
      </p:pic>
      <p:sp>
        <p:nvSpPr>
          <p:cNvPr id="24" name="ZoneTexte 23">
            <a:extLst>
              <a:ext uri="{FF2B5EF4-FFF2-40B4-BE49-F238E27FC236}">
                <a16:creationId xmlns:a16="http://schemas.microsoft.com/office/drawing/2014/main" id="{4C85A71E-D4E0-403D-937D-C99755F2EB49}"/>
              </a:ext>
            </a:extLst>
          </p:cNvPr>
          <p:cNvSpPr txBox="1"/>
          <p:nvPr/>
        </p:nvSpPr>
        <p:spPr>
          <a:xfrm>
            <a:off x="7716961" y="3933870"/>
            <a:ext cx="4106244" cy="369332"/>
          </a:xfrm>
          <a:prstGeom prst="rect">
            <a:avLst/>
          </a:prstGeom>
          <a:noFill/>
        </p:spPr>
        <p:txBody>
          <a:bodyPr wrap="square" rtlCol="0">
            <a:spAutoFit/>
          </a:bodyPr>
          <a:lstStyle/>
          <a:p>
            <a:r>
              <a:rPr lang="fr-FR" dirty="0" err="1"/>
              <a:t>Initiate</a:t>
            </a:r>
            <a:r>
              <a:rPr lang="fr-FR" dirty="0"/>
              <a:t> interaction and </a:t>
            </a:r>
            <a:r>
              <a:rPr lang="fr-FR" dirty="0" err="1"/>
              <a:t>behaviors</a:t>
            </a:r>
            <a:endParaRPr lang="fr-FR" dirty="0"/>
          </a:p>
        </p:txBody>
      </p:sp>
      <p:sp>
        <p:nvSpPr>
          <p:cNvPr id="25" name="ZoneTexte 24">
            <a:extLst>
              <a:ext uri="{FF2B5EF4-FFF2-40B4-BE49-F238E27FC236}">
                <a16:creationId xmlns:a16="http://schemas.microsoft.com/office/drawing/2014/main" id="{307B3A71-07F6-4852-BCFF-7AC4C1ACE3D0}"/>
              </a:ext>
            </a:extLst>
          </p:cNvPr>
          <p:cNvSpPr txBox="1"/>
          <p:nvPr/>
        </p:nvSpPr>
        <p:spPr>
          <a:xfrm>
            <a:off x="1438163" y="3795370"/>
            <a:ext cx="4106244" cy="1477328"/>
          </a:xfrm>
          <a:prstGeom prst="rect">
            <a:avLst/>
          </a:prstGeom>
          <a:noFill/>
        </p:spPr>
        <p:txBody>
          <a:bodyPr wrap="square" rtlCol="0">
            <a:spAutoFit/>
          </a:bodyPr>
          <a:lstStyle/>
          <a:p>
            <a:r>
              <a:rPr lang="en-US" dirty="0"/>
              <a:t>Communication strategies</a:t>
            </a:r>
          </a:p>
          <a:p>
            <a:pPr marL="342900" indent="-342900">
              <a:buFont typeface="+mj-lt"/>
              <a:buAutoNum type="arabicPeriod"/>
            </a:pPr>
            <a:r>
              <a:rPr lang="en-US" dirty="0"/>
              <a:t>Direct strategies</a:t>
            </a:r>
          </a:p>
          <a:p>
            <a:pPr marL="342900" indent="-342900">
              <a:buFont typeface="+mj-lt"/>
              <a:buAutoNum type="arabicPeriod"/>
            </a:pPr>
            <a:endParaRPr lang="en-US" dirty="0"/>
          </a:p>
          <a:p>
            <a:pPr marL="342900" indent="-342900">
              <a:buFont typeface="+mj-lt"/>
              <a:buAutoNum type="arabicPeriod"/>
            </a:pPr>
            <a:r>
              <a:rPr lang="en-US" dirty="0"/>
              <a:t>Indirect strategies</a:t>
            </a:r>
          </a:p>
          <a:p>
            <a:endParaRPr lang="en-US" dirty="0"/>
          </a:p>
        </p:txBody>
      </p:sp>
      <p:sp>
        <p:nvSpPr>
          <p:cNvPr id="27" name="ZoneTexte 26">
            <a:extLst>
              <a:ext uri="{FF2B5EF4-FFF2-40B4-BE49-F238E27FC236}">
                <a16:creationId xmlns:a16="http://schemas.microsoft.com/office/drawing/2014/main" id="{F8DFC945-3D93-4927-BDFA-983AF73B2471}"/>
              </a:ext>
            </a:extLst>
          </p:cNvPr>
          <p:cNvSpPr txBox="1"/>
          <p:nvPr/>
        </p:nvSpPr>
        <p:spPr>
          <a:xfrm>
            <a:off x="7763370" y="5043225"/>
            <a:ext cx="4106244" cy="369332"/>
          </a:xfrm>
          <a:prstGeom prst="rect">
            <a:avLst/>
          </a:prstGeom>
          <a:noFill/>
        </p:spPr>
        <p:txBody>
          <a:bodyPr wrap="square" rtlCol="0">
            <a:spAutoFit/>
          </a:bodyPr>
          <a:lstStyle/>
          <a:p>
            <a:r>
              <a:rPr lang="fr-FR" dirty="0"/>
              <a:t>High vocal </a:t>
            </a:r>
            <a:r>
              <a:rPr lang="fr-FR" dirty="0" err="1"/>
              <a:t>tone</a:t>
            </a:r>
            <a:r>
              <a:rPr lang="fr-FR" dirty="0"/>
              <a:t> and </a:t>
            </a:r>
            <a:r>
              <a:rPr lang="fr-FR" dirty="0" err="1"/>
              <a:t>frequency</a:t>
            </a:r>
            <a:endParaRPr lang="fr-FR" dirty="0"/>
          </a:p>
        </p:txBody>
      </p:sp>
      <p:sp>
        <p:nvSpPr>
          <p:cNvPr id="28" name="ZoneTexte 27">
            <a:extLst>
              <a:ext uri="{FF2B5EF4-FFF2-40B4-BE49-F238E27FC236}">
                <a16:creationId xmlns:a16="http://schemas.microsoft.com/office/drawing/2014/main" id="{A3AB90F0-0AAE-4177-9837-AF4587DE1422}"/>
              </a:ext>
            </a:extLst>
          </p:cNvPr>
          <p:cNvSpPr txBox="1"/>
          <p:nvPr/>
        </p:nvSpPr>
        <p:spPr>
          <a:xfrm>
            <a:off x="7763370" y="6107432"/>
            <a:ext cx="4106244" cy="369332"/>
          </a:xfrm>
          <a:prstGeom prst="rect">
            <a:avLst/>
          </a:prstGeom>
          <a:noFill/>
        </p:spPr>
        <p:txBody>
          <a:bodyPr wrap="square" rtlCol="0">
            <a:spAutoFit/>
          </a:bodyPr>
          <a:lstStyle/>
          <a:p>
            <a:r>
              <a:rPr lang="fr-FR" dirty="0"/>
              <a:t>Facial expression</a:t>
            </a:r>
          </a:p>
        </p:txBody>
      </p:sp>
      <p:sp>
        <p:nvSpPr>
          <p:cNvPr id="10" name="Espace réservé du numéro de diapositive 9">
            <a:extLst>
              <a:ext uri="{FF2B5EF4-FFF2-40B4-BE49-F238E27FC236}">
                <a16:creationId xmlns:a16="http://schemas.microsoft.com/office/drawing/2014/main" id="{65E1D3B6-9F6E-451A-ADAD-FBDB6285245F}"/>
              </a:ext>
            </a:extLst>
          </p:cNvPr>
          <p:cNvSpPr>
            <a:spLocks noGrp="1"/>
          </p:cNvSpPr>
          <p:nvPr>
            <p:ph type="sldNum" sz="quarter" idx="12"/>
          </p:nvPr>
        </p:nvSpPr>
        <p:spPr/>
        <p:txBody>
          <a:bodyPr/>
          <a:lstStyle/>
          <a:p>
            <a:fld id="{830C4335-9913-4F80-B9D7-EA4FD23BFB5C}" type="slidenum">
              <a:rPr lang="fr-FR" smtClean="0"/>
              <a:pPr/>
              <a:t>10</a:t>
            </a:fld>
            <a:endParaRPr lang="fr-FR" dirty="0"/>
          </a:p>
        </p:txBody>
      </p:sp>
    </p:spTree>
    <p:extLst>
      <p:ext uri="{BB962C8B-B14F-4D97-AF65-F5344CB8AC3E}">
        <p14:creationId xmlns:p14="http://schemas.microsoft.com/office/powerpoint/2010/main" val="222039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 name="Chart 8">
            <a:extLst>
              <a:ext uri="{FF2B5EF4-FFF2-40B4-BE49-F238E27FC236}">
                <a16:creationId xmlns:a16="http://schemas.microsoft.com/office/drawing/2014/main" id="{394799A8-A4E4-422C-A5D7-5443E0F27539}"/>
              </a:ext>
            </a:extLst>
          </p:cNvPr>
          <p:cNvGraphicFramePr/>
          <p:nvPr>
            <p:extLst>
              <p:ext uri="{D42A27DB-BD31-4B8C-83A1-F6EECF244321}">
                <p14:modId xmlns:p14="http://schemas.microsoft.com/office/powerpoint/2010/main" val="3434697625"/>
              </p:ext>
            </p:extLst>
          </p:nvPr>
        </p:nvGraphicFramePr>
        <p:xfrm>
          <a:off x="3366565" y="1894578"/>
          <a:ext cx="5531895" cy="3771424"/>
        </p:xfrm>
        <a:graphic>
          <a:graphicData uri="http://schemas.openxmlformats.org/drawingml/2006/chart">
            <c:chart xmlns:c="http://schemas.openxmlformats.org/drawingml/2006/chart" xmlns:r="http://schemas.openxmlformats.org/officeDocument/2006/relationships" r:id="rId3"/>
          </a:graphicData>
        </a:graphic>
      </p:graphicFrame>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240445" y="3602746"/>
            <a:ext cx="2232269" cy="718685"/>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en-US" sz="24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a:off x="5783783" y="3512253"/>
            <a:ext cx="2232268" cy="1029303"/>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a:t>
            </a:r>
          </a:p>
          <a:p>
            <a:pPr lvl="0" algn="ctr"/>
            <a:r>
              <a:rPr lang="fr-FR" sz="2400" b="1" dirty="0">
                <a:solidFill>
                  <a:prstClr val="white"/>
                </a:solidFill>
                <a:latin typeface="Open"/>
              </a:rPr>
              <a:t>verbal </a:t>
            </a:r>
            <a:r>
              <a:rPr lang="en-US" sz="2400" b="1" dirty="0">
                <a:solidFill>
                  <a:prstClr val="white"/>
                </a:solidFill>
                <a:latin typeface="Open"/>
              </a:rPr>
              <a:t>behaviors</a:t>
            </a:r>
          </a:p>
        </p:txBody>
      </p:sp>
      <p:grpSp>
        <p:nvGrpSpPr>
          <p:cNvPr id="26" name="Group 18">
            <a:extLst>
              <a:ext uri="{FF2B5EF4-FFF2-40B4-BE49-F238E27FC236}">
                <a16:creationId xmlns:a16="http://schemas.microsoft.com/office/drawing/2014/main" id="{976B5C86-BE53-4A44-B5B3-EC381E57D50E}"/>
              </a:ext>
            </a:extLst>
          </p:cNvPr>
          <p:cNvGrpSpPr/>
          <p:nvPr/>
        </p:nvGrpSpPr>
        <p:grpSpPr>
          <a:xfrm>
            <a:off x="-76071" y="4091220"/>
            <a:ext cx="4855268" cy="1821355"/>
            <a:chOff x="332936" y="2516357"/>
            <a:chExt cx="3179667" cy="1821355"/>
          </a:xfrm>
        </p:grpSpPr>
        <p:sp>
          <p:nvSpPr>
            <p:cNvPr id="54" name="TextBox 108">
              <a:extLst>
                <a:ext uri="{FF2B5EF4-FFF2-40B4-BE49-F238E27FC236}">
                  <a16:creationId xmlns:a16="http://schemas.microsoft.com/office/drawing/2014/main" id="{54CBA611-06BC-4809-B912-923FCEA661DF}"/>
                </a:ext>
              </a:extLst>
            </p:cNvPr>
            <p:cNvSpPr txBox="1"/>
            <p:nvPr/>
          </p:nvSpPr>
          <p:spPr>
            <a:xfrm>
              <a:off x="332936" y="2516357"/>
              <a:ext cx="2419170" cy="89255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Dialogue strategies </a:t>
              </a:r>
            </a:p>
            <a:p>
              <a:pPr algn="r"/>
              <a:r>
                <a:rPr lang="en-US" sz="1600" b="1" i="1" dirty="0">
                  <a:solidFill>
                    <a:schemeClr val="accent1">
                      <a:lumMod val="75000"/>
                    </a:schemeClr>
                  </a:solidFill>
                </a:rPr>
                <a:t>(Frieze et McHugh)</a:t>
              </a:r>
            </a:p>
            <a:p>
              <a:pPr algn="r"/>
              <a:r>
                <a:rPr lang="en-US" sz="1600" b="1" i="1" dirty="0">
                  <a:solidFill>
                    <a:schemeClr val="accent1">
                      <a:lumMod val="75000"/>
                    </a:schemeClr>
                  </a:solidFill>
                </a:rPr>
                <a:t>Date de papiers</a:t>
              </a:r>
            </a:p>
          </p:txBody>
        </p:sp>
        <p:sp>
          <p:nvSpPr>
            <p:cNvPr id="55" name="TextBox 109">
              <a:extLst>
                <a:ext uri="{FF2B5EF4-FFF2-40B4-BE49-F238E27FC236}">
                  <a16:creationId xmlns:a16="http://schemas.microsoft.com/office/drawing/2014/main" id="{B8C6D587-4D17-4B17-8AA8-F66EE88AF1F8}"/>
                </a:ext>
              </a:extLst>
            </p:cNvPr>
            <p:cNvSpPr txBox="1"/>
            <p:nvPr/>
          </p:nvSpPr>
          <p:spPr>
            <a:xfrm>
              <a:off x="1099853" y="3414382"/>
              <a:ext cx="2412750"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Direct strategies</a:t>
              </a:r>
            </a:p>
            <a:p>
              <a:pPr marL="171450" indent="-171450" algn="just">
                <a:buFont typeface="Arial" panose="020B0604020202020204" pitchFamily="34" charset="0"/>
                <a:buChar char="•"/>
              </a:pPr>
              <a:endParaRPr lang="en-US" dirty="0"/>
            </a:p>
            <a:p>
              <a:pPr marL="171450" indent="-171450" algn="just">
                <a:buFont typeface="Arial" panose="020B0604020202020204" pitchFamily="34" charset="0"/>
                <a:buChar char="•"/>
              </a:pPr>
              <a:r>
                <a:rPr lang="en-US" dirty="0"/>
                <a:t>Indirect Strategies </a:t>
              </a:r>
            </a:p>
          </p:txBody>
        </p:sp>
      </p:grpSp>
      <p:grpSp>
        <p:nvGrpSpPr>
          <p:cNvPr id="30" name="Group 113">
            <a:extLst>
              <a:ext uri="{FF2B5EF4-FFF2-40B4-BE49-F238E27FC236}">
                <a16:creationId xmlns:a16="http://schemas.microsoft.com/office/drawing/2014/main" id="{6E4A8A32-0FB3-470D-83A4-31D28F026E10}"/>
              </a:ext>
            </a:extLst>
          </p:cNvPr>
          <p:cNvGrpSpPr/>
          <p:nvPr/>
        </p:nvGrpSpPr>
        <p:grpSpPr>
          <a:xfrm>
            <a:off x="7530416" y="1380541"/>
            <a:ext cx="3689373" cy="1043932"/>
            <a:chOff x="8921977" y="1528280"/>
            <a:chExt cx="2937088" cy="1043932"/>
          </a:xfrm>
        </p:grpSpPr>
        <p:sp>
          <p:nvSpPr>
            <p:cNvPr id="50" name="TextBox 114">
              <a:extLst>
                <a:ext uri="{FF2B5EF4-FFF2-40B4-BE49-F238E27FC236}">
                  <a16:creationId xmlns:a16="http://schemas.microsoft.com/office/drawing/2014/main" id="{90984E6C-4EAC-48B9-8B41-0849956F104E}"/>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Kinesics cues </a:t>
              </a:r>
            </a:p>
          </p:txBody>
        </p:sp>
        <p:sp>
          <p:nvSpPr>
            <p:cNvPr id="51" name="TextBox 115">
              <a:extLst>
                <a:ext uri="{FF2B5EF4-FFF2-40B4-BE49-F238E27FC236}">
                  <a16:creationId xmlns:a16="http://schemas.microsoft.com/office/drawing/2014/main" id="{70C9E57F-46AA-4048-AEBC-13B6FCEB6B42}"/>
                </a:ext>
              </a:extLst>
            </p:cNvPr>
            <p:cNvSpPr txBox="1"/>
            <p:nvPr/>
          </p:nvSpPr>
          <p:spPr>
            <a:xfrm>
              <a:off x="8929772" y="1925881"/>
              <a:ext cx="2929293"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Posture, body movement, gestures</a:t>
              </a:r>
              <a:endParaRPr lang="en-US" dirty="0">
                <a:solidFill>
                  <a:schemeClr val="tx1">
                    <a:lumMod val="65000"/>
                    <a:lumOff val="35000"/>
                  </a:schemeClr>
                </a:solidFill>
              </a:endParaRPr>
            </a:p>
          </p:txBody>
        </p:sp>
      </p:grpSp>
      <p:grpSp>
        <p:nvGrpSpPr>
          <p:cNvPr id="31" name="Group 116">
            <a:extLst>
              <a:ext uri="{FF2B5EF4-FFF2-40B4-BE49-F238E27FC236}">
                <a16:creationId xmlns:a16="http://schemas.microsoft.com/office/drawing/2014/main" id="{1C808066-0457-4F2B-970F-C7793706F8B0}"/>
              </a:ext>
            </a:extLst>
          </p:cNvPr>
          <p:cNvGrpSpPr/>
          <p:nvPr/>
        </p:nvGrpSpPr>
        <p:grpSpPr>
          <a:xfrm>
            <a:off x="561851" y="1738489"/>
            <a:ext cx="3167809" cy="1003393"/>
            <a:chOff x="332936" y="2689321"/>
            <a:chExt cx="2943350" cy="1003393"/>
          </a:xfrm>
        </p:grpSpPr>
        <p:sp>
          <p:nvSpPr>
            <p:cNvPr id="48" name="TextBox 117">
              <a:extLst>
                <a:ext uri="{FF2B5EF4-FFF2-40B4-BE49-F238E27FC236}">
                  <a16:creationId xmlns:a16="http://schemas.microsoft.com/office/drawing/2014/main" id="{F8F7C30C-E6E7-449F-A3DA-0BB4A0101CF9}"/>
                </a:ext>
              </a:extLst>
            </p:cNvPr>
            <p:cNvSpPr txBox="1"/>
            <p:nvPr/>
          </p:nvSpPr>
          <p:spPr>
            <a:xfrm>
              <a:off x="332936" y="2689321"/>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Vocal control</a:t>
              </a:r>
            </a:p>
          </p:txBody>
        </p:sp>
        <p:sp>
          <p:nvSpPr>
            <p:cNvPr id="49" name="TextBox 118">
              <a:extLst>
                <a:ext uri="{FF2B5EF4-FFF2-40B4-BE49-F238E27FC236}">
                  <a16:creationId xmlns:a16="http://schemas.microsoft.com/office/drawing/2014/main" id="{B8C925D3-1486-47D3-8373-B9DE23AD97F6}"/>
                </a:ext>
              </a:extLst>
            </p:cNvPr>
            <p:cNvSpPr txBox="1"/>
            <p:nvPr/>
          </p:nvSpPr>
          <p:spPr>
            <a:xfrm>
              <a:off x="460431" y="3046383"/>
              <a:ext cx="2815855"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Turn taking, interruption, amplitude, disfluencies </a:t>
              </a:r>
            </a:p>
          </p:txBody>
        </p:sp>
      </p:grpSp>
      <p:sp>
        <p:nvSpPr>
          <p:cNvPr id="33" name="Block Arc 100">
            <a:extLst>
              <a:ext uri="{FF2B5EF4-FFF2-40B4-BE49-F238E27FC236}">
                <a16:creationId xmlns:a16="http://schemas.microsoft.com/office/drawing/2014/main" id="{81C961B7-5E54-433F-8410-682762CC94DC}"/>
              </a:ext>
            </a:extLst>
          </p:cNvPr>
          <p:cNvSpPr/>
          <p:nvPr/>
        </p:nvSpPr>
        <p:spPr>
          <a:xfrm flipH="1">
            <a:off x="4300866" y="1995405"/>
            <a:ext cx="3606261" cy="3572293"/>
          </a:xfrm>
          <a:prstGeom prst="blockArc">
            <a:avLst>
              <a:gd name="adj1" fmla="val 3879942"/>
              <a:gd name="adj2" fmla="val 3876966"/>
              <a:gd name="adj3" fmla="val 2298"/>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p>
        </p:txBody>
      </p:sp>
      <p:sp>
        <p:nvSpPr>
          <p:cNvPr id="36" name="Oval 11">
            <a:extLst>
              <a:ext uri="{FF2B5EF4-FFF2-40B4-BE49-F238E27FC236}">
                <a16:creationId xmlns:a16="http://schemas.microsoft.com/office/drawing/2014/main" id="{9FA6F0AB-39D6-41E8-AE7F-3BA414EC50FC}"/>
              </a:ext>
            </a:extLst>
          </p:cNvPr>
          <p:cNvSpPr/>
          <p:nvPr/>
        </p:nvSpPr>
        <p:spPr>
          <a:xfrm>
            <a:off x="7359664" y="4357187"/>
            <a:ext cx="876179" cy="901550"/>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63" name="Image 62">
            <a:extLst>
              <a:ext uri="{FF2B5EF4-FFF2-40B4-BE49-F238E27FC236}">
                <a16:creationId xmlns:a16="http://schemas.microsoft.com/office/drawing/2014/main" id="{19435C84-2402-4C62-A1CF-97C5BD373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577" y="4487860"/>
            <a:ext cx="602045" cy="602045"/>
          </a:xfrm>
          <a:prstGeom prst="rect">
            <a:avLst/>
          </a:prstGeom>
        </p:spPr>
      </p:pic>
      <p:grpSp>
        <p:nvGrpSpPr>
          <p:cNvPr id="90" name="Groupe 89">
            <a:extLst>
              <a:ext uri="{FF2B5EF4-FFF2-40B4-BE49-F238E27FC236}">
                <a16:creationId xmlns:a16="http://schemas.microsoft.com/office/drawing/2014/main" id="{AD30B2C2-979A-46FC-BE7E-89133DE24B67}"/>
              </a:ext>
            </a:extLst>
          </p:cNvPr>
          <p:cNvGrpSpPr/>
          <p:nvPr/>
        </p:nvGrpSpPr>
        <p:grpSpPr>
          <a:xfrm>
            <a:off x="6310095" y="5148796"/>
            <a:ext cx="930796" cy="919041"/>
            <a:chOff x="6428255" y="5075671"/>
            <a:chExt cx="898071" cy="919041"/>
          </a:xfrm>
        </p:grpSpPr>
        <p:sp>
          <p:nvSpPr>
            <p:cNvPr id="60" name="Oval 11">
              <a:extLst>
                <a:ext uri="{FF2B5EF4-FFF2-40B4-BE49-F238E27FC236}">
                  <a16:creationId xmlns:a16="http://schemas.microsoft.com/office/drawing/2014/main" id="{EE0DDA8F-4AE1-4C2F-BCBC-BEA0E20372A1}"/>
                </a:ext>
              </a:extLst>
            </p:cNvPr>
            <p:cNvSpPr/>
            <p:nvPr/>
          </p:nvSpPr>
          <p:spPr>
            <a:xfrm>
              <a:off x="6454604" y="5075671"/>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16" name="Image 15">
              <a:extLst>
                <a:ext uri="{FF2B5EF4-FFF2-40B4-BE49-F238E27FC236}">
                  <a16:creationId xmlns:a16="http://schemas.microsoft.com/office/drawing/2014/main" id="{7DDBB67C-CC77-42DA-A996-D00A9398F7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8255" y="5096641"/>
              <a:ext cx="898071" cy="898071"/>
            </a:xfrm>
            <a:prstGeom prst="rect">
              <a:avLst/>
            </a:prstGeom>
          </p:spPr>
        </p:pic>
      </p:grpSp>
      <p:grpSp>
        <p:nvGrpSpPr>
          <p:cNvPr id="95" name="Groupe 94">
            <a:extLst>
              <a:ext uri="{FF2B5EF4-FFF2-40B4-BE49-F238E27FC236}">
                <a16:creationId xmlns:a16="http://schemas.microsoft.com/office/drawing/2014/main" id="{425AC8C9-54FF-4A17-89F0-BBAB7EB03318}"/>
              </a:ext>
            </a:extLst>
          </p:cNvPr>
          <p:cNvGrpSpPr/>
          <p:nvPr/>
        </p:nvGrpSpPr>
        <p:grpSpPr>
          <a:xfrm>
            <a:off x="4154262" y="2031261"/>
            <a:ext cx="845374" cy="830998"/>
            <a:chOff x="4633372" y="1786113"/>
            <a:chExt cx="845374" cy="830998"/>
          </a:xfrm>
        </p:grpSpPr>
        <p:sp>
          <p:nvSpPr>
            <p:cNvPr id="37" name="Oval 94">
              <a:extLst>
                <a:ext uri="{FF2B5EF4-FFF2-40B4-BE49-F238E27FC236}">
                  <a16:creationId xmlns:a16="http://schemas.microsoft.com/office/drawing/2014/main" id="{4BB18D9F-2726-4D80-BE1E-AF7AF17C0D2D}"/>
                </a:ext>
              </a:extLst>
            </p:cNvPr>
            <p:cNvSpPr/>
            <p:nvPr/>
          </p:nvSpPr>
          <p:spPr>
            <a:xfrm flipH="1">
              <a:off x="4633372" y="1786113"/>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69" name="Image 68">
              <a:extLst>
                <a:ext uri="{FF2B5EF4-FFF2-40B4-BE49-F238E27FC236}">
                  <a16:creationId xmlns:a16="http://schemas.microsoft.com/office/drawing/2014/main" id="{99367C27-0617-4980-A8D5-3160BE574B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3933" y="1872519"/>
              <a:ext cx="575797" cy="668940"/>
            </a:xfrm>
            <a:prstGeom prst="rect">
              <a:avLst/>
            </a:prstGeom>
          </p:spPr>
        </p:pic>
      </p:grpSp>
      <p:grpSp>
        <p:nvGrpSpPr>
          <p:cNvPr id="96" name="Groupe 95">
            <a:extLst>
              <a:ext uri="{FF2B5EF4-FFF2-40B4-BE49-F238E27FC236}">
                <a16:creationId xmlns:a16="http://schemas.microsoft.com/office/drawing/2014/main" id="{C82005AB-A76A-4C27-B671-6B972C1BE174}"/>
              </a:ext>
            </a:extLst>
          </p:cNvPr>
          <p:cNvGrpSpPr/>
          <p:nvPr/>
        </p:nvGrpSpPr>
        <p:grpSpPr>
          <a:xfrm>
            <a:off x="4105737" y="4498094"/>
            <a:ext cx="845374" cy="830998"/>
            <a:chOff x="3818364" y="3505555"/>
            <a:chExt cx="845374" cy="830998"/>
          </a:xfrm>
        </p:grpSpPr>
        <p:sp>
          <p:nvSpPr>
            <p:cNvPr id="38" name="Oval 95">
              <a:extLst>
                <a:ext uri="{FF2B5EF4-FFF2-40B4-BE49-F238E27FC236}">
                  <a16:creationId xmlns:a16="http://schemas.microsoft.com/office/drawing/2014/main" id="{0E7B4AD5-08FD-4555-AAC4-F9A9A791633D}"/>
                </a:ext>
              </a:extLst>
            </p:cNvPr>
            <p:cNvSpPr/>
            <p:nvPr/>
          </p:nvSpPr>
          <p:spPr>
            <a:xfrm flipH="1">
              <a:off x="3818364" y="3505555"/>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73" name="Image 72">
              <a:extLst>
                <a:ext uri="{FF2B5EF4-FFF2-40B4-BE49-F238E27FC236}">
                  <a16:creationId xmlns:a16="http://schemas.microsoft.com/office/drawing/2014/main" id="{60FD76A0-B879-4912-AA26-006363E6E6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4589" y="3517222"/>
              <a:ext cx="784642" cy="784642"/>
            </a:xfrm>
            <a:prstGeom prst="rect">
              <a:avLst/>
            </a:prstGeom>
          </p:spPr>
        </p:pic>
      </p:grpSp>
      <p:grpSp>
        <p:nvGrpSpPr>
          <p:cNvPr id="78" name="Group 113">
            <a:extLst>
              <a:ext uri="{FF2B5EF4-FFF2-40B4-BE49-F238E27FC236}">
                <a16:creationId xmlns:a16="http://schemas.microsoft.com/office/drawing/2014/main" id="{FC6933E7-3708-43F5-9950-5EE4F3DBF3B2}"/>
              </a:ext>
            </a:extLst>
          </p:cNvPr>
          <p:cNvGrpSpPr/>
          <p:nvPr/>
        </p:nvGrpSpPr>
        <p:grpSpPr>
          <a:xfrm>
            <a:off x="8419578" y="2947252"/>
            <a:ext cx="4424770" cy="767388"/>
            <a:chOff x="8906177" y="1528280"/>
            <a:chExt cx="2952888" cy="767388"/>
          </a:xfrm>
        </p:grpSpPr>
        <p:sp>
          <p:nvSpPr>
            <p:cNvPr id="79" name="TextBox 114">
              <a:extLst>
                <a:ext uri="{FF2B5EF4-FFF2-40B4-BE49-F238E27FC236}">
                  <a16:creationId xmlns:a16="http://schemas.microsoft.com/office/drawing/2014/main" id="{85F682B5-FE74-4665-A87C-AF6D9C0307C7}"/>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Gaze orientation</a:t>
              </a:r>
            </a:p>
          </p:txBody>
        </p:sp>
        <p:sp>
          <p:nvSpPr>
            <p:cNvPr id="80" name="TextBox 115">
              <a:extLst>
                <a:ext uri="{FF2B5EF4-FFF2-40B4-BE49-F238E27FC236}">
                  <a16:creationId xmlns:a16="http://schemas.microsoft.com/office/drawing/2014/main" id="{D4F28A63-6F53-4B88-9AE3-BD648DE3F0CC}"/>
                </a:ext>
              </a:extLst>
            </p:cNvPr>
            <p:cNvSpPr txBox="1"/>
            <p:nvPr/>
          </p:nvSpPr>
          <p:spPr>
            <a:xfrm>
              <a:off x="8906177" y="1926336"/>
              <a:ext cx="2929293"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visual dominance ratio, gaze</a:t>
              </a:r>
            </a:p>
          </p:txBody>
        </p:sp>
      </p:grpSp>
      <p:sp>
        <p:nvSpPr>
          <p:cNvPr id="85" name="TextBox 114">
            <a:extLst>
              <a:ext uri="{FF2B5EF4-FFF2-40B4-BE49-F238E27FC236}">
                <a16:creationId xmlns:a16="http://schemas.microsoft.com/office/drawing/2014/main" id="{88AE981B-E78D-4FEE-9165-9AEFBEFA8C41}"/>
              </a:ext>
            </a:extLst>
          </p:cNvPr>
          <p:cNvSpPr txBox="1"/>
          <p:nvPr/>
        </p:nvSpPr>
        <p:spPr>
          <a:xfrm>
            <a:off x="8368778" y="4541557"/>
            <a:ext cx="3773705"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 Vocal tone and frequency</a:t>
            </a:r>
          </a:p>
        </p:txBody>
      </p:sp>
      <p:sp>
        <p:nvSpPr>
          <p:cNvPr id="86" name="TextBox 115">
            <a:extLst>
              <a:ext uri="{FF2B5EF4-FFF2-40B4-BE49-F238E27FC236}">
                <a16:creationId xmlns:a16="http://schemas.microsoft.com/office/drawing/2014/main" id="{830DC07F-41B3-4273-BAF9-B7AE31E8C4A6}"/>
              </a:ext>
            </a:extLst>
          </p:cNvPr>
          <p:cNvSpPr txBox="1"/>
          <p:nvPr/>
        </p:nvSpPr>
        <p:spPr>
          <a:xfrm>
            <a:off x="8374576" y="4933224"/>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b="1" i="1" dirty="0">
                <a:solidFill>
                  <a:schemeClr val="accent1">
                    <a:lumMod val="75000"/>
                  </a:schemeClr>
                </a:solidFill>
              </a:rPr>
              <a:t>(Gebhard et al, 14)</a:t>
            </a:r>
            <a:endParaRPr lang="en-US" sz="1400" b="1" i="1" dirty="0">
              <a:solidFill>
                <a:schemeClr val="accent1">
                  <a:lumMod val="75000"/>
                </a:schemeClr>
              </a:solidFill>
            </a:endParaRPr>
          </a:p>
        </p:txBody>
      </p:sp>
      <p:sp>
        <p:nvSpPr>
          <p:cNvPr id="88" name="TextBox 114">
            <a:extLst>
              <a:ext uri="{FF2B5EF4-FFF2-40B4-BE49-F238E27FC236}">
                <a16:creationId xmlns:a16="http://schemas.microsoft.com/office/drawing/2014/main" id="{8B7F983E-1C9F-4774-AB9D-FCEFD20DB11B}"/>
              </a:ext>
            </a:extLst>
          </p:cNvPr>
          <p:cNvSpPr txBox="1"/>
          <p:nvPr/>
        </p:nvSpPr>
        <p:spPr>
          <a:xfrm>
            <a:off x="7255667" y="573216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Facial expressions</a:t>
            </a:r>
          </a:p>
        </p:txBody>
      </p:sp>
      <p:sp>
        <p:nvSpPr>
          <p:cNvPr id="89" name="TextBox 115">
            <a:extLst>
              <a:ext uri="{FF2B5EF4-FFF2-40B4-BE49-F238E27FC236}">
                <a16:creationId xmlns:a16="http://schemas.microsoft.com/office/drawing/2014/main" id="{A098B98F-C839-41A5-926E-436A54DD9582}"/>
              </a:ext>
            </a:extLst>
          </p:cNvPr>
          <p:cNvSpPr txBox="1"/>
          <p:nvPr/>
        </p:nvSpPr>
        <p:spPr>
          <a:xfrm>
            <a:off x="7263462" y="6129761"/>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dirty="0">
                <a:solidFill>
                  <a:schemeClr val="accent1">
                    <a:lumMod val="75000"/>
                  </a:schemeClr>
                </a:solidFill>
              </a:rPr>
              <a:t>(</a:t>
            </a:r>
            <a:r>
              <a:rPr lang="en-US" sz="1600" b="1" dirty="0" err="1">
                <a:solidFill>
                  <a:schemeClr val="accent1">
                    <a:lumMod val="75000"/>
                  </a:schemeClr>
                </a:solidFill>
              </a:rPr>
              <a:t>Ravanet</a:t>
            </a:r>
            <a:r>
              <a:rPr lang="en-US" sz="1600" b="1" dirty="0">
                <a:solidFill>
                  <a:schemeClr val="accent1">
                    <a:lumMod val="75000"/>
                  </a:schemeClr>
                </a:solidFill>
              </a:rPr>
              <a:t> et al 15)</a:t>
            </a:r>
          </a:p>
        </p:txBody>
      </p:sp>
      <p:grpSp>
        <p:nvGrpSpPr>
          <p:cNvPr id="97" name="Groupe 96">
            <a:extLst>
              <a:ext uri="{FF2B5EF4-FFF2-40B4-BE49-F238E27FC236}">
                <a16:creationId xmlns:a16="http://schemas.microsoft.com/office/drawing/2014/main" id="{645E848E-28AD-439F-9048-9AFB87C66177}"/>
              </a:ext>
            </a:extLst>
          </p:cNvPr>
          <p:cNvGrpSpPr/>
          <p:nvPr/>
        </p:nvGrpSpPr>
        <p:grpSpPr>
          <a:xfrm>
            <a:off x="7416254" y="2926838"/>
            <a:ext cx="845375" cy="898071"/>
            <a:chOff x="7105500" y="2808535"/>
            <a:chExt cx="845375" cy="898071"/>
          </a:xfrm>
        </p:grpSpPr>
        <p:sp>
          <p:nvSpPr>
            <p:cNvPr id="35" name="Oval 9">
              <a:extLst>
                <a:ext uri="{FF2B5EF4-FFF2-40B4-BE49-F238E27FC236}">
                  <a16:creationId xmlns:a16="http://schemas.microsoft.com/office/drawing/2014/main" id="{68481268-340F-48FF-9847-F2DD607C6DD9}"/>
                </a:ext>
              </a:extLst>
            </p:cNvPr>
            <p:cNvSpPr/>
            <p:nvPr/>
          </p:nvSpPr>
          <p:spPr>
            <a:xfrm>
              <a:off x="7105500" y="2808535"/>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92" name="Image 91">
              <a:extLst>
                <a:ext uri="{FF2B5EF4-FFF2-40B4-BE49-F238E27FC236}">
                  <a16:creationId xmlns:a16="http://schemas.microsoft.com/office/drawing/2014/main" id="{15D4CCD4-BC09-4E58-89F8-D67A248DFE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8054" y="2902077"/>
              <a:ext cx="700265" cy="700265"/>
            </a:xfrm>
            <a:prstGeom prst="rect">
              <a:avLst/>
            </a:prstGeom>
          </p:spPr>
        </p:pic>
      </p:grpSp>
      <p:sp>
        <p:nvSpPr>
          <p:cNvPr id="93" name="Rectangle 92">
            <a:extLst>
              <a:ext uri="{FF2B5EF4-FFF2-40B4-BE49-F238E27FC236}">
                <a16:creationId xmlns:a16="http://schemas.microsoft.com/office/drawing/2014/main" id="{3DB9C983-C5E5-43A8-882B-6620F131D726}"/>
              </a:ext>
            </a:extLst>
          </p:cNvPr>
          <p:cNvSpPr/>
          <p:nvPr/>
        </p:nvSpPr>
        <p:spPr>
          <a:xfrm>
            <a:off x="8145005" y="3668970"/>
            <a:ext cx="184731" cy="369332"/>
          </a:xfrm>
          <a:prstGeom prst="rect">
            <a:avLst/>
          </a:prstGeom>
        </p:spPr>
        <p:txBody>
          <a:bodyPr wrap="none">
            <a:spAutoFit/>
          </a:bodyPr>
          <a:lstStyle/>
          <a:p>
            <a:endParaRPr lang="fr-FR" dirty="0"/>
          </a:p>
        </p:txBody>
      </p:sp>
      <p:sp>
        <p:nvSpPr>
          <p:cNvPr id="94" name="Rectangle 93">
            <a:extLst>
              <a:ext uri="{FF2B5EF4-FFF2-40B4-BE49-F238E27FC236}">
                <a16:creationId xmlns:a16="http://schemas.microsoft.com/office/drawing/2014/main" id="{68996BD8-9AA1-4FF3-AA5F-F472175C09FD}"/>
              </a:ext>
            </a:extLst>
          </p:cNvPr>
          <p:cNvSpPr/>
          <p:nvPr/>
        </p:nvSpPr>
        <p:spPr>
          <a:xfrm>
            <a:off x="767233" y="3252943"/>
            <a:ext cx="184731" cy="369332"/>
          </a:xfrm>
          <a:prstGeom prst="rect">
            <a:avLst/>
          </a:prstGeom>
        </p:spPr>
        <p:txBody>
          <a:bodyPr wrap="none">
            <a:spAutoFit/>
          </a:bodyPr>
          <a:lstStyle/>
          <a:p>
            <a:endParaRPr lang="fr-FR" dirty="0"/>
          </a:p>
        </p:txBody>
      </p:sp>
      <p:sp>
        <p:nvSpPr>
          <p:cNvPr id="98" name="Rectangle 97">
            <a:extLst>
              <a:ext uri="{FF2B5EF4-FFF2-40B4-BE49-F238E27FC236}">
                <a16:creationId xmlns:a16="http://schemas.microsoft.com/office/drawing/2014/main" id="{7F6E2829-1E98-4F36-AE69-8B5113B897B0}"/>
              </a:ext>
            </a:extLst>
          </p:cNvPr>
          <p:cNvSpPr/>
          <p:nvPr/>
        </p:nvSpPr>
        <p:spPr>
          <a:xfrm>
            <a:off x="8456079" y="3755100"/>
            <a:ext cx="3594638" cy="338554"/>
          </a:xfrm>
          <a:prstGeom prst="rect">
            <a:avLst/>
          </a:prstGeom>
        </p:spPr>
        <p:txBody>
          <a:bodyPr wrap="none">
            <a:spAutoFit/>
          </a:bodyPr>
          <a:lstStyle/>
          <a:p>
            <a:pPr algn="just"/>
            <a:r>
              <a:rPr lang="fr-FR" sz="1600" b="1" i="1" dirty="0">
                <a:solidFill>
                  <a:schemeClr val="accent1">
                    <a:lumMod val="75000"/>
                  </a:schemeClr>
                </a:solidFill>
              </a:rPr>
              <a:t>(Gebhard et al, 08 ; Bee, André et al, 10)</a:t>
            </a:r>
            <a:endParaRPr lang="en-US" sz="1600" b="1" i="1" dirty="0">
              <a:solidFill>
                <a:schemeClr val="accent1">
                  <a:lumMod val="75000"/>
                </a:schemeClr>
              </a:solidFill>
            </a:endParaRPr>
          </a:p>
        </p:txBody>
      </p:sp>
      <p:sp>
        <p:nvSpPr>
          <p:cNvPr id="99" name="Rectangle 98">
            <a:extLst>
              <a:ext uri="{FF2B5EF4-FFF2-40B4-BE49-F238E27FC236}">
                <a16:creationId xmlns:a16="http://schemas.microsoft.com/office/drawing/2014/main" id="{EDCF51DE-9FF0-4C63-8818-44A04FA13A6A}"/>
              </a:ext>
            </a:extLst>
          </p:cNvPr>
          <p:cNvSpPr/>
          <p:nvPr/>
        </p:nvSpPr>
        <p:spPr>
          <a:xfrm>
            <a:off x="7550562" y="2149613"/>
            <a:ext cx="4113039" cy="584775"/>
          </a:xfrm>
          <a:prstGeom prst="rect">
            <a:avLst/>
          </a:prstGeom>
        </p:spPr>
        <p:txBody>
          <a:bodyPr wrap="squar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 ; Lance et Marsella,08 ; </a:t>
            </a:r>
            <a:r>
              <a:rPr lang="fr-FR" sz="1600" b="1" i="1" dirty="0" err="1">
                <a:solidFill>
                  <a:schemeClr val="accent1">
                    <a:lumMod val="75000"/>
                  </a:schemeClr>
                </a:solidFill>
              </a:rPr>
              <a:t>Strassmann</a:t>
            </a:r>
            <a:r>
              <a:rPr lang="fr-FR" sz="1600" b="1" i="1" dirty="0">
                <a:solidFill>
                  <a:schemeClr val="accent1">
                    <a:lumMod val="75000"/>
                  </a:schemeClr>
                </a:solidFill>
              </a:rPr>
              <a:t> et al, 16)</a:t>
            </a:r>
            <a:endParaRPr lang="fr-FR" sz="1600" dirty="0"/>
          </a:p>
        </p:txBody>
      </p:sp>
      <p:sp>
        <p:nvSpPr>
          <p:cNvPr id="100" name="Rectangle 99">
            <a:extLst>
              <a:ext uri="{FF2B5EF4-FFF2-40B4-BE49-F238E27FC236}">
                <a16:creationId xmlns:a16="http://schemas.microsoft.com/office/drawing/2014/main" id="{A267650C-1031-4530-9AD0-7F0FE60CA275}"/>
              </a:ext>
            </a:extLst>
          </p:cNvPr>
          <p:cNvSpPr/>
          <p:nvPr/>
        </p:nvSpPr>
        <p:spPr>
          <a:xfrm>
            <a:off x="1587518" y="2803775"/>
            <a:ext cx="1975413" cy="338554"/>
          </a:xfrm>
          <a:prstGeom prst="rect">
            <a:avLst/>
          </a:prstGeom>
        </p:spPr>
        <p:txBody>
          <a:bodyPr wrap="non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a:t>
            </a:r>
            <a:endParaRPr lang="fr-FR" sz="1600" dirty="0"/>
          </a:p>
        </p:txBody>
      </p:sp>
      <p:grpSp>
        <p:nvGrpSpPr>
          <p:cNvPr id="105" name="Groupe 104">
            <a:extLst>
              <a:ext uri="{FF2B5EF4-FFF2-40B4-BE49-F238E27FC236}">
                <a16:creationId xmlns:a16="http://schemas.microsoft.com/office/drawing/2014/main" id="{AC3D80CC-057A-455B-B0DF-1DB66EC35F34}"/>
              </a:ext>
            </a:extLst>
          </p:cNvPr>
          <p:cNvGrpSpPr/>
          <p:nvPr/>
        </p:nvGrpSpPr>
        <p:grpSpPr>
          <a:xfrm>
            <a:off x="6427066" y="1648005"/>
            <a:ext cx="836396" cy="898071"/>
            <a:chOff x="6760522" y="1443200"/>
            <a:chExt cx="836396" cy="898071"/>
          </a:xfrm>
        </p:grpSpPr>
        <p:sp>
          <p:nvSpPr>
            <p:cNvPr id="34" name="Oval 7">
              <a:extLst>
                <a:ext uri="{FF2B5EF4-FFF2-40B4-BE49-F238E27FC236}">
                  <a16:creationId xmlns:a16="http://schemas.microsoft.com/office/drawing/2014/main" id="{545A6F33-BC3F-4F59-8500-F0D4AAC21AC5}"/>
                </a:ext>
              </a:extLst>
            </p:cNvPr>
            <p:cNvSpPr/>
            <p:nvPr/>
          </p:nvSpPr>
          <p:spPr>
            <a:xfrm>
              <a:off x="6760522" y="1443200"/>
              <a:ext cx="836396"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71" name="Image 70">
              <a:extLst>
                <a:ext uri="{FF2B5EF4-FFF2-40B4-BE49-F238E27FC236}">
                  <a16:creationId xmlns:a16="http://schemas.microsoft.com/office/drawing/2014/main" id="{5F3C1D1D-B6CE-481B-8510-4ED1BDBEA2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4526" y="1615245"/>
              <a:ext cx="551960" cy="573233"/>
            </a:xfrm>
            <a:prstGeom prst="rect">
              <a:avLst/>
            </a:prstGeom>
          </p:spPr>
        </p:pic>
      </p:grpSp>
      <p:sp>
        <p:nvSpPr>
          <p:cNvPr id="5" name="Espace réservé du numéro de diapositive 4">
            <a:extLst>
              <a:ext uri="{FF2B5EF4-FFF2-40B4-BE49-F238E27FC236}">
                <a16:creationId xmlns:a16="http://schemas.microsoft.com/office/drawing/2014/main" id="{9CB6629E-8BAB-4EB3-AA58-734921B00B8E}"/>
              </a:ext>
            </a:extLst>
          </p:cNvPr>
          <p:cNvSpPr>
            <a:spLocks noGrp="1"/>
          </p:cNvSpPr>
          <p:nvPr>
            <p:ph type="sldNum" sz="quarter" idx="12"/>
          </p:nvPr>
        </p:nvSpPr>
        <p:spPr/>
        <p:txBody>
          <a:bodyPr/>
          <a:lstStyle/>
          <a:p>
            <a:fld id="{830C4335-9913-4F80-B9D7-EA4FD23BFB5C}" type="slidenum">
              <a:rPr lang="fr-FR" smtClean="0"/>
              <a:pPr/>
              <a:t>11</a:t>
            </a:fld>
            <a:endParaRPr lang="fr-FR" dirty="0"/>
          </a:p>
        </p:txBody>
      </p:sp>
    </p:spTree>
    <p:extLst>
      <p:ext uri="{BB962C8B-B14F-4D97-AF65-F5344CB8AC3E}">
        <p14:creationId xmlns:p14="http://schemas.microsoft.com/office/powerpoint/2010/main" val="39687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9" grpId="0"/>
      <p:bldP spid="98" grpId="0"/>
      <p:bldP spid="99" grpId="0"/>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6" name="Straight Connector 83">
            <a:extLst>
              <a:ext uri="{FF2B5EF4-FFF2-40B4-BE49-F238E27FC236}">
                <a16:creationId xmlns:a16="http://schemas.microsoft.com/office/drawing/2014/main" id="{A80A4A2A-A9D3-42A7-A97C-87FEC34802BB}"/>
              </a:ext>
            </a:extLst>
          </p:cNvPr>
          <p:cNvCxnSpPr>
            <a:cxnSpLocks/>
          </p:cNvCxnSpPr>
          <p:nvPr/>
        </p:nvCxnSpPr>
        <p:spPr>
          <a:xfrm flipV="1">
            <a:off x="5693060" y="1918529"/>
            <a:ext cx="1776903" cy="1291944"/>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74">
            <a:extLst>
              <a:ext uri="{FF2B5EF4-FFF2-40B4-BE49-F238E27FC236}">
                <a16:creationId xmlns:a16="http://schemas.microsoft.com/office/drawing/2014/main" id="{9CBE53C0-71AF-468F-844C-81AF23316322}"/>
              </a:ext>
            </a:extLst>
          </p:cNvPr>
          <p:cNvCxnSpPr>
            <a:cxnSpLocks/>
          </p:cNvCxnSpPr>
          <p:nvPr/>
        </p:nvCxnSpPr>
        <p:spPr>
          <a:xfrm>
            <a:off x="5759898" y="3518637"/>
            <a:ext cx="2022753" cy="0"/>
          </a:xfrm>
          <a:prstGeom prst="line">
            <a:avLst/>
          </a:prstGeom>
          <a:ln w="1524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74">
            <a:extLst>
              <a:ext uri="{FF2B5EF4-FFF2-40B4-BE49-F238E27FC236}">
                <a16:creationId xmlns:a16="http://schemas.microsoft.com/office/drawing/2014/main" id="{97C79BE9-9E49-40FA-9844-109721902340}"/>
              </a:ext>
            </a:extLst>
          </p:cNvPr>
          <p:cNvCxnSpPr>
            <a:cxnSpLocks/>
          </p:cNvCxnSpPr>
          <p:nvPr/>
        </p:nvCxnSpPr>
        <p:spPr>
          <a:xfrm>
            <a:off x="5759898" y="3826802"/>
            <a:ext cx="1310470" cy="1096414"/>
          </a:xfrm>
          <a:prstGeom prst="line">
            <a:avLst/>
          </a:prstGeom>
          <a:ln w="152400">
            <a:solidFill>
              <a:schemeClr val="accent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B7302EB4-8D55-44EF-BF3C-DFA321CC9918}"/>
              </a:ext>
            </a:extLst>
          </p:cNvPr>
          <p:cNvSpPr/>
          <p:nvPr/>
        </p:nvSpPr>
        <p:spPr>
          <a:xfrm>
            <a:off x="751040" y="1422272"/>
            <a:ext cx="5167454" cy="4850289"/>
          </a:xfrm>
          <a:prstGeom prst="ellipse">
            <a:avLst/>
          </a:prstGeom>
          <a:solidFill>
            <a:schemeClr val="accent3">
              <a:lumMod val="20000"/>
              <a:lumOff val="80000"/>
            </a:schemeClr>
          </a:solidFill>
          <a:ln>
            <a:noFill/>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6" name="Rectangle 5">
            <a:extLst>
              <a:ext uri="{FF2B5EF4-FFF2-40B4-BE49-F238E27FC236}">
                <a16:creationId xmlns:a16="http://schemas.microsoft.com/office/drawing/2014/main" id="{5F8F8916-9CC2-4BF5-9DD2-0FD75A97EA93}"/>
              </a:ext>
            </a:extLst>
          </p:cNvPr>
          <p:cNvSpPr/>
          <p:nvPr/>
        </p:nvSpPr>
        <p:spPr>
          <a:xfrm>
            <a:off x="6934857" y="1510655"/>
            <a:ext cx="3016274" cy="46225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Non-verbal </a:t>
            </a:r>
            <a:r>
              <a:rPr lang="fr-FR" sz="2400" b="1" dirty="0" err="1">
                <a:solidFill>
                  <a:prstClr val="white"/>
                </a:solidFill>
                <a:latin typeface="Open"/>
              </a:rPr>
              <a:t>behaviors</a:t>
            </a:r>
            <a:endParaRPr lang="fr-FR" sz="2400" b="1" dirty="0">
              <a:solidFill>
                <a:prstClr val="white"/>
              </a:solidFill>
              <a:latin typeface="Open"/>
            </a:endParaRPr>
          </a:p>
        </p:txBody>
      </p:sp>
      <p:sp>
        <p:nvSpPr>
          <p:cNvPr id="3" name="Rectangle 2">
            <a:extLst>
              <a:ext uri="{FF2B5EF4-FFF2-40B4-BE49-F238E27FC236}">
                <a16:creationId xmlns:a16="http://schemas.microsoft.com/office/drawing/2014/main" id="{C50546E2-2D02-4F9D-A9C2-6F48BF14F8CD}"/>
              </a:ext>
            </a:extLst>
          </p:cNvPr>
          <p:cNvSpPr/>
          <p:nvPr/>
        </p:nvSpPr>
        <p:spPr>
          <a:xfrm>
            <a:off x="6974876"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12" name="Bulle narrative : ronde 11">
            <a:extLst>
              <a:ext uri="{FF2B5EF4-FFF2-40B4-BE49-F238E27FC236}">
                <a16:creationId xmlns:a16="http://schemas.microsoft.com/office/drawing/2014/main" id="{6F7A5D65-D6DE-415E-B9C5-027E85CAC5FD}"/>
              </a:ext>
            </a:extLst>
          </p:cNvPr>
          <p:cNvSpPr/>
          <p:nvPr/>
        </p:nvSpPr>
        <p:spPr>
          <a:xfrm>
            <a:off x="3269241" y="1547812"/>
            <a:ext cx="1145104" cy="720813"/>
          </a:xfrm>
          <a:prstGeom prst="wedgeEllipseCallout">
            <a:avLst>
              <a:gd name="adj1" fmla="val 25166"/>
              <a:gd name="adj2" fmla="val 9124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9" name="Bulle narrative : ronde 28">
            <a:extLst>
              <a:ext uri="{FF2B5EF4-FFF2-40B4-BE49-F238E27FC236}">
                <a16:creationId xmlns:a16="http://schemas.microsoft.com/office/drawing/2014/main" id="{B9C00121-3E4E-4F6F-8CEB-EB33F299CFE6}"/>
              </a:ext>
            </a:extLst>
          </p:cNvPr>
          <p:cNvSpPr/>
          <p:nvPr/>
        </p:nvSpPr>
        <p:spPr>
          <a:xfrm>
            <a:off x="2335340" y="1544495"/>
            <a:ext cx="1145104" cy="720813"/>
          </a:xfrm>
          <a:prstGeom prst="wedgeEllipseCallout">
            <a:avLst>
              <a:gd name="adj1" fmla="val -33911"/>
              <a:gd name="adj2" fmla="val 88015"/>
            </a:avLst>
          </a:prstGeom>
          <a:solidFill>
            <a:schemeClr val="accent3">
              <a:lumMod val="5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2" name="Rectangle 1">
            <a:extLst>
              <a:ext uri="{FF2B5EF4-FFF2-40B4-BE49-F238E27FC236}">
                <a16:creationId xmlns:a16="http://schemas.microsoft.com/office/drawing/2014/main" id="{D380D176-8072-4C85-8136-D478BCAAA9E7}"/>
              </a:ext>
            </a:extLst>
          </p:cNvPr>
          <p:cNvSpPr/>
          <p:nvPr/>
        </p:nvSpPr>
        <p:spPr>
          <a:xfrm>
            <a:off x="7648796" y="3287509"/>
            <a:ext cx="2613992" cy="46225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fr-FR" sz="2400" b="1" dirty="0" err="1">
                <a:latin typeface="Open"/>
              </a:rPr>
              <a:t>behaviors</a:t>
            </a:r>
            <a:endParaRPr lang="fr-FR" sz="2400" b="1" dirty="0">
              <a:latin typeface="Open"/>
            </a:endParaRPr>
          </a:p>
        </p:txBody>
      </p:sp>
      <p:sp>
        <p:nvSpPr>
          <p:cNvPr id="22" name="Rectangle 21">
            <a:extLst>
              <a:ext uri="{FF2B5EF4-FFF2-40B4-BE49-F238E27FC236}">
                <a16:creationId xmlns:a16="http://schemas.microsoft.com/office/drawing/2014/main" id="{1166C6A8-D5F6-4BAD-B899-6605BDBCD75D}"/>
              </a:ext>
            </a:extLst>
          </p:cNvPr>
          <p:cNvSpPr/>
          <p:nvPr/>
        </p:nvSpPr>
        <p:spPr>
          <a:xfrm>
            <a:off x="6974876" y="4811076"/>
            <a:ext cx="2742307" cy="435684"/>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Strategic </a:t>
            </a:r>
            <a:r>
              <a:rPr lang="fr-FR" sz="2400" b="1" dirty="0" err="1">
                <a:latin typeface="Open"/>
              </a:rPr>
              <a:t>behaviors</a:t>
            </a:r>
            <a:endParaRPr lang="fr-FR" sz="2400" b="1" dirty="0">
              <a:latin typeface="Open"/>
            </a:endParaRPr>
          </a:p>
        </p:txBody>
      </p:sp>
      <p:sp>
        <p:nvSpPr>
          <p:cNvPr id="42" name="ZoneTexte 41">
            <a:extLst>
              <a:ext uri="{FF2B5EF4-FFF2-40B4-BE49-F238E27FC236}">
                <a16:creationId xmlns:a16="http://schemas.microsoft.com/office/drawing/2014/main" id="{90BD41F7-3EE9-417D-9440-18C84CC1164C}"/>
              </a:ext>
            </a:extLst>
          </p:cNvPr>
          <p:cNvSpPr txBox="1"/>
          <p:nvPr/>
        </p:nvSpPr>
        <p:spPr>
          <a:xfrm>
            <a:off x="4852604" y="6000201"/>
            <a:ext cx="6986849" cy="461665"/>
          </a:xfrm>
          <a:prstGeom prst="rect">
            <a:avLst/>
          </a:prstGeom>
          <a:noFill/>
        </p:spPr>
        <p:txBody>
          <a:bodyPr wrap="none" rtlCol="0">
            <a:spAutoFit/>
          </a:bodyPr>
          <a:lstStyle/>
          <a:p>
            <a:r>
              <a:rPr lang="en-US" sz="2400" b="1" dirty="0"/>
              <a:t>How dominance influences the negotiation strategy ?</a:t>
            </a:r>
          </a:p>
        </p:txBody>
      </p:sp>
      <p:pic>
        <p:nvPicPr>
          <p:cNvPr id="10" name="Image 9">
            <a:extLst>
              <a:ext uri="{FF2B5EF4-FFF2-40B4-BE49-F238E27FC236}">
                <a16:creationId xmlns:a16="http://schemas.microsoft.com/office/drawing/2014/main" id="{51BF8C44-1B38-4686-BEA4-DB9B368D74C9}"/>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4656" y="2152185"/>
            <a:ext cx="3771815" cy="3647426"/>
          </a:xfrm>
          <a:prstGeom prst="rect">
            <a:avLst/>
          </a:prstGeom>
        </p:spPr>
      </p:pic>
      <p:pic>
        <p:nvPicPr>
          <p:cNvPr id="31" name="Image 30">
            <a:extLst>
              <a:ext uri="{FF2B5EF4-FFF2-40B4-BE49-F238E27FC236}">
                <a16:creationId xmlns:a16="http://schemas.microsoft.com/office/drawing/2014/main" id="{D1343C83-572E-4081-811B-84DCD9EFEB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891908" y="2486534"/>
            <a:ext cx="493127" cy="591707"/>
          </a:xfrm>
          <a:prstGeom prst="rect">
            <a:avLst/>
          </a:prstGeom>
        </p:spPr>
      </p:pic>
      <p:pic>
        <p:nvPicPr>
          <p:cNvPr id="32" name="Image 31">
            <a:extLst>
              <a:ext uri="{FF2B5EF4-FFF2-40B4-BE49-F238E27FC236}">
                <a16:creationId xmlns:a16="http://schemas.microsoft.com/office/drawing/2014/main" id="{B0B64118-D4CC-4A8B-A6B9-292FAC9D5E9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284195" y="2486534"/>
            <a:ext cx="493127" cy="591707"/>
          </a:xfrm>
          <a:prstGeom prst="rect">
            <a:avLst/>
          </a:prstGeom>
        </p:spPr>
      </p:pic>
      <p:sp>
        <p:nvSpPr>
          <p:cNvPr id="7" name="Espace réservé du numéro de diapositive 6">
            <a:extLst>
              <a:ext uri="{FF2B5EF4-FFF2-40B4-BE49-F238E27FC236}">
                <a16:creationId xmlns:a16="http://schemas.microsoft.com/office/drawing/2014/main" id="{B98C24FC-9049-4435-BF61-75E1A3CC9E85}"/>
              </a:ext>
            </a:extLst>
          </p:cNvPr>
          <p:cNvSpPr>
            <a:spLocks noGrp="1"/>
          </p:cNvSpPr>
          <p:nvPr>
            <p:ph type="sldNum" sz="quarter" idx="12"/>
          </p:nvPr>
        </p:nvSpPr>
        <p:spPr/>
        <p:txBody>
          <a:bodyPr/>
          <a:lstStyle/>
          <a:p>
            <a:fld id="{830C4335-9913-4F80-B9D7-EA4FD23BFB5C}" type="slidenum">
              <a:rPr lang="fr-FR" smtClean="0"/>
              <a:pPr/>
              <a:t>12</a:t>
            </a:fld>
            <a:endParaRPr lang="fr-FR" dirty="0"/>
          </a:p>
        </p:txBody>
      </p:sp>
    </p:spTree>
    <p:extLst>
      <p:ext uri="{BB962C8B-B14F-4D97-AF65-F5344CB8AC3E}">
        <p14:creationId xmlns:p14="http://schemas.microsoft.com/office/powerpoint/2010/main" val="39111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grpSp>
        <p:nvGrpSpPr>
          <p:cNvPr id="35" name="Groupe 34">
            <a:extLst>
              <a:ext uri="{FF2B5EF4-FFF2-40B4-BE49-F238E27FC236}">
                <a16:creationId xmlns:a16="http://schemas.microsoft.com/office/drawing/2014/main" id="{6105C4DC-4A1B-4C13-A9A9-713ABFA8F422}"/>
              </a:ext>
            </a:extLst>
          </p:cNvPr>
          <p:cNvGrpSpPr/>
          <p:nvPr/>
        </p:nvGrpSpPr>
        <p:grpSpPr>
          <a:xfrm>
            <a:off x="9013535" y="2365426"/>
            <a:ext cx="3072114" cy="2561018"/>
            <a:chOff x="8810982" y="1065256"/>
            <a:chExt cx="3447628" cy="2580769"/>
          </a:xfrm>
        </p:grpSpPr>
        <p:grpSp>
          <p:nvGrpSpPr>
            <p:cNvPr id="11" name="Groupe 10">
              <a:extLst>
                <a:ext uri="{FF2B5EF4-FFF2-40B4-BE49-F238E27FC236}">
                  <a16:creationId xmlns:a16="http://schemas.microsoft.com/office/drawing/2014/main" id="{E3781057-70A6-4F00-B3EC-E5F44BC7EFE7}"/>
                </a:ext>
              </a:extLst>
            </p:cNvPr>
            <p:cNvGrpSpPr/>
            <p:nvPr/>
          </p:nvGrpSpPr>
          <p:grpSpPr>
            <a:xfrm>
              <a:off x="9019871" y="1065256"/>
              <a:ext cx="3238739" cy="2580769"/>
              <a:chOff x="8722139" y="1065256"/>
              <a:chExt cx="3556408" cy="2567391"/>
            </a:xfrm>
          </p:grpSpPr>
          <p:pic>
            <p:nvPicPr>
              <p:cNvPr id="9" name="Image 8">
                <a:extLst>
                  <a:ext uri="{FF2B5EF4-FFF2-40B4-BE49-F238E27FC236}">
                    <a16:creationId xmlns:a16="http://schemas.microsoft.com/office/drawing/2014/main" id="{48D08D55-FB63-4E85-B1EF-9773DC68328B}"/>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22139" y="1065256"/>
                <a:ext cx="3333192" cy="2567391"/>
              </a:xfrm>
              <a:prstGeom prst="rect">
                <a:avLst/>
              </a:prstGeom>
            </p:spPr>
          </p:pic>
          <p:sp>
            <p:nvSpPr>
              <p:cNvPr id="6" name="ZoneTexte 5">
                <a:extLst>
                  <a:ext uri="{FF2B5EF4-FFF2-40B4-BE49-F238E27FC236}">
                    <a16:creationId xmlns:a16="http://schemas.microsoft.com/office/drawing/2014/main" id="{502848C5-C2CC-4DF3-8807-DC702F01A1FE}"/>
                  </a:ext>
                </a:extLst>
              </p:cNvPr>
              <p:cNvSpPr txBox="1"/>
              <p:nvPr/>
            </p:nvSpPr>
            <p:spPr>
              <a:xfrm>
                <a:off x="10683446" y="2361733"/>
                <a:ext cx="1595101" cy="370251"/>
              </a:xfrm>
              <a:prstGeom prst="rect">
                <a:avLst/>
              </a:prstGeom>
              <a:noFill/>
            </p:spPr>
            <p:txBody>
              <a:bodyPr wrap="square" rtlCol="0">
                <a:spAutoFit/>
              </a:bodyPr>
              <a:lstStyle/>
              <a:p>
                <a:r>
                  <a:rPr lang="fr-FR" b="1" dirty="0"/>
                  <a:t>DOMINANT</a:t>
                </a:r>
              </a:p>
            </p:txBody>
          </p:sp>
        </p:grpSp>
        <p:sp>
          <p:nvSpPr>
            <p:cNvPr id="8" name="ZoneTexte 7">
              <a:extLst>
                <a:ext uri="{FF2B5EF4-FFF2-40B4-BE49-F238E27FC236}">
                  <a16:creationId xmlns:a16="http://schemas.microsoft.com/office/drawing/2014/main" id="{45B47E07-F23D-40F8-82A9-1242C3732897}"/>
                </a:ext>
              </a:extLst>
            </p:cNvPr>
            <p:cNvSpPr txBox="1"/>
            <p:nvPr/>
          </p:nvSpPr>
          <p:spPr>
            <a:xfrm>
              <a:off x="8810982" y="1889232"/>
              <a:ext cx="1689715" cy="372180"/>
            </a:xfrm>
            <a:prstGeom prst="rect">
              <a:avLst/>
            </a:prstGeom>
            <a:noFill/>
          </p:spPr>
          <p:txBody>
            <a:bodyPr wrap="square" rtlCol="0">
              <a:spAutoFit/>
            </a:bodyPr>
            <a:lstStyle/>
            <a:p>
              <a:r>
                <a:rPr lang="fr-FR" b="1" dirty="0"/>
                <a:t>SUBMISSIVE</a:t>
              </a:r>
              <a:endParaRPr lang="fr-FR" sz="1600" b="1" dirty="0"/>
            </a:p>
          </p:txBody>
        </p:sp>
      </p:gr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 name="Espace réservé du numéro de diapositive 1">
            <a:extLst>
              <a:ext uri="{FF2B5EF4-FFF2-40B4-BE49-F238E27FC236}">
                <a16:creationId xmlns:a16="http://schemas.microsoft.com/office/drawing/2014/main" id="{F6EC637D-1AC5-4DFB-A81B-EBE1262430A3}"/>
              </a:ext>
            </a:extLst>
          </p:cNvPr>
          <p:cNvSpPr>
            <a:spLocks noGrp="1"/>
          </p:cNvSpPr>
          <p:nvPr>
            <p:ph type="sldNum" sz="quarter" idx="12"/>
          </p:nvPr>
        </p:nvSpPr>
        <p:spPr/>
        <p:txBody>
          <a:bodyPr/>
          <a:lstStyle/>
          <a:p>
            <a:fld id="{830C4335-9913-4F80-B9D7-EA4FD23BFB5C}" type="slidenum">
              <a:rPr lang="fr-FR" smtClean="0"/>
              <a:pPr/>
              <a:t>13</a:t>
            </a:fld>
            <a:endParaRPr lang="fr-FR" dirty="0"/>
          </a:p>
        </p:txBody>
      </p:sp>
    </p:spTree>
    <p:extLst>
      <p:ext uri="{BB962C8B-B14F-4D97-AF65-F5344CB8AC3E}">
        <p14:creationId xmlns:p14="http://schemas.microsoft.com/office/powerpoint/2010/main" val="72928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854918" y="1849581"/>
            <a:ext cx="10702082"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decision</a:t>
            </a:r>
            <a:r>
              <a:rPr kumimoji="0" lang="fr-FR" sz="4000" b="1" i="0" u="none" strike="noStrike" kern="1200" cap="all" spc="0" normalizeH="0" baseline="0" noProof="0" dirty="0">
                <a:ln>
                  <a:noFill/>
                </a:ln>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based</a:t>
            </a:r>
            <a:r>
              <a:rPr kumimoji="0" lang="fr-FR" sz="4000" b="1" i="0" u="none" strike="noStrike" kern="1200" cap="all" spc="0" normalizeH="0" baseline="0" noProof="0" dirty="0">
                <a:ln>
                  <a:noFill/>
                </a:ln>
                <a:effectLst/>
                <a:uLnTx/>
                <a:uFillTx/>
                <a:latin typeface="Open Sans" panose="020B0606030504020204" pitchFamily="34" charset="0"/>
              </a:rPr>
              <a:t> on </a:t>
            </a:r>
            <a:r>
              <a:rPr kumimoji="0" lang="fr-FR" sz="4000" b="1" i="0" u="none" strike="noStrike" kern="1200" cap="all" spc="0" normalizeH="0" baseline="0" noProof="0" dirty="0" err="1">
                <a:ln>
                  <a:noFill/>
                </a:ln>
                <a:effectLst/>
                <a:uLnTx/>
                <a:uFillTx/>
                <a:latin typeface="Open Sans" panose="020B0606030504020204" pitchFamily="34" charset="0"/>
              </a:rPr>
              <a:t>behavior</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ZoneTexte 2">
            <a:extLst>
              <a:ext uri="{FF2B5EF4-FFF2-40B4-BE49-F238E27FC236}">
                <a16:creationId xmlns:a16="http://schemas.microsoft.com/office/drawing/2014/main" id="{A749EB1D-0284-47C5-9920-07607C2D2656}"/>
              </a:ext>
            </a:extLst>
          </p:cNvPr>
          <p:cNvSpPr txBox="1"/>
          <p:nvPr/>
        </p:nvSpPr>
        <p:spPr>
          <a:xfrm>
            <a:off x="1969902" y="4605317"/>
            <a:ext cx="8252195" cy="954107"/>
          </a:xfrm>
          <a:prstGeom prst="rect">
            <a:avLst/>
          </a:prstGeom>
          <a:noFill/>
        </p:spPr>
        <p:txBody>
          <a:bodyPr wrap="none" rtlCol="0">
            <a:spAutoFit/>
          </a:bodyPr>
          <a:lstStyle/>
          <a:p>
            <a:pPr algn="ctr"/>
            <a:r>
              <a:rPr lang="fr-FR" sz="2800" b="1" dirty="0" err="1">
                <a:solidFill>
                  <a:schemeClr val="accent3">
                    <a:lumMod val="20000"/>
                    <a:lumOff val="80000"/>
                  </a:schemeClr>
                </a:solidFill>
              </a:rPr>
              <a:t>Implementation</a:t>
            </a:r>
            <a:r>
              <a:rPr lang="fr-FR" sz="2800" b="1" dirty="0">
                <a:solidFill>
                  <a:schemeClr val="accent3">
                    <a:lumMod val="20000"/>
                    <a:lumOff val="80000"/>
                  </a:schemeClr>
                </a:solidFill>
              </a:rPr>
              <a:t> of </a:t>
            </a:r>
            <a:r>
              <a:rPr lang="fr-FR" sz="2800" b="1" dirty="0" err="1">
                <a:solidFill>
                  <a:schemeClr val="accent3">
                    <a:lumMod val="20000"/>
                    <a:lumOff val="80000"/>
                  </a:schemeClr>
                </a:solidFill>
              </a:rPr>
              <a:t>principles</a:t>
            </a:r>
            <a:r>
              <a:rPr lang="fr-FR" sz="2800" b="1" dirty="0">
                <a:solidFill>
                  <a:schemeClr val="accent3">
                    <a:lumMod val="20000"/>
                    <a:lumOff val="80000"/>
                  </a:schemeClr>
                </a:solidFill>
              </a:rPr>
              <a:t> of dominance </a:t>
            </a:r>
            <a:r>
              <a:rPr lang="fr-FR" sz="2800" b="1" dirty="0" err="1">
                <a:solidFill>
                  <a:schemeClr val="accent3">
                    <a:lumMod val="20000"/>
                    <a:lumOff val="80000"/>
                  </a:schemeClr>
                </a:solidFill>
              </a:rPr>
              <a:t>behaviros</a:t>
            </a:r>
            <a:r>
              <a:rPr lang="fr-FR" sz="2800" b="1" dirty="0">
                <a:solidFill>
                  <a:schemeClr val="accent3">
                    <a:lumMod val="20000"/>
                    <a:lumOff val="80000"/>
                  </a:schemeClr>
                </a:solidFill>
              </a:rPr>
              <a:t> </a:t>
            </a:r>
          </a:p>
          <a:p>
            <a:pPr algn="ctr"/>
            <a:r>
              <a:rPr lang="fr-FR" sz="2800" b="1" dirty="0">
                <a:solidFill>
                  <a:schemeClr val="accent3">
                    <a:lumMod val="20000"/>
                    <a:lumOff val="80000"/>
                  </a:schemeClr>
                </a:solidFill>
              </a:rPr>
              <a:t>in a </a:t>
            </a:r>
            <a:r>
              <a:rPr lang="fr-FR" sz="2800" b="1" dirty="0" err="1">
                <a:solidFill>
                  <a:schemeClr val="accent3">
                    <a:lumMod val="20000"/>
                    <a:lumOff val="80000"/>
                  </a:schemeClr>
                </a:solidFill>
              </a:rPr>
              <a:t>conversational</a:t>
            </a:r>
            <a:r>
              <a:rPr lang="fr-FR" sz="2800" b="1" dirty="0">
                <a:solidFill>
                  <a:schemeClr val="accent3">
                    <a:lumMod val="20000"/>
                    <a:lumOff val="80000"/>
                  </a:schemeClr>
                </a:solidFill>
              </a:rPr>
              <a:t> agent</a:t>
            </a:r>
          </a:p>
        </p:txBody>
      </p:sp>
      <p:sp>
        <p:nvSpPr>
          <p:cNvPr id="4" name="Espace réservé du numéro de diapositive 3">
            <a:extLst>
              <a:ext uri="{FF2B5EF4-FFF2-40B4-BE49-F238E27FC236}">
                <a16:creationId xmlns:a16="http://schemas.microsoft.com/office/drawing/2014/main" id="{F253F37A-1119-4946-9AAA-6D76EA3732F0}"/>
              </a:ext>
            </a:extLst>
          </p:cNvPr>
          <p:cNvSpPr>
            <a:spLocks noGrp="1"/>
          </p:cNvSpPr>
          <p:nvPr>
            <p:ph type="sldNum" sz="quarter" idx="12"/>
          </p:nvPr>
        </p:nvSpPr>
        <p:spPr>
          <a:xfrm>
            <a:off x="9118600" y="6324600"/>
            <a:ext cx="2743200" cy="365125"/>
          </a:xfrm>
        </p:spPr>
        <p:txBody>
          <a:bodyPr/>
          <a:lstStyle/>
          <a:p>
            <a:fld id="{830C4335-9913-4F80-B9D7-EA4FD23BFB5C}" type="slidenum">
              <a:rPr lang="fr-FR" sz="1400" b="1" smtClean="0"/>
              <a:t>14</a:t>
            </a:fld>
            <a:endParaRPr lang="fr-FR" sz="1400" b="1" dirty="0"/>
          </a:p>
        </p:txBody>
      </p:sp>
    </p:spTree>
    <p:extLst>
      <p:ext uri="{BB962C8B-B14F-4D97-AF65-F5344CB8AC3E}">
        <p14:creationId xmlns:p14="http://schemas.microsoft.com/office/powerpoint/2010/main" val="372476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15</a:t>
            </a:fld>
            <a:endParaRPr lang="fr-FR" dirty="0"/>
          </a:p>
        </p:txBody>
      </p:sp>
    </p:spTree>
    <p:extLst>
      <p:ext uri="{BB962C8B-B14F-4D97-AF65-F5344CB8AC3E}">
        <p14:creationId xmlns:p14="http://schemas.microsoft.com/office/powerpoint/2010/main" val="171600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down)">
                                      <p:cBhvr>
                                        <p:cTn id="20" dur="500"/>
                                        <p:tgtEl>
                                          <p:spTgt spid="7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down)">
                                      <p:cBhvr>
                                        <p:cTn id="23" dur="500"/>
                                        <p:tgtEl>
                                          <p:spTgt spid="74"/>
                                        </p:tgtEl>
                                      </p:cBhvr>
                                    </p:animEffect>
                                  </p:childTnLst>
                                </p:cTn>
                              </p:par>
                              <p:par>
                                <p:cTn id="24" presetID="22" presetClass="entr" presetSubtype="4"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3" grpId="0" animBg="1"/>
      <p:bldP spid="7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35BB92-9A2F-476F-AD64-DA94E63384EE}"/>
              </a:ext>
            </a:extLst>
          </p:cNvPr>
          <p:cNvSpPr>
            <a:spLocks noGrp="1"/>
          </p:cNvSpPr>
          <p:nvPr>
            <p:ph type="title"/>
          </p:nvPr>
        </p:nvSpPr>
        <p:spPr/>
        <p:txBody>
          <a:bodyPr/>
          <a:lstStyle/>
          <a:p>
            <a:r>
              <a:rPr lang="fr-FR" dirty="0" err="1"/>
              <a:t>Negotiation</a:t>
            </a:r>
            <a:r>
              <a:rPr lang="fr-FR" dirty="0"/>
              <a:t> </a:t>
            </a:r>
            <a:r>
              <a:rPr lang="fr-FR" dirty="0" err="1"/>
              <a:t>domain</a:t>
            </a:r>
            <a:endParaRPr lang="fr-FR" dirty="0"/>
          </a:p>
        </p:txBody>
      </p:sp>
      <p:sp>
        <p:nvSpPr>
          <p:cNvPr id="4" name="Espace réservé du numéro de diapositive 3">
            <a:extLst>
              <a:ext uri="{FF2B5EF4-FFF2-40B4-BE49-F238E27FC236}">
                <a16:creationId xmlns:a16="http://schemas.microsoft.com/office/drawing/2014/main" id="{3331DB57-F0A9-42BD-82DB-F5D15CD942A5}"/>
              </a:ext>
            </a:extLst>
          </p:cNvPr>
          <p:cNvSpPr>
            <a:spLocks noGrp="1"/>
          </p:cNvSpPr>
          <p:nvPr>
            <p:ph type="sldNum" sz="quarter" idx="12"/>
          </p:nvPr>
        </p:nvSpPr>
        <p:spPr/>
        <p:txBody>
          <a:bodyPr/>
          <a:lstStyle/>
          <a:p>
            <a:fld id="{830C4335-9913-4F80-B9D7-EA4FD23BFB5C}" type="slidenum">
              <a:rPr lang="fr-FR" smtClean="0"/>
              <a:pPr/>
              <a:t>16</a:t>
            </a:fld>
            <a:endParaRPr lang="fr-FR" dirty="0"/>
          </a:p>
        </p:txBody>
      </p:sp>
      <p:grpSp>
        <p:nvGrpSpPr>
          <p:cNvPr id="5" name="Groupe 4">
            <a:extLst>
              <a:ext uri="{FF2B5EF4-FFF2-40B4-BE49-F238E27FC236}">
                <a16:creationId xmlns:a16="http://schemas.microsoft.com/office/drawing/2014/main" id="{C0BD75CD-4D97-42A4-B64E-A8C9D46DEAA0}"/>
              </a:ext>
            </a:extLst>
          </p:cNvPr>
          <p:cNvGrpSpPr/>
          <p:nvPr/>
        </p:nvGrpSpPr>
        <p:grpSpPr>
          <a:xfrm>
            <a:off x="8349278" y="4977187"/>
            <a:ext cx="1915875" cy="1465312"/>
            <a:chOff x="8349278" y="4977187"/>
            <a:chExt cx="1915875" cy="1465312"/>
          </a:xfrm>
        </p:grpSpPr>
        <p:sp>
          <p:nvSpPr>
            <p:cNvPr id="6" name="Shape 174">
              <a:extLst>
                <a:ext uri="{FF2B5EF4-FFF2-40B4-BE49-F238E27FC236}">
                  <a16:creationId xmlns:a16="http://schemas.microsoft.com/office/drawing/2014/main" id="{1039ACB6-B69D-4C56-90E3-7B83A263C78C}"/>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7" name="Shape 150">
              <a:extLst>
                <a:ext uri="{FF2B5EF4-FFF2-40B4-BE49-F238E27FC236}">
                  <a16:creationId xmlns:a16="http://schemas.microsoft.com/office/drawing/2014/main" id="{A601A699-52F0-4768-9EBE-14C0ABCF1AD1}"/>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8" name="Shape 163">
            <a:extLst>
              <a:ext uri="{FF2B5EF4-FFF2-40B4-BE49-F238E27FC236}">
                <a16:creationId xmlns:a16="http://schemas.microsoft.com/office/drawing/2014/main" id="{E73544FA-FF1A-4E6E-A10F-E14240EB91E4}"/>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9" name="Shape 164">
            <a:extLst>
              <a:ext uri="{FF2B5EF4-FFF2-40B4-BE49-F238E27FC236}">
                <a16:creationId xmlns:a16="http://schemas.microsoft.com/office/drawing/2014/main" id="{DD5F9B7F-216B-4BCA-B121-6727E17A21BB}"/>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10" name="Shape 165">
            <a:extLst>
              <a:ext uri="{FF2B5EF4-FFF2-40B4-BE49-F238E27FC236}">
                <a16:creationId xmlns:a16="http://schemas.microsoft.com/office/drawing/2014/main" id="{80256291-9EBB-42A9-9390-801C81A9512A}"/>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11" name="Shape 166">
            <a:extLst>
              <a:ext uri="{FF2B5EF4-FFF2-40B4-BE49-F238E27FC236}">
                <a16:creationId xmlns:a16="http://schemas.microsoft.com/office/drawing/2014/main" id="{B9DC28B1-65EE-4CC4-91EF-99B2A108B357}"/>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pic>
        <p:nvPicPr>
          <p:cNvPr id="12" name="Image 23">
            <a:extLst>
              <a:ext uri="{FF2B5EF4-FFF2-40B4-BE49-F238E27FC236}">
                <a16:creationId xmlns:a16="http://schemas.microsoft.com/office/drawing/2014/main" id="{35BF27BB-04DC-4592-B506-AF697A363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hape 175">
            <a:extLst>
              <a:ext uri="{FF2B5EF4-FFF2-40B4-BE49-F238E27FC236}">
                <a16:creationId xmlns:a16="http://schemas.microsoft.com/office/drawing/2014/main" id="{88A43ED6-E838-4527-BF06-89ACD5B847D1}"/>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14" name="Groupe 13">
            <a:extLst>
              <a:ext uri="{FF2B5EF4-FFF2-40B4-BE49-F238E27FC236}">
                <a16:creationId xmlns:a16="http://schemas.microsoft.com/office/drawing/2014/main" id="{6C41EE1B-7BA2-4226-BA32-8782E00A76B6}"/>
              </a:ext>
            </a:extLst>
          </p:cNvPr>
          <p:cNvGrpSpPr/>
          <p:nvPr/>
        </p:nvGrpSpPr>
        <p:grpSpPr>
          <a:xfrm>
            <a:off x="6216234" y="1908510"/>
            <a:ext cx="2544463" cy="2237679"/>
            <a:chOff x="6216234" y="1908510"/>
            <a:chExt cx="2544463" cy="2237679"/>
          </a:xfrm>
        </p:grpSpPr>
        <p:sp>
          <p:nvSpPr>
            <p:cNvPr id="15" name="Shape 174">
              <a:extLst>
                <a:ext uri="{FF2B5EF4-FFF2-40B4-BE49-F238E27FC236}">
                  <a16:creationId xmlns:a16="http://schemas.microsoft.com/office/drawing/2014/main" id="{046F6E47-2E7E-4D15-8FBF-905102B1F0CC}"/>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16" name="Shape 150">
              <a:extLst>
                <a:ext uri="{FF2B5EF4-FFF2-40B4-BE49-F238E27FC236}">
                  <a16:creationId xmlns:a16="http://schemas.microsoft.com/office/drawing/2014/main" id="{D7BFABD6-E159-45C8-BD2B-48B4D1E36FAA}"/>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17" name="Shape 147">
              <a:extLst>
                <a:ext uri="{FF2B5EF4-FFF2-40B4-BE49-F238E27FC236}">
                  <a16:creationId xmlns:a16="http://schemas.microsoft.com/office/drawing/2014/main" id="{78F91FE4-8552-4C2A-94CC-EFD49D691ADC}"/>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18" name="Shape 148">
              <a:extLst>
                <a:ext uri="{FF2B5EF4-FFF2-40B4-BE49-F238E27FC236}">
                  <a16:creationId xmlns:a16="http://schemas.microsoft.com/office/drawing/2014/main" id="{A6712AD6-A2CE-4E1D-816B-620D74BE1932}"/>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19" name="Shape 172">
              <a:extLst>
                <a:ext uri="{FF2B5EF4-FFF2-40B4-BE49-F238E27FC236}">
                  <a16:creationId xmlns:a16="http://schemas.microsoft.com/office/drawing/2014/main" id="{66249A00-A378-40AD-9811-3C8C19479DBD}"/>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grpSp>
      <p:pic>
        <p:nvPicPr>
          <p:cNvPr id="22" name="Image 24">
            <a:extLst>
              <a:ext uri="{FF2B5EF4-FFF2-40B4-BE49-F238E27FC236}">
                <a16:creationId xmlns:a16="http://schemas.microsoft.com/office/drawing/2014/main" id="{062E475E-CC27-4D71-8FC8-91C4BE41D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Shape 147">
            <a:extLst>
              <a:ext uri="{FF2B5EF4-FFF2-40B4-BE49-F238E27FC236}">
                <a16:creationId xmlns:a16="http://schemas.microsoft.com/office/drawing/2014/main" id="{698CBDC7-265F-4AE7-B20C-28E4164D89F5}"/>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Tree>
    <p:extLst>
      <p:ext uri="{BB962C8B-B14F-4D97-AF65-F5344CB8AC3E}">
        <p14:creationId xmlns:p14="http://schemas.microsoft.com/office/powerpoint/2010/main" val="25342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PREFERENCES</a:t>
            </a:r>
            <a:endParaRPr lang="fr-FR" sz="3200" b="1" cap="all" dirty="0">
              <a:solidFill>
                <a:srgbClr val="2F3A46"/>
              </a:solidFill>
              <a:latin typeface="Open Sans" panose="020B0606030504020204" pitchFamily="34" charset="0"/>
            </a:endParaRPr>
          </a:p>
        </p:txBody>
      </p:sp>
      <p:sp>
        <p:nvSpPr>
          <p:cNvPr id="44" name="Oval 18">
            <a:extLst>
              <a:ext uri="{FF2B5EF4-FFF2-40B4-BE49-F238E27FC236}">
                <a16:creationId xmlns:a16="http://schemas.microsoft.com/office/drawing/2014/main" id="{85726E61-3C22-4846-BCFB-C404550A12B2}"/>
              </a:ext>
            </a:extLst>
          </p:cNvPr>
          <p:cNvSpPr/>
          <p:nvPr/>
        </p:nvSpPr>
        <p:spPr>
          <a:xfrm>
            <a:off x="9317930" y="3853961"/>
            <a:ext cx="1007319" cy="51675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45" name="Oval 18">
            <a:extLst>
              <a:ext uri="{FF2B5EF4-FFF2-40B4-BE49-F238E27FC236}">
                <a16:creationId xmlns:a16="http://schemas.microsoft.com/office/drawing/2014/main" id="{54C5DB26-1574-4EC8-BA39-D7A455E9DB5A}"/>
              </a:ext>
            </a:extLst>
          </p:cNvPr>
          <p:cNvSpPr/>
          <p:nvPr/>
        </p:nvSpPr>
        <p:spPr>
          <a:xfrm>
            <a:off x="10548815" y="4538772"/>
            <a:ext cx="1000886"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8" name="Oval 18">
            <a:extLst>
              <a:ext uri="{FF2B5EF4-FFF2-40B4-BE49-F238E27FC236}">
                <a16:creationId xmlns:a16="http://schemas.microsoft.com/office/drawing/2014/main" id="{3B2F9285-BC47-49B0-AEEB-8FAB19B1BFEC}"/>
              </a:ext>
            </a:extLst>
          </p:cNvPr>
          <p:cNvSpPr/>
          <p:nvPr/>
        </p:nvSpPr>
        <p:spPr>
          <a:xfrm>
            <a:off x="8146695" y="4538772"/>
            <a:ext cx="1007321"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3D8BAD3C-4DE0-406D-A396-EDCBD9C83BF1}"/>
              </a:ext>
            </a:extLst>
          </p:cNvPr>
          <p:cNvSpPr/>
          <p:nvPr/>
        </p:nvSpPr>
        <p:spPr>
          <a:xfrm>
            <a:off x="8148242" y="3194860"/>
            <a:ext cx="1007321" cy="5170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89F881EA-01E8-497E-AFBD-81868A3D59F9}"/>
              </a:ext>
            </a:extLst>
          </p:cNvPr>
          <p:cNvSpPr/>
          <p:nvPr/>
        </p:nvSpPr>
        <p:spPr>
          <a:xfrm>
            <a:off x="10539086" y="3199323"/>
            <a:ext cx="1007321" cy="49699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19FB24EE-5D52-44E5-9D84-0126A59E5435}"/>
              </a:ext>
            </a:extLst>
          </p:cNvPr>
          <p:cNvSpPr/>
          <p:nvPr/>
        </p:nvSpPr>
        <p:spPr>
          <a:xfrm>
            <a:off x="9293013" y="1518908"/>
            <a:ext cx="1007322" cy="5271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4825D03A-84CF-4B47-B59C-F231243596FE}"/>
              </a:ext>
            </a:extLst>
          </p:cNvPr>
          <p:cNvSpPr/>
          <p:nvPr/>
        </p:nvSpPr>
        <p:spPr>
          <a:xfrm>
            <a:off x="9290617" y="2471573"/>
            <a:ext cx="1007321" cy="51574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3" name="Connecteur droit avec flèche 62">
            <a:extLst>
              <a:ext uri="{FF2B5EF4-FFF2-40B4-BE49-F238E27FC236}">
                <a16:creationId xmlns:a16="http://schemas.microsoft.com/office/drawing/2014/main" id="{AF381787-05F6-4C6C-B7B6-7731DD8A8E1C}"/>
              </a:ext>
            </a:extLst>
          </p:cNvPr>
          <p:cNvCxnSpPr>
            <a:cxnSpLocks/>
            <a:stCxn id="45" idx="1"/>
            <a:endCxn id="44" idx="5"/>
          </p:cNvCxnSpPr>
          <p:nvPr/>
        </p:nvCxnSpPr>
        <p:spPr>
          <a:xfrm flipH="1" flipV="1">
            <a:off x="10177731" y="4295041"/>
            <a:ext cx="517661" cy="3207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9D31A1AD-E574-418A-A952-8CC050F7AEFC}"/>
              </a:ext>
            </a:extLst>
          </p:cNvPr>
          <p:cNvCxnSpPr>
            <a:cxnSpLocks/>
            <a:stCxn id="44" idx="1"/>
            <a:endCxn id="59" idx="5"/>
          </p:cNvCxnSpPr>
          <p:nvPr/>
        </p:nvCxnSpPr>
        <p:spPr>
          <a:xfrm flipH="1" flipV="1">
            <a:off x="9008044" y="3636225"/>
            <a:ext cx="457404" cy="2934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51A9C667-03F8-4EBA-B34C-2E9162EBCF6A}"/>
              </a:ext>
            </a:extLst>
          </p:cNvPr>
          <p:cNvCxnSpPr>
            <a:cxnSpLocks/>
            <a:stCxn id="58" idx="0"/>
            <a:endCxn id="59" idx="4"/>
          </p:cNvCxnSpPr>
          <p:nvPr/>
        </p:nvCxnSpPr>
        <p:spPr>
          <a:xfrm flipV="1">
            <a:off x="8650356" y="3711951"/>
            <a:ext cx="1547" cy="8268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827DF445-41FF-4E30-8076-6393C582C79D}"/>
              </a:ext>
            </a:extLst>
          </p:cNvPr>
          <p:cNvCxnSpPr>
            <a:cxnSpLocks/>
            <a:stCxn id="44" idx="7"/>
            <a:endCxn id="60" idx="3"/>
          </p:cNvCxnSpPr>
          <p:nvPr/>
        </p:nvCxnSpPr>
        <p:spPr>
          <a:xfrm flipV="1">
            <a:off x="10177731" y="3623536"/>
            <a:ext cx="508874" cy="306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7A44D138-AF80-46E2-97F7-04C5AD879BAE}"/>
              </a:ext>
            </a:extLst>
          </p:cNvPr>
          <p:cNvCxnSpPr>
            <a:cxnSpLocks/>
            <a:stCxn id="60" idx="1"/>
            <a:endCxn id="62" idx="4"/>
          </p:cNvCxnSpPr>
          <p:nvPr/>
        </p:nvCxnSpPr>
        <p:spPr>
          <a:xfrm flipH="1" flipV="1">
            <a:off x="9794278" y="2987321"/>
            <a:ext cx="892326" cy="284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AD7D4390-34D7-4BA6-AF51-3A3A30E154AF}"/>
              </a:ext>
            </a:extLst>
          </p:cNvPr>
          <p:cNvCxnSpPr>
            <a:cxnSpLocks/>
            <a:stCxn id="59" idx="7"/>
            <a:endCxn id="62" idx="4"/>
          </p:cNvCxnSpPr>
          <p:nvPr/>
        </p:nvCxnSpPr>
        <p:spPr>
          <a:xfrm flipV="1">
            <a:off x="9008044" y="2987321"/>
            <a:ext cx="786235" cy="2832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070045E8-B33D-4FB9-B910-418A7E92F431}"/>
              </a:ext>
            </a:extLst>
          </p:cNvPr>
          <p:cNvCxnSpPr>
            <a:cxnSpLocks/>
            <a:stCxn id="62" idx="0"/>
            <a:endCxn id="61" idx="4"/>
          </p:cNvCxnSpPr>
          <p:nvPr/>
        </p:nvCxnSpPr>
        <p:spPr>
          <a:xfrm flipV="1">
            <a:off x="9794278" y="2046099"/>
            <a:ext cx="2396" cy="425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8AD63B9A-DBAA-4637-850B-1FF8A70F0F65}"/>
              </a:ext>
            </a:extLst>
          </p:cNvPr>
          <p:cNvSpPr txBox="1"/>
          <p:nvPr/>
        </p:nvSpPr>
        <p:spPr>
          <a:xfrm>
            <a:off x="10804452" y="5159447"/>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1" name="ZoneTexte 70">
            <a:extLst>
              <a:ext uri="{FF2B5EF4-FFF2-40B4-BE49-F238E27FC236}">
                <a16:creationId xmlns:a16="http://schemas.microsoft.com/office/drawing/2014/main" id="{10DC96A3-6C16-4422-8956-980C6C229EBA}"/>
              </a:ext>
            </a:extLst>
          </p:cNvPr>
          <p:cNvSpPr txBox="1"/>
          <p:nvPr/>
        </p:nvSpPr>
        <p:spPr>
          <a:xfrm>
            <a:off x="8419053" y="5156910"/>
            <a:ext cx="519513" cy="369748"/>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2" name="ZoneTexte 71">
            <a:extLst>
              <a:ext uri="{FF2B5EF4-FFF2-40B4-BE49-F238E27FC236}">
                <a16:creationId xmlns:a16="http://schemas.microsoft.com/office/drawing/2014/main" id="{D17C9119-C5C8-452E-B795-6ACE7AABA66B}"/>
              </a:ext>
            </a:extLst>
          </p:cNvPr>
          <p:cNvSpPr txBox="1"/>
          <p:nvPr/>
        </p:nvSpPr>
        <p:spPr>
          <a:xfrm>
            <a:off x="9498261" y="4393225"/>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3" name="ZoneTexte 72">
            <a:extLst>
              <a:ext uri="{FF2B5EF4-FFF2-40B4-BE49-F238E27FC236}">
                <a16:creationId xmlns:a16="http://schemas.microsoft.com/office/drawing/2014/main" id="{2FCF28E4-FABC-421B-AD23-DD8FA566B98B}"/>
              </a:ext>
            </a:extLst>
          </p:cNvPr>
          <p:cNvSpPr txBox="1"/>
          <p:nvPr/>
        </p:nvSpPr>
        <p:spPr>
          <a:xfrm>
            <a:off x="8122523" y="3727901"/>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4" name="ZoneTexte 73">
            <a:extLst>
              <a:ext uri="{FF2B5EF4-FFF2-40B4-BE49-F238E27FC236}">
                <a16:creationId xmlns:a16="http://schemas.microsoft.com/office/drawing/2014/main" id="{E97C00FB-062F-4EF4-B6B1-93716C6DADA5}"/>
              </a:ext>
            </a:extLst>
          </p:cNvPr>
          <p:cNvSpPr txBox="1"/>
          <p:nvPr/>
        </p:nvSpPr>
        <p:spPr>
          <a:xfrm>
            <a:off x="10804453" y="3687458"/>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5" name="ZoneTexte 74">
            <a:extLst>
              <a:ext uri="{FF2B5EF4-FFF2-40B4-BE49-F238E27FC236}">
                <a16:creationId xmlns:a16="http://schemas.microsoft.com/office/drawing/2014/main" id="{C0FE3FAE-3EDC-4F9E-AD7E-F78C25B1139C}"/>
              </a:ext>
            </a:extLst>
          </p:cNvPr>
          <p:cNvSpPr txBox="1"/>
          <p:nvPr/>
        </p:nvSpPr>
        <p:spPr>
          <a:xfrm>
            <a:off x="9551959" y="3064882"/>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6" name="ZoneTexte 75">
            <a:extLst>
              <a:ext uri="{FF2B5EF4-FFF2-40B4-BE49-F238E27FC236}">
                <a16:creationId xmlns:a16="http://schemas.microsoft.com/office/drawing/2014/main" id="{D866DB87-020A-481B-9A29-2580429C430A}"/>
              </a:ext>
            </a:extLst>
          </p:cNvPr>
          <p:cNvSpPr txBox="1"/>
          <p:nvPr/>
        </p:nvSpPr>
        <p:spPr>
          <a:xfrm>
            <a:off x="9511911" y="1977122"/>
            <a:ext cx="182860" cy="369748"/>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77" name="ZoneTexte 76">
            <a:extLst>
              <a:ext uri="{FF2B5EF4-FFF2-40B4-BE49-F238E27FC236}">
                <a16:creationId xmlns:a16="http://schemas.microsoft.com/office/drawing/2014/main" id="{0FBD1BDA-B7FB-44EB-980C-85FC8962122D}"/>
              </a:ext>
            </a:extLst>
          </p:cNvPr>
          <p:cNvSpPr txBox="1"/>
          <p:nvPr/>
        </p:nvSpPr>
        <p:spPr>
          <a:xfrm>
            <a:off x="9391751" y="1580277"/>
            <a:ext cx="753164" cy="341306"/>
          </a:xfrm>
          <a:prstGeom prst="rect">
            <a:avLst/>
          </a:prstGeom>
          <a:noFill/>
        </p:spPr>
        <p:txBody>
          <a:bodyPr wrap="none" rtlCol="0">
            <a:spAutoFit/>
          </a:bodyPr>
          <a:lstStyle/>
          <a:p>
            <a:r>
              <a:rPr lang="en-US" b="1" dirty="0"/>
              <a:t>French</a:t>
            </a:r>
            <a:endParaRPr lang="fr-FR" dirty="0"/>
          </a:p>
        </p:txBody>
      </p:sp>
      <p:sp>
        <p:nvSpPr>
          <p:cNvPr id="78" name="ZoneTexte 77">
            <a:extLst>
              <a:ext uri="{FF2B5EF4-FFF2-40B4-BE49-F238E27FC236}">
                <a16:creationId xmlns:a16="http://schemas.microsoft.com/office/drawing/2014/main" id="{327760F3-48C8-4DF5-8447-7C7E55EA7C2F}"/>
              </a:ext>
            </a:extLst>
          </p:cNvPr>
          <p:cNvSpPr txBox="1"/>
          <p:nvPr/>
        </p:nvSpPr>
        <p:spPr>
          <a:xfrm>
            <a:off x="9401161" y="2534936"/>
            <a:ext cx="715549" cy="341306"/>
          </a:xfrm>
          <a:prstGeom prst="rect">
            <a:avLst/>
          </a:prstGeom>
          <a:noFill/>
        </p:spPr>
        <p:txBody>
          <a:bodyPr wrap="none" rtlCol="0">
            <a:spAutoFit/>
          </a:bodyPr>
          <a:lstStyle/>
          <a:p>
            <a:r>
              <a:rPr lang="en-US" b="1" dirty="0"/>
              <a:t>Italian</a:t>
            </a:r>
            <a:endParaRPr lang="fr-FR" dirty="0"/>
          </a:p>
        </p:txBody>
      </p:sp>
      <p:sp>
        <p:nvSpPr>
          <p:cNvPr id="79" name="ZoneTexte 78">
            <a:extLst>
              <a:ext uri="{FF2B5EF4-FFF2-40B4-BE49-F238E27FC236}">
                <a16:creationId xmlns:a16="http://schemas.microsoft.com/office/drawing/2014/main" id="{EFB9D48F-AC2A-41DE-B38B-E33CF00C3009}"/>
              </a:ext>
            </a:extLst>
          </p:cNvPr>
          <p:cNvSpPr txBox="1"/>
          <p:nvPr/>
        </p:nvSpPr>
        <p:spPr>
          <a:xfrm>
            <a:off x="10677443" y="3238917"/>
            <a:ext cx="714675" cy="341306"/>
          </a:xfrm>
          <a:prstGeom prst="rect">
            <a:avLst/>
          </a:prstGeom>
          <a:noFill/>
        </p:spPr>
        <p:txBody>
          <a:bodyPr wrap="none" rtlCol="0">
            <a:spAutoFit/>
          </a:bodyPr>
          <a:lstStyle/>
          <a:p>
            <a:r>
              <a:rPr lang="en-US" b="1" dirty="0"/>
              <a:t>Indian</a:t>
            </a:r>
          </a:p>
        </p:txBody>
      </p:sp>
      <p:sp>
        <p:nvSpPr>
          <p:cNvPr id="80" name="ZoneTexte 79">
            <a:extLst>
              <a:ext uri="{FF2B5EF4-FFF2-40B4-BE49-F238E27FC236}">
                <a16:creationId xmlns:a16="http://schemas.microsoft.com/office/drawing/2014/main" id="{F53B7948-928E-4426-AB2B-34D9F3F46820}"/>
              </a:ext>
            </a:extLst>
          </p:cNvPr>
          <p:cNvSpPr txBox="1"/>
          <p:nvPr/>
        </p:nvSpPr>
        <p:spPr>
          <a:xfrm>
            <a:off x="9417515" y="3919830"/>
            <a:ext cx="784771" cy="341306"/>
          </a:xfrm>
          <a:prstGeom prst="rect">
            <a:avLst/>
          </a:prstGeom>
          <a:noFill/>
        </p:spPr>
        <p:txBody>
          <a:bodyPr wrap="none" rtlCol="0">
            <a:spAutoFit/>
          </a:bodyPr>
          <a:lstStyle/>
          <a:p>
            <a:r>
              <a:rPr lang="en-US" b="1" dirty="0"/>
              <a:t>Korean</a:t>
            </a:r>
            <a:endParaRPr lang="fr-FR" dirty="0"/>
          </a:p>
        </p:txBody>
      </p:sp>
      <p:sp>
        <p:nvSpPr>
          <p:cNvPr id="81" name="ZoneTexte 80">
            <a:extLst>
              <a:ext uri="{FF2B5EF4-FFF2-40B4-BE49-F238E27FC236}">
                <a16:creationId xmlns:a16="http://schemas.microsoft.com/office/drawing/2014/main" id="{BDCC8969-1117-400A-946B-4FE86E8C19D2}"/>
              </a:ext>
            </a:extLst>
          </p:cNvPr>
          <p:cNvSpPr txBox="1"/>
          <p:nvPr/>
        </p:nvSpPr>
        <p:spPr>
          <a:xfrm>
            <a:off x="8164947" y="3233772"/>
            <a:ext cx="902629" cy="341306"/>
          </a:xfrm>
          <a:prstGeom prst="rect">
            <a:avLst/>
          </a:prstGeom>
          <a:noFill/>
        </p:spPr>
        <p:txBody>
          <a:bodyPr wrap="none" rtlCol="0">
            <a:spAutoFit/>
          </a:bodyPr>
          <a:lstStyle/>
          <a:p>
            <a:r>
              <a:rPr lang="en-US" b="1" dirty="0"/>
              <a:t>Mexican</a:t>
            </a:r>
            <a:endParaRPr lang="fr-FR" dirty="0"/>
          </a:p>
        </p:txBody>
      </p:sp>
      <p:sp>
        <p:nvSpPr>
          <p:cNvPr id="82" name="ZoneTexte 81">
            <a:extLst>
              <a:ext uri="{FF2B5EF4-FFF2-40B4-BE49-F238E27FC236}">
                <a16:creationId xmlns:a16="http://schemas.microsoft.com/office/drawing/2014/main" id="{1D3D813A-0BC5-4D85-A705-BB3802423E30}"/>
              </a:ext>
            </a:extLst>
          </p:cNvPr>
          <p:cNvSpPr txBox="1"/>
          <p:nvPr/>
        </p:nvSpPr>
        <p:spPr>
          <a:xfrm>
            <a:off x="10533485" y="4608827"/>
            <a:ext cx="962521" cy="341306"/>
          </a:xfrm>
          <a:prstGeom prst="rect">
            <a:avLst/>
          </a:prstGeom>
          <a:noFill/>
        </p:spPr>
        <p:txBody>
          <a:bodyPr wrap="none" rtlCol="0">
            <a:spAutoFit/>
          </a:bodyPr>
          <a:lstStyle/>
          <a:p>
            <a:r>
              <a:rPr lang="en-US" b="1" dirty="0"/>
              <a:t>Japanese</a:t>
            </a:r>
            <a:endParaRPr lang="fr-FR" dirty="0"/>
          </a:p>
        </p:txBody>
      </p:sp>
      <p:sp>
        <p:nvSpPr>
          <p:cNvPr id="83" name="ZoneTexte 82">
            <a:extLst>
              <a:ext uri="{FF2B5EF4-FFF2-40B4-BE49-F238E27FC236}">
                <a16:creationId xmlns:a16="http://schemas.microsoft.com/office/drawing/2014/main" id="{359325A7-AB49-492B-A092-0D0F4632A0F7}"/>
              </a:ext>
            </a:extLst>
          </p:cNvPr>
          <p:cNvSpPr txBox="1"/>
          <p:nvPr/>
        </p:nvSpPr>
        <p:spPr>
          <a:xfrm>
            <a:off x="8181556" y="4604650"/>
            <a:ext cx="847345" cy="341306"/>
          </a:xfrm>
          <a:prstGeom prst="rect">
            <a:avLst/>
          </a:prstGeom>
          <a:noFill/>
        </p:spPr>
        <p:txBody>
          <a:bodyPr wrap="none" rtlCol="0">
            <a:spAutoFit/>
          </a:bodyPr>
          <a:lstStyle/>
          <a:p>
            <a:r>
              <a:rPr lang="en-US" b="1" dirty="0"/>
              <a:t>Chinese</a:t>
            </a:r>
            <a:endParaRPr lang="fr-FR" dirty="0"/>
          </a:p>
        </p:txBody>
      </p:sp>
      <p:grpSp>
        <p:nvGrpSpPr>
          <p:cNvPr id="8" name="Groupe 7">
            <a:extLst>
              <a:ext uri="{FF2B5EF4-FFF2-40B4-BE49-F238E27FC236}">
                <a16:creationId xmlns:a16="http://schemas.microsoft.com/office/drawing/2014/main" id="{A9C3522D-21FF-435B-A1C3-21778BF5229E}"/>
              </a:ext>
            </a:extLst>
          </p:cNvPr>
          <p:cNvGrpSpPr/>
          <p:nvPr/>
        </p:nvGrpSpPr>
        <p:grpSpPr>
          <a:xfrm>
            <a:off x="640468" y="1495820"/>
            <a:ext cx="2976618" cy="3984603"/>
            <a:chOff x="798876" y="1344672"/>
            <a:chExt cx="3330132" cy="3984603"/>
          </a:xfrm>
        </p:grpSpPr>
        <p:sp>
          <p:nvSpPr>
            <p:cNvPr id="7" name="Rectangle 6">
              <a:extLst>
                <a:ext uri="{FF2B5EF4-FFF2-40B4-BE49-F238E27FC236}">
                  <a16:creationId xmlns:a16="http://schemas.microsoft.com/office/drawing/2014/main" id="{179518A7-9B7D-4650-A1B7-584DAF689AB6}"/>
                </a:ext>
              </a:extLst>
            </p:cNvPr>
            <p:cNvSpPr/>
            <p:nvPr/>
          </p:nvSpPr>
          <p:spPr>
            <a:xfrm>
              <a:off x="798876" y="1851733"/>
              <a:ext cx="3330132" cy="3477542"/>
            </a:xfrm>
            <a:prstGeom prst="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0D13D5B4-4668-4703-9C8A-6FCE8FF635D6}"/>
                </a:ext>
              </a:extLst>
            </p:cNvPr>
            <p:cNvSpPr txBox="1"/>
            <p:nvPr/>
          </p:nvSpPr>
          <p:spPr>
            <a:xfrm>
              <a:off x="858927" y="1902998"/>
              <a:ext cx="3268710" cy="2646878"/>
            </a:xfrm>
            <a:prstGeom prst="rect">
              <a:avLst/>
            </a:prstGeom>
            <a:noFill/>
          </p:spPr>
          <p:txBody>
            <a:bodyPr wrap="square" rtlCol="0">
              <a:spAutoFit/>
            </a:bodyPr>
            <a:lstStyle/>
            <a:p>
              <a:r>
                <a:rPr lang="fr-FR" sz="2000" b="1" dirty="0">
                  <a:solidFill>
                    <a:schemeClr val="tx2">
                      <a:lumMod val="75000"/>
                    </a:schemeClr>
                  </a:solidFill>
                </a:rPr>
                <a:t>Goal</a:t>
              </a:r>
              <a:r>
                <a:rPr lang="en-US" sz="2000" dirty="0"/>
                <a:t> choose an </a:t>
              </a:r>
              <a:r>
                <a:rPr lang="en-US" sz="2000" b="1" dirty="0"/>
                <a:t>option</a:t>
              </a:r>
              <a:r>
                <a:rPr lang="en-US" sz="2000" dirty="0"/>
                <a:t> </a:t>
              </a:r>
            </a:p>
            <a:p>
              <a:r>
                <a:rPr lang="en-US" sz="2000" dirty="0"/>
                <a:t>  (</a:t>
              </a:r>
              <a:r>
                <a:rPr lang="en-US" dirty="0" err="1"/>
                <a:t>eg</a:t>
              </a:r>
              <a:r>
                <a:rPr lang="en-US" dirty="0"/>
                <a:t> : Restaurant)</a:t>
              </a:r>
              <a:endParaRPr lang="fr-FR" dirty="0"/>
            </a:p>
            <a:p>
              <a:endParaRPr lang="fr-FR" dirty="0"/>
            </a:p>
            <a:p>
              <a:r>
                <a:rPr lang="fr-FR" b="1" dirty="0"/>
                <a:t>Option = {C</a:t>
              </a:r>
              <a:r>
                <a:rPr lang="fr-FR" b="1" baseline="-25000" dirty="0"/>
                <a:t>1</a:t>
              </a:r>
              <a:r>
                <a:rPr lang="fr-FR" b="1" dirty="0"/>
                <a:t> , C</a:t>
              </a:r>
              <a:r>
                <a:rPr lang="fr-FR" b="1" baseline="-25000" dirty="0"/>
                <a:t>2</a:t>
              </a:r>
              <a:r>
                <a:rPr lang="fr-FR" b="1" dirty="0"/>
                <a:t> , …, </a:t>
              </a:r>
              <a:r>
                <a:rPr lang="fr-FR" b="1" dirty="0" err="1"/>
                <a:t>C</a:t>
              </a:r>
              <a:r>
                <a:rPr lang="fr-FR" b="1" baseline="-25000" dirty="0" err="1"/>
                <a:t>n</a:t>
              </a:r>
              <a:r>
                <a:rPr lang="fr-FR" b="1" dirty="0"/>
                <a:t>}</a:t>
              </a:r>
            </a:p>
            <a:p>
              <a:endParaRPr lang="fr-FR" b="1" dirty="0"/>
            </a:p>
            <a:p>
              <a:endParaRPr lang="fr-FR" b="1" dirty="0"/>
            </a:p>
            <a:p>
              <a:endParaRPr lang="fr-FR" b="1" dirty="0"/>
            </a:p>
            <a:p>
              <a:r>
                <a:rPr lang="en-US" b="1" dirty="0"/>
                <a:t>Criterion</a:t>
              </a:r>
              <a:r>
                <a:rPr lang="fr-FR" b="1" dirty="0"/>
                <a:t> = {v</a:t>
              </a:r>
              <a:r>
                <a:rPr lang="fr-FR" b="1" baseline="-25000" dirty="0"/>
                <a:t>1</a:t>
              </a:r>
              <a:r>
                <a:rPr lang="fr-FR" b="1" dirty="0"/>
                <a:t> , v</a:t>
              </a:r>
              <a:r>
                <a:rPr lang="fr-FR" b="1" baseline="-25000" dirty="0"/>
                <a:t>2</a:t>
              </a:r>
              <a:r>
                <a:rPr lang="fr-FR" b="1" dirty="0"/>
                <a:t> , …, </a:t>
              </a:r>
              <a:r>
                <a:rPr lang="fr-FR" b="1" dirty="0" err="1"/>
                <a:t>v</a:t>
              </a:r>
              <a:r>
                <a:rPr lang="fr-FR" b="1" baseline="-25000" dirty="0" err="1"/>
                <a:t>n</a:t>
              </a:r>
              <a:r>
                <a:rPr lang="fr-FR" b="1" dirty="0"/>
                <a:t>}</a:t>
              </a:r>
            </a:p>
            <a:p>
              <a:endParaRPr lang="fr-FR" b="1" dirty="0"/>
            </a:p>
          </p:txBody>
        </p:sp>
        <p:sp>
          <p:nvSpPr>
            <p:cNvPr id="4" name="Rectangle 3">
              <a:extLst>
                <a:ext uri="{FF2B5EF4-FFF2-40B4-BE49-F238E27FC236}">
                  <a16:creationId xmlns:a16="http://schemas.microsoft.com/office/drawing/2014/main" id="{C1AB70C8-B03A-4764-B495-2A3872DA6E8C}"/>
                </a:ext>
              </a:extLst>
            </p:cNvPr>
            <p:cNvSpPr/>
            <p:nvPr/>
          </p:nvSpPr>
          <p:spPr>
            <a:xfrm>
              <a:off x="800925" y="1344672"/>
              <a:ext cx="3326712" cy="42824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rPr>
                <a:t>Domain model</a:t>
              </a:r>
              <a:endParaRPr lang="fr-FR" dirty="0"/>
            </a:p>
          </p:txBody>
        </p:sp>
        <p:sp>
          <p:nvSpPr>
            <p:cNvPr id="6" name="ZoneTexte 5">
              <a:extLst>
                <a:ext uri="{FF2B5EF4-FFF2-40B4-BE49-F238E27FC236}">
                  <a16:creationId xmlns:a16="http://schemas.microsoft.com/office/drawing/2014/main" id="{2716B023-6A85-41B5-8039-20B76D2AE7E1}"/>
                </a:ext>
              </a:extLst>
            </p:cNvPr>
            <p:cNvSpPr txBox="1"/>
            <p:nvPr/>
          </p:nvSpPr>
          <p:spPr>
            <a:xfrm>
              <a:off x="962327" y="3158027"/>
              <a:ext cx="2957300" cy="646331"/>
            </a:xfrm>
            <a:prstGeom prst="rect">
              <a:avLst/>
            </a:prstGeom>
            <a:noFill/>
          </p:spPr>
          <p:txBody>
            <a:bodyPr wrap="square" rtlCol="0">
              <a:spAutoFit/>
            </a:bodyPr>
            <a:lstStyle/>
            <a:p>
              <a:r>
                <a:rPr lang="en-US" dirty="0" err="1"/>
                <a:t>Eg</a:t>
              </a:r>
              <a:r>
                <a:rPr lang="en-US" dirty="0"/>
                <a:t> : Restaurant = {cuisine, Price, ambiance}</a:t>
              </a:r>
            </a:p>
          </p:txBody>
        </p:sp>
        <p:sp>
          <p:nvSpPr>
            <p:cNvPr id="47" name="ZoneTexte 46">
              <a:extLst>
                <a:ext uri="{FF2B5EF4-FFF2-40B4-BE49-F238E27FC236}">
                  <a16:creationId xmlns:a16="http://schemas.microsoft.com/office/drawing/2014/main" id="{B0FE275F-EB87-4BA3-A606-C72455458917}"/>
                </a:ext>
              </a:extLst>
            </p:cNvPr>
            <p:cNvSpPr txBox="1"/>
            <p:nvPr/>
          </p:nvSpPr>
          <p:spPr>
            <a:xfrm>
              <a:off x="979207" y="4269987"/>
              <a:ext cx="2957300" cy="646331"/>
            </a:xfrm>
            <a:prstGeom prst="rect">
              <a:avLst/>
            </a:prstGeom>
            <a:noFill/>
          </p:spPr>
          <p:txBody>
            <a:bodyPr wrap="square" rtlCol="0">
              <a:spAutoFit/>
            </a:bodyPr>
            <a:lstStyle/>
            <a:p>
              <a:r>
                <a:rPr lang="en-US" dirty="0" err="1"/>
                <a:t>Eg</a:t>
              </a:r>
              <a:r>
                <a:rPr lang="en-US" dirty="0"/>
                <a:t> : Cuisine = {Indian, French, Italian, …}</a:t>
              </a:r>
            </a:p>
          </p:txBody>
        </p:sp>
      </p:grpSp>
      <p:grpSp>
        <p:nvGrpSpPr>
          <p:cNvPr id="51" name="Groupe 50">
            <a:extLst>
              <a:ext uri="{FF2B5EF4-FFF2-40B4-BE49-F238E27FC236}">
                <a16:creationId xmlns:a16="http://schemas.microsoft.com/office/drawing/2014/main" id="{04CB4A9B-9147-4AEA-857C-25607C4251D1}"/>
              </a:ext>
            </a:extLst>
          </p:cNvPr>
          <p:cNvGrpSpPr/>
          <p:nvPr/>
        </p:nvGrpSpPr>
        <p:grpSpPr>
          <a:xfrm>
            <a:off x="4484533" y="1495820"/>
            <a:ext cx="2976618" cy="3984603"/>
            <a:chOff x="798876" y="1344672"/>
            <a:chExt cx="3330131" cy="3984603"/>
          </a:xfrm>
        </p:grpSpPr>
        <p:sp>
          <p:nvSpPr>
            <p:cNvPr id="52" name="Rectangle 51">
              <a:extLst>
                <a:ext uri="{FF2B5EF4-FFF2-40B4-BE49-F238E27FC236}">
                  <a16:creationId xmlns:a16="http://schemas.microsoft.com/office/drawing/2014/main" id="{FC335CE3-104A-4A22-A06B-4DBEE22445A5}"/>
                </a:ext>
              </a:extLst>
            </p:cNvPr>
            <p:cNvSpPr/>
            <p:nvPr/>
          </p:nvSpPr>
          <p:spPr>
            <a:xfrm>
              <a:off x="798876" y="1851733"/>
              <a:ext cx="3330131" cy="3477542"/>
            </a:xfrm>
            <a:prstGeom prst="rect">
              <a:avLst/>
            </a:prstGeom>
            <a:solidFill>
              <a:schemeClr val="accent5">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F3D129E0-D7AE-490B-9A11-946269D7CAA8}"/>
                </a:ext>
              </a:extLst>
            </p:cNvPr>
            <p:cNvSpPr/>
            <p:nvPr/>
          </p:nvSpPr>
          <p:spPr>
            <a:xfrm>
              <a:off x="800925" y="1344672"/>
              <a:ext cx="3326712" cy="42824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solidFill>
                    <a:schemeClr val="bg1"/>
                  </a:solidFill>
                </a:rPr>
                <a:t>Preferences</a:t>
              </a:r>
              <a:endParaRPr lang="fr-FR" dirty="0"/>
            </a:p>
          </p:txBody>
        </p:sp>
      </p:grpSp>
      <p:sp>
        <p:nvSpPr>
          <p:cNvPr id="36" name="Rectangle 35">
            <a:extLst>
              <a:ext uri="{FF2B5EF4-FFF2-40B4-BE49-F238E27FC236}">
                <a16:creationId xmlns:a16="http://schemas.microsoft.com/office/drawing/2014/main" id="{964238AE-8A00-4382-8F7A-ED3E9CD29A9C}"/>
              </a:ext>
            </a:extLst>
          </p:cNvPr>
          <p:cNvSpPr/>
          <p:nvPr/>
        </p:nvSpPr>
        <p:spPr>
          <a:xfrm>
            <a:off x="4556170" y="2150269"/>
            <a:ext cx="2873725" cy="2015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anose="020B0604020202020204" pitchFamily="34" charset="0"/>
              <a:buChar char="•"/>
            </a:pPr>
            <a:r>
              <a:rPr lang="en-US" sz="2000" b="1" dirty="0">
                <a:solidFill>
                  <a:prstClr val="black"/>
                </a:solidFill>
              </a:rPr>
              <a:t>Binary </a:t>
            </a:r>
            <a:r>
              <a:rPr lang="en-US" sz="2000" dirty="0">
                <a:solidFill>
                  <a:prstClr val="black"/>
                </a:solidFill>
              </a:rPr>
              <a:t>relation of preferences</a:t>
            </a:r>
          </a:p>
          <a:p>
            <a:pPr lvl="0"/>
            <a:endParaRPr lang="en-US" sz="2000" dirty="0">
              <a:solidFill>
                <a:prstClr val="black"/>
              </a:solidFill>
            </a:endParaRPr>
          </a:p>
          <a:p>
            <a:pPr marL="342900" lvl="0" indent="-342900">
              <a:buFont typeface="Arial" panose="020B0604020202020204" pitchFamily="34" charset="0"/>
              <a:buChar char="•"/>
            </a:pPr>
            <a:r>
              <a:rPr lang="en-US" sz="2000" dirty="0">
                <a:solidFill>
                  <a:prstClr val="black"/>
                </a:solidFill>
              </a:rPr>
              <a:t>Partial order</a:t>
            </a:r>
          </a:p>
        </p:txBody>
      </p:sp>
      <p:sp>
        <p:nvSpPr>
          <p:cNvPr id="9" name="ZoneTexte 8">
            <a:extLst>
              <a:ext uri="{FF2B5EF4-FFF2-40B4-BE49-F238E27FC236}">
                <a16:creationId xmlns:a16="http://schemas.microsoft.com/office/drawing/2014/main" id="{A232DA82-E0EC-41A6-AA20-2FD82CE48161}"/>
              </a:ext>
            </a:extLst>
          </p:cNvPr>
          <p:cNvSpPr txBox="1"/>
          <p:nvPr/>
        </p:nvSpPr>
        <p:spPr>
          <a:xfrm>
            <a:off x="4634225" y="4245341"/>
            <a:ext cx="2794455" cy="923330"/>
          </a:xfrm>
          <a:prstGeom prst="rect">
            <a:avLst/>
          </a:prstGeom>
          <a:noFill/>
        </p:spPr>
        <p:txBody>
          <a:bodyPr wrap="square" rtlCol="0">
            <a:spAutoFit/>
          </a:bodyPr>
          <a:lstStyle/>
          <a:p>
            <a:pPr lvl="0"/>
            <a:r>
              <a:rPr lang="en-US" b="1" dirty="0">
                <a:solidFill>
                  <a:prstClr val="black"/>
                </a:solidFill>
              </a:rPr>
              <a:t>Score of satisfaction Sat(v)</a:t>
            </a:r>
          </a:p>
          <a:p>
            <a:pPr lvl="0"/>
            <a:r>
              <a:rPr lang="en-US" dirty="0">
                <a:solidFill>
                  <a:prstClr val="black"/>
                </a:solidFill>
              </a:rPr>
              <a:t> Inverse of the number of ancestors </a:t>
            </a:r>
            <a:endParaRPr lang="fr-FR" dirty="0">
              <a:solidFill>
                <a:prstClr val="black"/>
              </a:solidFill>
            </a:endParaRPr>
          </a:p>
        </p:txBody>
      </p:sp>
      <p:sp>
        <p:nvSpPr>
          <p:cNvPr id="2" name="Espace réservé du numéro de diapositive 1">
            <a:extLst>
              <a:ext uri="{FF2B5EF4-FFF2-40B4-BE49-F238E27FC236}">
                <a16:creationId xmlns:a16="http://schemas.microsoft.com/office/drawing/2014/main" id="{5876D0C8-D98D-4626-9AE7-98FE8228C8FB}"/>
              </a:ext>
            </a:extLst>
          </p:cNvPr>
          <p:cNvSpPr>
            <a:spLocks noGrp="1"/>
          </p:cNvSpPr>
          <p:nvPr>
            <p:ph type="sldNum" sz="quarter" idx="12"/>
          </p:nvPr>
        </p:nvSpPr>
        <p:spPr/>
        <p:txBody>
          <a:bodyPr/>
          <a:lstStyle/>
          <a:p>
            <a:fld id="{830C4335-9913-4F80-B9D7-EA4FD23BFB5C}" type="slidenum">
              <a:rPr lang="fr-FR" smtClean="0"/>
              <a:pPr/>
              <a:t>17</a:t>
            </a:fld>
            <a:endParaRPr lang="fr-FR" dirty="0"/>
          </a:p>
        </p:txBody>
      </p:sp>
    </p:spTree>
    <p:extLst>
      <p:ext uri="{BB962C8B-B14F-4D97-AF65-F5344CB8AC3E}">
        <p14:creationId xmlns:p14="http://schemas.microsoft.com/office/powerpoint/2010/main" val="244805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down)">
                                      <p:cBhvr>
                                        <p:cTn id="51" dur="500"/>
                                        <p:tgtEl>
                                          <p:spTgt spid="67"/>
                                        </p:tgtEl>
                                      </p:cBhvr>
                                    </p:animEffect>
                                  </p:childTnLst>
                                </p:cTn>
                              </p:par>
                              <p:par>
                                <p:cTn id="52" presetID="22" presetClass="entr" presetSubtype="4"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par>
                                <p:cTn id="55" presetID="22" presetClass="entr" presetSubtype="4"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par>
                                <p:cTn id="58" presetID="22" presetClass="entr" presetSubtype="4"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par>
                                <p:cTn id="64" presetID="22" presetClass="entr" presetSubtype="4"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down)">
                                      <p:cBhvr>
                                        <p:cTn id="66" dur="500"/>
                                        <p:tgtEl>
                                          <p:spTgt spid="69"/>
                                        </p:tgtEl>
                                      </p:cBhvr>
                                    </p:animEffect>
                                  </p:childTnLst>
                                </p:cTn>
                              </p:par>
                              <p:par>
                                <p:cTn id="67" presetID="22" presetClass="entr" presetSubtype="4"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8" grpId="0" animBg="1"/>
      <p:bldP spid="59" grpId="0" animBg="1"/>
      <p:bldP spid="60" grpId="0" animBg="1"/>
      <p:bldP spid="61" grpId="0" animBg="1"/>
      <p:bldP spid="62" grpId="0" animBg="1"/>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E:\presentation\satother.png">
            <a:extLst>
              <a:ext uri="{FF2B5EF4-FFF2-40B4-BE49-F238E27FC236}">
                <a16:creationId xmlns:a16="http://schemas.microsoft.com/office/drawing/2014/main" id="{832B9A44-F7A7-4621-98EB-1340501B6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90" y="2662958"/>
            <a:ext cx="2991791" cy="861083"/>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17454CFD-C915-4D4F-B7D2-454FA48108F4}"/>
              </a:ext>
            </a:extLst>
          </p:cNvPr>
          <p:cNvSpPr/>
          <p:nvPr/>
        </p:nvSpPr>
        <p:spPr>
          <a:xfrm>
            <a:off x="4774880" y="2723621"/>
            <a:ext cx="1291689" cy="288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600" b="1" dirty="0">
                <a:solidFill>
                  <a:schemeClr val="accent6"/>
                </a:solidFill>
              </a:rPr>
              <a:t>I </a:t>
            </a:r>
            <a:r>
              <a:rPr lang="fr-FR" sz="1600" b="1" dirty="0" err="1">
                <a:solidFill>
                  <a:schemeClr val="accent6"/>
                </a:solidFill>
              </a:rPr>
              <a:t>like</a:t>
            </a:r>
            <a:r>
              <a:rPr lang="fr-FR" sz="1600" b="1" dirty="0">
                <a:solidFill>
                  <a:schemeClr val="accent6"/>
                </a:solidFill>
              </a:rPr>
              <a:t> v</a:t>
            </a:r>
          </a:p>
        </p:txBody>
      </p:sp>
      <p:sp>
        <p:nvSpPr>
          <p:cNvPr id="52" name="Rectangle 51">
            <a:extLst>
              <a:ext uri="{FF2B5EF4-FFF2-40B4-BE49-F238E27FC236}">
                <a16:creationId xmlns:a16="http://schemas.microsoft.com/office/drawing/2014/main" id="{4BF2ADF2-C710-4139-BFA4-56446A0D1A17}"/>
              </a:ext>
            </a:extLst>
          </p:cNvPr>
          <p:cNvSpPr/>
          <p:nvPr/>
        </p:nvSpPr>
        <p:spPr>
          <a:xfrm>
            <a:off x="5008651" y="2967655"/>
            <a:ext cx="1291689" cy="28803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a:solidFill>
                  <a:srgbClr val="FF0000"/>
                </a:solidFill>
              </a:rPr>
              <a:t>I </a:t>
            </a:r>
            <a:r>
              <a:rPr lang="fr-FR" sz="1600" b="1" dirty="0" err="1">
                <a:solidFill>
                  <a:srgbClr val="FF0000"/>
                </a:solidFill>
              </a:rPr>
              <a:t>don’t</a:t>
            </a:r>
            <a:r>
              <a:rPr lang="fr-FR" sz="1600" b="1" dirty="0">
                <a:solidFill>
                  <a:srgbClr val="FF0000"/>
                </a:solidFill>
              </a:rPr>
              <a:t> </a:t>
            </a:r>
            <a:r>
              <a:rPr lang="fr-FR" sz="1600" b="1" dirty="0" err="1">
                <a:solidFill>
                  <a:srgbClr val="FF0000"/>
                </a:solidFill>
              </a:rPr>
              <a:t>like</a:t>
            </a:r>
            <a:r>
              <a:rPr lang="fr-FR" sz="1600" b="1" dirty="0">
                <a:solidFill>
                  <a:srgbClr val="FF0000"/>
                </a:solidFill>
              </a:rPr>
              <a:t> v</a:t>
            </a:r>
          </a:p>
        </p:txBody>
      </p:sp>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75500" y="2223586"/>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49" name="Shape 148">
              <a:extLst>
                <a:ext uri="{FF2B5EF4-FFF2-40B4-BE49-F238E27FC236}">
                  <a16:creationId xmlns:a16="http://schemas.microsoft.com/office/drawing/2014/main" id="{5CA62DB7-755E-4CC1-B7A2-A49B8ADBAB9B}"/>
                </a:ext>
              </a:extLst>
            </p:cNvPr>
            <p:cNvSpPr/>
            <p:nvPr/>
          </p:nvSpPr>
          <p:spPr>
            <a:xfrm>
              <a:off x="883518" y="2881314"/>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Other’s</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3" name="Espace réservé du numéro de diapositive 2">
            <a:extLst>
              <a:ext uri="{FF2B5EF4-FFF2-40B4-BE49-F238E27FC236}">
                <a16:creationId xmlns:a16="http://schemas.microsoft.com/office/drawing/2014/main" id="{FC21CC98-26A0-4CD0-AEE3-CF402797527A}"/>
              </a:ext>
            </a:extLst>
          </p:cNvPr>
          <p:cNvSpPr>
            <a:spLocks noGrp="1"/>
          </p:cNvSpPr>
          <p:nvPr>
            <p:ph type="sldNum" sz="quarter" idx="12"/>
          </p:nvPr>
        </p:nvSpPr>
        <p:spPr/>
        <p:txBody>
          <a:bodyPr/>
          <a:lstStyle/>
          <a:p>
            <a:fld id="{830C4335-9913-4F80-B9D7-EA4FD23BFB5C}" type="slidenum">
              <a:rPr lang="fr-FR" smtClean="0"/>
              <a:pPr/>
              <a:t>18</a:t>
            </a:fld>
            <a:endParaRPr lang="fr-FR" dirty="0"/>
          </a:p>
        </p:txBody>
      </p:sp>
    </p:spTree>
    <p:extLst>
      <p:ext uri="{BB962C8B-B14F-4D97-AF65-F5344CB8AC3E}">
        <p14:creationId xmlns:p14="http://schemas.microsoft.com/office/powerpoint/2010/main" val="2189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47"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43076" y="2390703"/>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Proposals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57" name="ZoneTexte 56">
            <a:extLst>
              <a:ext uri="{FF2B5EF4-FFF2-40B4-BE49-F238E27FC236}">
                <a16:creationId xmlns:a16="http://schemas.microsoft.com/office/drawing/2014/main" id="{5BCF1AC2-AF0E-4A5F-A80A-184FCFA554E4}"/>
              </a:ext>
            </a:extLst>
          </p:cNvPr>
          <p:cNvSpPr txBox="1"/>
          <p:nvPr/>
        </p:nvSpPr>
        <p:spPr>
          <a:xfrm>
            <a:off x="7200188" y="2967655"/>
            <a:ext cx="1886383" cy="2308324"/>
          </a:xfrm>
          <a:prstGeom prst="rect">
            <a:avLst/>
          </a:prstGeom>
          <a:noFill/>
        </p:spPr>
        <p:txBody>
          <a:bodyPr wrap="square" rtlCol="0">
            <a:spAutoFit/>
          </a:bodyPr>
          <a:lstStyle/>
          <a:p>
            <a:pPr lvl="0"/>
            <a:r>
              <a:rPr lang="fr-FR" dirty="0" err="1">
                <a:solidFill>
                  <a:prstClr val="black"/>
                </a:solidFill>
              </a:rPr>
              <a:t>Make</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a:solidFill>
                  <a:prstClr val="black"/>
                </a:solidFill>
              </a:rPr>
              <a:t>Propose(X)</a:t>
            </a:r>
          </a:p>
          <a:p>
            <a:pPr lvl="1"/>
            <a:endParaRPr lang="fr-FR" dirty="0">
              <a:solidFill>
                <a:prstClr val="black"/>
              </a:solidFill>
            </a:endParaRPr>
          </a:p>
          <a:p>
            <a:pPr lvl="0"/>
            <a:r>
              <a:rPr lang="fr-FR" dirty="0" err="1">
                <a:solidFill>
                  <a:prstClr val="black"/>
                </a:solidFill>
              </a:rPr>
              <a:t>Reject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en-US" b="1" dirty="0">
                <a:solidFill>
                  <a:prstClr val="black"/>
                </a:solidFill>
              </a:rPr>
              <a:t>Reject</a:t>
            </a:r>
            <a:r>
              <a:rPr lang="fr-FR" b="1" dirty="0">
                <a:solidFill>
                  <a:prstClr val="black"/>
                </a:solidFill>
              </a:rPr>
              <a:t>(X)</a:t>
            </a:r>
          </a:p>
          <a:p>
            <a:pPr lvl="1"/>
            <a:endParaRPr lang="fr-FR" dirty="0">
              <a:solidFill>
                <a:prstClr val="black"/>
              </a:solidFill>
            </a:endParaRPr>
          </a:p>
          <a:p>
            <a:pPr lvl="0"/>
            <a:r>
              <a:rPr lang="fr-FR" dirty="0" err="1">
                <a:solidFill>
                  <a:prstClr val="black"/>
                </a:solidFill>
              </a:rPr>
              <a:t>Accept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err="1">
                <a:solidFill>
                  <a:prstClr val="black"/>
                </a:solidFill>
              </a:rPr>
              <a:t>Accept</a:t>
            </a:r>
            <a:r>
              <a:rPr lang="fr-FR" b="1" dirty="0">
                <a:solidFill>
                  <a:prstClr val="black"/>
                </a:solidFill>
              </a:rPr>
              <a:t>(X)</a:t>
            </a:r>
          </a:p>
        </p:txBody>
      </p:sp>
      <p:sp>
        <p:nvSpPr>
          <p:cNvPr id="58" name="Freeform: Shape 68">
            <a:extLst>
              <a:ext uri="{FF2B5EF4-FFF2-40B4-BE49-F238E27FC236}">
                <a16:creationId xmlns:a16="http://schemas.microsoft.com/office/drawing/2014/main" id="{3E9366C8-048E-44D6-8EE4-C5DF55F4C80D}"/>
              </a:ext>
            </a:extLst>
          </p:cNvPr>
          <p:cNvSpPr>
            <a:spLocks/>
          </p:cNvSpPr>
          <p:nvPr/>
        </p:nvSpPr>
        <p:spPr bwMode="auto">
          <a:xfrm>
            <a:off x="7054679" y="2779699"/>
            <a:ext cx="2271434" cy="291123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4"/>
          </a:solidFill>
          <a:ln w="9525">
            <a:solidFill>
              <a:srgbClr val="FFC000"/>
            </a:solid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5" name="Rectangle 14">
            <a:extLst>
              <a:ext uri="{FF2B5EF4-FFF2-40B4-BE49-F238E27FC236}">
                <a16:creationId xmlns:a16="http://schemas.microsoft.com/office/drawing/2014/main" id="{6EBC422E-884E-4921-82BA-20FC20245BBA}"/>
              </a:ext>
            </a:extLst>
          </p:cNvPr>
          <p:cNvSpPr/>
          <p:nvPr/>
        </p:nvSpPr>
        <p:spPr>
          <a:xfrm>
            <a:off x="2618920" y="2492752"/>
            <a:ext cx="3907160" cy="400110"/>
          </a:xfrm>
          <a:prstGeom prst="rect">
            <a:avLst/>
          </a:prstGeom>
        </p:spPr>
        <p:txBody>
          <a:bodyPr wrap="none">
            <a:spAutoFit/>
          </a:bodyPr>
          <a:lstStyle/>
          <a:p>
            <a:r>
              <a:rPr lang="fr-FR" sz="2000" dirty="0"/>
              <a:t> </a:t>
            </a:r>
            <a:r>
              <a:rPr lang="fr-FR" sz="2000" b="1" dirty="0"/>
              <a:t>P :</a:t>
            </a:r>
            <a:r>
              <a:rPr lang="fr-FR" sz="2000" dirty="0"/>
              <a:t>Open,  </a:t>
            </a:r>
            <a:r>
              <a:rPr lang="fr-FR" sz="2000" b="1" dirty="0"/>
              <a:t>T : </a:t>
            </a:r>
            <a:r>
              <a:rPr lang="fr-FR" sz="2000" dirty="0"/>
              <a:t>Accepted,  </a:t>
            </a:r>
            <a:r>
              <a:rPr lang="fr-FR" sz="2000" b="1" dirty="0"/>
              <a:t>R :</a:t>
            </a:r>
            <a:r>
              <a:rPr lang="fr-FR" sz="2000" dirty="0"/>
              <a:t> </a:t>
            </a:r>
            <a:r>
              <a:rPr lang="fr-FR" sz="2000" dirty="0" err="1"/>
              <a:t>Rejeted</a:t>
            </a:r>
            <a:r>
              <a:rPr lang="fr-FR" sz="2000" dirty="0"/>
              <a:t> </a:t>
            </a:r>
          </a:p>
        </p:txBody>
      </p:sp>
      <p:sp>
        <p:nvSpPr>
          <p:cNvPr id="3" name="Espace réservé du numéro de diapositive 2">
            <a:extLst>
              <a:ext uri="{FF2B5EF4-FFF2-40B4-BE49-F238E27FC236}">
                <a16:creationId xmlns:a16="http://schemas.microsoft.com/office/drawing/2014/main" id="{1BB15F84-C9DD-4430-AC0F-22B62DE677EA}"/>
              </a:ext>
            </a:extLst>
          </p:cNvPr>
          <p:cNvSpPr>
            <a:spLocks noGrp="1"/>
          </p:cNvSpPr>
          <p:nvPr>
            <p:ph type="sldNum" sz="quarter" idx="12"/>
          </p:nvPr>
        </p:nvSpPr>
        <p:spPr/>
        <p:txBody>
          <a:bodyPr/>
          <a:lstStyle/>
          <a:p>
            <a:fld id="{830C4335-9913-4F80-B9D7-EA4FD23BFB5C}" type="slidenum">
              <a:rPr lang="fr-FR" smtClean="0"/>
              <a:pPr/>
              <a:t>19</a:t>
            </a:fld>
            <a:endParaRPr lang="fr-FR" dirty="0"/>
          </a:p>
        </p:txBody>
      </p:sp>
    </p:spTree>
    <p:extLst>
      <p:ext uri="{BB962C8B-B14F-4D97-AF65-F5344CB8AC3E}">
        <p14:creationId xmlns:p14="http://schemas.microsoft.com/office/powerpoint/2010/main" val="922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grpId="0" nodeType="withEffect">
                                  <p:stCondLst>
                                    <p:cond delay="0"/>
                                  </p:st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p:cTn id="12" dur="indefinite"/>
                                        <p:tgtEl>
                                          <p:spTgt spid="47"/>
                                        </p:tgtEl>
                                        <p:attrNameLst>
                                          <p:attrName>style.opacity</p:attrName>
                                        </p:attrNameLst>
                                      </p:cBhvr>
                                      <p:to>
                                        <p:strVal val="0.5"/>
                                      </p:to>
                                    </p:set>
                                    <p:animEffect filter="image" prLst="opacity: 0.5">
                                      <p:cBhvr rctx="IE">
                                        <p:cTn id="13" dur="indefinite"/>
                                        <p:tgtEl>
                                          <p:spTgt spid="4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1" grpId="0"/>
      <p:bldP spid="57" grpId="0"/>
      <p:bldP spid="58"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3">
            <a:extLst>
              <a:ext uri="{FF2B5EF4-FFF2-40B4-BE49-F238E27FC236}">
                <a16:creationId xmlns:a16="http://schemas.microsoft.com/office/drawing/2014/main" id="{A57CC265-E9FE-46CC-8482-34BA5FCF5C69}"/>
              </a:ext>
            </a:extLst>
          </p:cNvPr>
          <p:cNvCxnSpPr>
            <a:cxnSpLocks/>
            <a:stCxn id="104" idx="6"/>
            <a:endCxn id="66" idx="2"/>
          </p:cNvCxnSpPr>
          <p:nvPr/>
        </p:nvCxnSpPr>
        <p:spPr>
          <a:xfrm>
            <a:off x="4162816" y="5059634"/>
            <a:ext cx="1343572" cy="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82">
            <a:extLst>
              <a:ext uri="{FF2B5EF4-FFF2-40B4-BE49-F238E27FC236}">
                <a16:creationId xmlns:a16="http://schemas.microsoft.com/office/drawing/2014/main" id="{15371476-9F48-4116-948F-241F196143A2}"/>
              </a:ext>
            </a:extLst>
          </p:cNvPr>
          <p:cNvCxnSpPr>
            <a:cxnSpLocks/>
            <a:stCxn id="46" idx="2"/>
          </p:cNvCxnSpPr>
          <p:nvPr/>
        </p:nvCxnSpPr>
        <p:spPr>
          <a:xfrm flipV="1">
            <a:off x="6095999" y="2257019"/>
            <a:ext cx="988746" cy="13002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31E4E89-11F8-4807-937F-7CCE70DF2736}"/>
              </a:ext>
            </a:extLst>
          </p:cNvPr>
          <p:cNvCxnSpPr>
            <a:cxnSpLocks/>
            <a:stCxn id="77" idx="3"/>
            <a:endCxn id="45" idx="2"/>
          </p:cNvCxnSpPr>
          <p:nvPr/>
        </p:nvCxnSpPr>
        <p:spPr>
          <a:xfrm flipH="1">
            <a:off x="6070242" y="3556650"/>
            <a:ext cx="2152560" cy="1751753"/>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7B180EA6-FC56-4CBD-9F8C-E480C472F0CA}"/>
              </a:ext>
            </a:extLst>
          </p:cNvPr>
          <p:cNvCxnSpPr>
            <a:cxnSpLocks/>
            <a:stCxn id="68" idx="4"/>
            <a:endCxn id="66" idx="4"/>
          </p:cNvCxnSpPr>
          <p:nvPr/>
        </p:nvCxnSpPr>
        <p:spPr>
          <a:xfrm>
            <a:off x="6089886" y="3955945"/>
            <a:ext cx="6114" cy="169430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52">
            <a:extLst>
              <a:ext uri="{FF2B5EF4-FFF2-40B4-BE49-F238E27FC236}">
                <a16:creationId xmlns:a16="http://schemas.microsoft.com/office/drawing/2014/main" id="{D5C9D7CC-6CAA-4496-ACCE-B228A55791B4}"/>
              </a:ext>
            </a:extLst>
          </p:cNvPr>
          <p:cNvCxnSpPr>
            <a:cxnSpLocks/>
            <a:stCxn id="83" idx="1"/>
            <a:endCxn id="77" idx="6"/>
          </p:cNvCxnSpPr>
          <p:nvPr/>
        </p:nvCxnSpPr>
        <p:spPr>
          <a:xfrm flipH="1" flipV="1">
            <a:off x="9031837" y="3254673"/>
            <a:ext cx="1010586" cy="169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61">
            <a:extLst>
              <a:ext uri="{FF2B5EF4-FFF2-40B4-BE49-F238E27FC236}">
                <a16:creationId xmlns:a16="http://schemas.microsoft.com/office/drawing/2014/main" id="{6EABB8B1-4F75-411C-8791-C3AE65C09041}"/>
              </a:ext>
            </a:extLst>
          </p:cNvPr>
          <p:cNvCxnSpPr>
            <a:cxnSpLocks/>
            <a:endCxn id="46" idx="2"/>
          </p:cNvCxnSpPr>
          <p:nvPr/>
        </p:nvCxnSpPr>
        <p:spPr>
          <a:xfrm>
            <a:off x="4893888" y="2260772"/>
            <a:ext cx="1202111" cy="129649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7" name="Groupe 56">
            <a:extLst>
              <a:ext uri="{FF2B5EF4-FFF2-40B4-BE49-F238E27FC236}">
                <a16:creationId xmlns:a16="http://schemas.microsoft.com/office/drawing/2014/main" id="{A1332E66-EB2C-48ED-9939-37F48149645F}"/>
              </a:ext>
            </a:extLst>
          </p:cNvPr>
          <p:cNvGrpSpPr/>
          <p:nvPr/>
        </p:nvGrpSpPr>
        <p:grpSpPr>
          <a:xfrm>
            <a:off x="3569075" y="819657"/>
            <a:ext cx="1761194" cy="1551751"/>
            <a:chOff x="1024339" y="1841621"/>
            <a:chExt cx="1979786" cy="1687885"/>
          </a:xfrm>
          <a:solidFill>
            <a:schemeClr val="bg1"/>
          </a:solidFill>
        </p:grpSpPr>
        <p:pic>
          <p:nvPicPr>
            <p:cNvPr id="58" name="Picture 6">
              <a:extLst>
                <a:ext uri="{FF2B5EF4-FFF2-40B4-BE49-F238E27FC236}">
                  <a16:creationId xmlns:a16="http://schemas.microsoft.com/office/drawing/2014/main" id="{9C107F97-E6CE-4D97-B550-307698AEE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39" y="1841621"/>
              <a:ext cx="1979786" cy="1133510"/>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sp>
          <p:nvSpPr>
            <p:cNvPr id="59" name="Rectangle 58">
              <a:extLst>
                <a:ext uri="{FF2B5EF4-FFF2-40B4-BE49-F238E27FC236}">
                  <a16:creationId xmlns:a16="http://schemas.microsoft.com/office/drawing/2014/main" id="{D1915862-7F6B-4CE5-84F6-FFF6E68DBC5E}"/>
                </a:ext>
              </a:extLst>
            </p:cNvPr>
            <p:cNvSpPr/>
            <p:nvPr/>
          </p:nvSpPr>
          <p:spPr>
            <a:xfrm>
              <a:off x="1231806" y="2944731"/>
              <a:ext cx="1564852" cy="584775"/>
            </a:xfrm>
            <a:prstGeom prst="rect">
              <a:avLst/>
            </a:prstGeom>
            <a:grpFill/>
          </p:spPr>
          <p:txBody>
            <a:bodyPr wrap="none">
              <a:spAutoFit/>
            </a:bodyPr>
            <a:lstStyle/>
            <a:p>
              <a:pPr algn="ctr"/>
              <a:r>
                <a:rPr lang="fr-FR" sz="1600" b="1" dirty="0" err="1"/>
                <a:t>AlwaysOn</a:t>
              </a:r>
              <a:endParaRPr lang="fr-FR" sz="1600" b="1" dirty="0"/>
            </a:p>
            <a:p>
              <a:pPr algn="ctr"/>
              <a:r>
                <a:rPr lang="fr-FR" sz="1600" dirty="0" err="1"/>
                <a:t>Sidner</a:t>
              </a:r>
              <a:r>
                <a:rPr lang="fr-FR" sz="1600" dirty="0"/>
                <a:t> </a:t>
              </a:r>
              <a:r>
                <a:rPr lang="fr-FR" sz="1600" i="1" dirty="0"/>
                <a:t>et al, 14</a:t>
              </a:r>
              <a:endParaRPr lang="fr-FR" sz="1600" dirty="0"/>
            </a:p>
          </p:txBody>
        </p:sp>
      </p:grpSp>
      <p:grpSp>
        <p:nvGrpSpPr>
          <p:cNvPr id="60" name="Groupe 59">
            <a:extLst>
              <a:ext uri="{FF2B5EF4-FFF2-40B4-BE49-F238E27FC236}">
                <a16:creationId xmlns:a16="http://schemas.microsoft.com/office/drawing/2014/main" id="{FE575688-DCC7-44D0-85EE-A36586D88055}"/>
              </a:ext>
            </a:extLst>
          </p:cNvPr>
          <p:cNvGrpSpPr/>
          <p:nvPr/>
        </p:nvGrpSpPr>
        <p:grpSpPr>
          <a:xfrm>
            <a:off x="7056609" y="1071777"/>
            <a:ext cx="1332181" cy="1299629"/>
            <a:chOff x="1562306" y="4808762"/>
            <a:chExt cx="1497526" cy="1413644"/>
          </a:xfrm>
          <a:solidFill>
            <a:schemeClr val="bg1"/>
          </a:solidFill>
        </p:grpSpPr>
        <p:pic>
          <p:nvPicPr>
            <p:cNvPr id="61" name="Image 60">
              <a:extLst>
                <a:ext uri="{FF2B5EF4-FFF2-40B4-BE49-F238E27FC236}">
                  <a16:creationId xmlns:a16="http://schemas.microsoft.com/office/drawing/2014/main" id="{4E6AF9E0-E167-4A75-96AA-05F840485573}"/>
                </a:ext>
              </a:extLst>
            </p:cNvPr>
            <p:cNvPicPr>
              <a:picLocks noChangeAspect="1"/>
            </p:cNvPicPr>
            <p:nvPr/>
          </p:nvPicPr>
          <p:blipFill>
            <a:blip r:embed="rId4"/>
            <a:stretch>
              <a:fillRect/>
            </a:stretch>
          </p:blipFill>
          <p:spPr>
            <a:xfrm>
              <a:off x="1714065" y="4808762"/>
              <a:ext cx="1267347" cy="1076139"/>
            </a:xfrm>
            <a:prstGeom prst="rect">
              <a:avLst/>
            </a:prstGeom>
            <a:grpFill/>
          </p:spPr>
        </p:pic>
        <p:sp>
          <p:nvSpPr>
            <p:cNvPr id="62" name="Rectangle 61">
              <a:extLst>
                <a:ext uri="{FF2B5EF4-FFF2-40B4-BE49-F238E27FC236}">
                  <a16:creationId xmlns:a16="http://schemas.microsoft.com/office/drawing/2014/main" id="{BB842B11-FBEC-42D6-8F78-87361385D0A3}"/>
                </a:ext>
              </a:extLst>
            </p:cNvPr>
            <p:cNvSpPr/>
            <p:nvPr/>
          </p:nvSpPr>
          <p:spPr>
            <a:xfrm>
              <a:off x="1562306" y="5883852"/>
              <a:ext cx="1497526" cy="338554"/>
            </a:xfrm>
            <a:prstGeom prst="rect">
              <a:avLst/>
            </a:prstGeom>
            <a:grpFill/>
          </p:spPr>
          <p:txBody>
            <a:bodyPr wrap="none">
              <a:spAutoFit/>
            </a:bodyPr>
            <a:lstStyle/>
            <a:p>
              <a:pPr algn="ctr"/>
              <a:r>
                <a:rPr lang="fr-FR" sz="1600" dirty="0"/>
                <a:t>Smith </a:t>
              </a:r>
              <a:r>
                <a:rPr lang="fr-FR" sz="1600" i="1" dirty="0"/>
                <a:t>et al, 10</a:t>
              </a:r>
              <a:endParaRPr lang="fr-FR" sz="1600" dirty="0"/>
            </a:p>
          </p:txBody>
        </p:sp>
      </p:grpSp>
      <p:grpSp>
        <p:nvGrpSpPr>
          <p:cNvPr id="69" name="Groupe 68">
            <a:extLst>
              <a:ext uri="{FF2B5EF4-FFF2-40B4-BE49-F238E27FC236}">
                <a16:creationId xmlns:a16="http://schemas.microsoft.com/office/drawing/2014/main" id="{AACF88C4-BAF7-44C5-BBEF-C632F4D09638}"/>
              </a:ext>
            </a:extLst>
          </p:cNvPr>
          <p:cNvGrpSpPr/>
          <p:nvPr/>
        </p:nvGrpSpPr>
        <p:grpSpPr>
          <a:xfrm>
            <a:off x="5392120" y="2758475"/>
            <a:ext cx="1407758" cy="1197470"/>
            <a:chOff x="4235813" y="3232312"/>
            <a:chExt cx="1407758" cy="1197470"/>
          </a:xfrm>
        </p:grpSpPr>
        <p:sp>
          <p:nvSpPr>
            <p:cNvPr id="68" name="Ellipse 67">
              <a:extLst>
                <a:ext uri="{FF2B5EF4-FFF2-40B4-BE49-F238E27FC236}">
                  <a16:creationId xmlns:a16="http://schemas.microsoft.com/office/drawing/2014/main" id="{56851A1F-FECE-49C1-8060-69B074499809}"/>
                </a:ext>
              </a:extLst>
            </p:cNvPr>
            <p:cNvSpPr/>
            <p:nvPr/>
          </p:nvSpPr>
          <p:spPr>
            <a:xfrm>
              <a:off x="4276167" y="3232312"/>
              <a:ext cx="1314824" cy="1197470"/>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F29A72D0-5B4C-436F-8027-3CE7FB045BB3}"/>
                </a:ext>
              </a:extLst>
            </p:cNvPr>
            <p:cNvSpPr txBox="1"/>
            <p:nvPr/>
          </p:nvSpPr>
          <p:spPr>
            <a:xfrm>
              <a:off x="4235813" y="3630992"/>
              <a:ext cx="1407758" cy="400110"/>
            </a:xfrm>
            <a:prstGeom prst="rect">
              <a:avLst/>
            </a:prstGeom>
            <a:noFill/>
          </p:spPr>
          <p:txBody>
            <a:bodyPr wrap="none" rtlCol="0">
              <a:spAutoFit/>
            </a:bodyPr>
            <a:lstStyle/>
            <a:p>
              <a:r>
                <a:rPr lang="fr-FR" sz="2000" b="1" dirty="0" err="1">
                  <a:solidFill>
                    <a:schemeClr val="accent2"/>
                  </a:solidFill>
                </a:rPr>
                <a:t>Companion</a:t>
              </a:r>
              <a:endParaRPr lang="fr-FR" sz="2000" b="1" dirty="0">
                <a:solidFill>
                  <a:schemeClr val="accent2"/>
                </a:solidFill>
              </a:endParaRPr>
            </a:p>
          </p:txBody>
        </p:sp>
      </p:grpSp>
      <p:grpSp>
        <p:nvGrpSpPr>
          <p:cNvPr id="82" name="Groupe 81">
            <a:extLst>
              <a:ext uri="{FF2B5EF4-FFF2-40B4-BE49-F238E27FC236}">
                <a16:creationId xmlns:a16="http://schemas.microsoft.com/office/drawing/2014/main" id="{852D68C8-D872-4DAE-8580-97A54196C9FC}"/>
              </a:ext>
            </a:extLst>
          </p:cNvPr>
          <p:cNvGrpSpPr/>
          <p:nvPr/>
        </p:nvGrpSpPr>
        <p:grpSpPr>
          <a:xfrm>
            <a:off x="10031088" y="2787088"/>
            <a:ext cx="1673103" cy="1428166"/>
            <a:chOff x="5367257" y="2428840"/>
            <a:chExt cx="1730987" cy="1705797"/>
          </a:xfrm>
        </p:grpSpPr>
        <p:pic>
          <p:nvPicPr>
            <p:cNvPr id="83" name="Picture 2">
              <a:extLst>
                <a:ext uri="{FF2B5EF4-FFF2-40B4-BE49-F238E27FC236}">
                  <a16:creationId xmlns:a16="http://schemas.microsoft.com/office/drawing/2014/main" id="{32F1EF5C-3205-48CC-B932-5CAC11A99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984" y="2428840"/>
              <a:ext cx="1312601" cy="112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ZoneTexte 83">
              <a:extLst>
                <a:ext uri="{FF2B5EF4-FFF2-40B4-BE49-F238E27FC236}">
                  <a16:creationId xmlns:a16="http://schemas.microsoft.com/office/drawing/2014/main" id="{53DF969C-10C5-4FBE-8F00-A599DB7EF385}"/>
                </a:ext>
              </a:extLst>
            </p:cNvPr>
            <p:cNvSpPr txBox="1"/>
            <p:nvPr/>
          </p:nvSpPr>
          <p:spPr>
            <a:xfrm>
              <a:off x="5367257" y="3549862"/>
              <a:ext cx="1730987" cy="584775"/>
            </a:xfrm>
            <a:prstGeom prst="rect">
              <a:avLst/>
            </a:prstGeom>
            <a:noFill/>
          </p:spPr>
          <p:txBody>
            <a:bodyPr wrap="none" rtlCol="0">
              <a:spAutoFit/>
            </a:bodyPr>
            <a:lstStyle/>
            <a:p>
              <a:pPr algn="ctr"/>
              <a:r>
                <a:rPr lang="fr-FR" sz="1600" b="1" dirty="0"/>
                <a:t>REA</a:t>
              </a:r>
            </a:p>
            <a:p>
              <a:pPr algn="ctr"/>
              <a:r>
                <a:rPr lang="fr-FR" sz="1600" dirty="0" err="1"/>
                <a:t>Bickmore</a:t>
              </a:r>
              <a:r>
                <a:rPr lang="fr-FR" sz="1600" dirty="0"/>
                <a:t> </a:t>
              </a:r>
              <a:r>
                <a:rPr lang="fr-FR" sz="1600" i="1" dirty="0"/>
                <a:t>et al, 02</a:t>
              </a:r>
              <a:r>
                <a:rPr lang="fr-FR" sz="1600" dirty="0"/>
                <a:t> </a:t>
              </a:r>
            </a:p>
          </p:txBody>
        </p:sp>
      </p:grpSp>
      <p:grpSp>
        <p:nvGrpSpPr>
          <p:cNvPr id="85" name="Groupe 84">
            <a:extLst>
              <a:ext uri="{FF2B5EF4-FFF2-40B4-BE49-F238E27FC236}">
                <a16:creationId xmlns:a16="http://schemas.microsoft.com/office/drawing/2014/main" id="{16E43C87-97D2-421F-8543-AF54CD9DABAB}"/>
              </a:ext>
            </a:extLst>
          </p:cNvPr>
          <p:cNvGrpSpPr/>
          <p:nvPr/>
        </p:nvGrpSpPr>
        <p:grpSpPr>
          <a:xfrm>
            <a:off x="8180783" y="4729073"/>
            <a:ext cx="1301247" cy="1559798"/>
            <a:chOff x="5378563" y="4625401"/>
            <a:chExt cx="1791287" cy="1863018"/>
          </a:xfrm>
        </p:grpSpPr>
        <p:pic>
          <p:nvPicPr>
            <p:cNvPr id="86" name="Image 85">
              <a:extLst>
                <a:ext uri="{FF2B5EF4-FFF2-40B4-BE49-F238E27FC236}">
                  <a16:creationId xmlns:a16="http://schemas.microsoft.com/office/drawing/2014/main" id="{6D64EFCB-D196-476C-8EA3-21B9B91BA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563" y="4625401"/>
              <a:ext cx="1791287" cy="1253766"/>
            </a:xfrm>
            <a:prstGeom prst="rect">
              <a:avLst/>
            </a:prstGeom>
          </p:spPr>
        </p:pic>
        <p:sp>
          <p:nvSpPr>
            <p:cNvPr id="87" name="ZoneTexte 86">
              <a:extLst>
                <a:ext uri="{FF2B5EF4-FFF2-40B4-BE49-F238E27FC236}">
                  <a16:creationId xmlns:a16="http://schemas.microsoft.com/office/drawing/2014/main" id="{85A39D31-A88A-4F91-BEE1-DDFAD911F19C}"/>
                </a:ext>
              </a:extLst>
            </p:cNvPr>
            <p:cNvSpPr txBox="1"/>
            <p:nvPr/>
          </p:nvSpPr>
          <p:spPr>
            <a:xfrm>
              <a:off x="5869511" y="5903644"/>
              <a:ext cx="726481" cy="584775"/>
            </a:xfrm>
            <a:prstGeom prst="rect">
              <a:avLst/>
            </a:prstGeom>
            <a:noFill/>
          </p:spPr>
          <p:txBody>
            <a:bodyPr wrap="none" rtlCol="0">
              <a:spAutoFit/>
            </a:bodyPr>
            <a:lstStyle/>
            <a:p>
              <a:pPr algn="ctr"/>
              <a:r>
                <a:rPr lang="fr-FR" sz="1600" b="1" dirty="0"/>
                <a:t>Louise</a:t>
              </a:r>
            </a:p>
            <a:p>
              <a:pPr algn="ctr"/>
              <a:r>
                <a:rPr lang="fr-FR" sz="1600" dirty="0" err="1"/>
                <a:t>Davi</a:t>
              </a:r>
              <a:endParaRPr lang="fr-FR" sz="1600" dirty="0"/>
            </a:p>
          </p:txBody>
        </p:sp>
      </p:grpSp>
      <p:cxnSp>
        <p:nvCxnSpPr>
          <p:cNvPr id="88" name="Straight Connector 52">
            <a:extLst>
              <a:ext uri="{FF2B5EF4-FFF2-40B4-BE49-F238E27FC236}">
                <a16:creationId xmlns:a16="http://schemas.microsoft.com/office/drawing/2014/main" id="{660D132B-4257-4818-8971-F8FA248913F3}"/>
              </a:ext>
            </a:extLst>
          </p:cNvPr>
          <p:cNvCxnSpPr>
            <a:cxnSpLocks/>
            <a:stCxn id="86" idx="0"/>
            <a:endCxn id="78" idx="2"/>
          </p:cNvCxnSpPr>
          <p:nvPr/>
        </p:nvCxnSpPr>
        <p:spPr>
          <a:xfrm flipH="1" flipV="1">
            <a:off x="8473034" y="3365795"/>
            <a:ext cx="358373" cy="136327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6" name="Groupe 75">
            <a:extLst>
              <a:ext uri="{FF2B5EF4-FFF2-40B4-BE49-F238E27FC236}">
                <a16:creationId xmlns:a16="http://schemas.microsoft.com/office/drawing/2014/main" id="{F097C8DF-9E45-401B-BA50-89E63771A506}"/>
              </a:ext>
            </a:extLst>
          </p:cNvPr>
          <p:cNvGrpSpPr/>
          <p:nvPr/>
        </p:nvGrpSpPr>
        <p:grpSpPr>
          <a:xfrm>
            <a:off x="8076159" y="2827612"/>
            <a:ext cx="955678" cy="854121"/>
            <a:chOff x="4266482" y="3232312"/>
            <a:chExt cx="1181328" cy="1121022"/>
          </a:xfrm>
        </p:grpSpPr>
        <p:sp>
          <p:nvSpPr>
            <p:cNvPr id="77" name="Ellipse 76">
              <a:extLst>
                <a:ext uri="{FF2B5EF4-FFF2-40B4-BE49-F238E27FC236}">
                  <a16:creationId xmlns:a16="http://schemas.microsoft.com/office/drawing/2014/main" id="{D5BF04C4-3F51-4E4C-8266-1409CFCA2294}"/>
                </a:ext>
              </a:extLst>
            </p:cNvPr>
            <p:cNvSpPr/>
            <p:nvPr/>
          </p:nvSpPr>
          <p:spPr>
            <a:xfrm>
              <a:off x="4276167" y="3232312"/>
              <a:ext cx="1171643" cy="1121022"/>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4356C666-36AE-403F-A9B1-7B9AB7981A28}"/>
                </a:ext>
              </a:extLst>
            </p:cNvPr>
            <p:cNvSpPr txBox="1"/>
            <p:nvPr/>
          </p:nvSpPr>
          <p:spPr>
            <a:xfrm>
              <a:off x="4266482" y="3538560"/>
              <a:ext cx="981166" cy="400110"/>
            </a:xfrm>
            <a:prstGeom prst="rect">
              <a:avLst/>
            </a:prstGeom>
            <a:noFill/>
            <a:ln>
              <a:noFill/>
            </a:ln>
          </p:spPr>
          <p:txBody>
            <a:bodyPr wrap="none" rtlCol="0">
              <a:spAutoFit/>
            </a:bodyPr>
            <a:lstStyle/>
            <a:p>
              <a:r>
                <a:rPr lang="fr-FR" sz="2000" b="1" dirty="0">
                  <a:solidFill>
                    <a:schemeClr val="accent6"/>
                  </a:solidFill>
                </a:rPr>
                <a:t>Partner</a:t>
              </a:r>
            </a:p>
          </p:txBody>
        </p:sp>
      </p:grpSp>
      <p:grpSp>
        <p:nvGrpSpPr>
          <p:cNvPr id="103" name="Groupe 102">
            <a:extLst>
              <a:ext uri="{FF2B5EF4-FFF2-40B4-BE49-F238E27FC236}">
                <a16:creationId xmlns:a16="http://schemas.microsoft.com/office/drawing/2014/main" id="{2A907225-8EDE-45E8-92C7-AE5086C3ACD6}"/>
              </a:ext>
            </a:extLst>
          </p:cNvPr>
          <p:cNvGrpSpPr/>
          <p:nvPr/>
        </p:nvGrpSpPr>
        <p:grpSpPr>
          <a:xfrm>
            <a:off x="3193195" y="4580624"/>
            <a:ext cx="969622" cy="958020"/>
            <a:chOff x="4955022" y="3106838"/>
            <a:chExt cx="1171643" cy="1121022"/>
          </a:xfrm>
        </p:grpSpPr>
        <p:sp>
          <p:nvSpPr>
            <p:cNvPr id="104" name="Ellipse 103">
              <a:extLst>
                <a:ext uri="{FF2B5EF4-FFF2-40B4-BE49-F238E27FC236}">
                  <a16:creationId xmlns:a16="http://schemas.microsoft.com/office/drawing/2014/main" id="{AAC1744F-0354-4096-AD2D-9CBDB8DB3232}"/>
                </a:ext>
              </a:extLst>
            </p:cNvPr>
            <p:cNvSpPr/>
            <p:nvPr/>
          </p:nvSpPr>
          <p:spPr>
            <a:xfrm>
              <a:off x="4955022" y="3106838"/>
              <a:ext cx="1171643" cy="1121022"/>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ZoneTexte 104">
              <a:extLst>
                <a:ext uri="{FF2B5EF4-FFF2-40B4-BE49-F238E27FC236}">
                  <a16:creationId xmlns:a16="http://schemas.microsoft.com/office/drawing/2014/main" id="{248C8650-1F6C-48B5-99AE-4DFA42431F34}"/>
                </a:ext>
              </a:extLst>
            </p:cNvPr>
            <p:cNvSpPr txBox="1"/>
            <p:nvPr/>
          </p:nvSpPr>
          <p:spPr>
            <a:xfrm>
              <a:off x="5011105" y="3388661"/>
              <a:ext cx="864789" cy="461665"/>
            </a:xfrm>
            <a:prstGeom prst="rect">
              <a:avLst/>
            </a:prstGeom>
            <a:noFill/>
            <a:ln>
              <a:noFill/>
            </a:ln>
          </p:spPr>
          <p:txBody>
            <a:bodyPr wrap="none" rtlCol="0">
              <a:spAutoFit/>
            </a:bodyPr>
            <a:lstStyle/>
            <a:p>
              <a:r>
                <a:rPr lang="fr-FR" sz="2400" b="1" dirty="0" err="1">
                  <a:solidFill>
                    <a:schemeClr val="accent4"/>
                  </a:solidFill>
                </a:rPr>
                <a:t>Tutor</a:t>
              </a:r>
              <a:endParaRPr lang="fr-FR" sz="2400" b="1" dirty="0">
                <a:solidFill>
                  <a:schemeClr val="accent4"/>
                </a:solidFill>
              </a:endParaRPr>
            </a:p>
          </p:txBody>
        </p:sp>
      </p:grpSp>
      <p:grpSp>
        <p:nvGrpSpPr>
          <p:cNvPr id="44" name="Groupe 43">
            <a:extLst>
              <a:ext uri="{FF2B5EF4-FFF2-40B4-BE49-F238E27FC236}">
                <a16:creationId xmlns:a16="http://schemas.microsoft.com/office/drawing/2014/main" id="{210C5462-60D6-4A6A-BD5E-1526EBA97653}"/>
              </a:ext>
            </a:extLst>
          </p:cNvPr>
          <p:cNvGrpSpPr/>
          <p:nvPr/>
        </p:nvGrpSpPr>
        <p:grpSpPr>
          <a:xfrm>
            <a:off x="1174206" y="5347486"/>
            <a:ext cx="1529650" cy="1393170"/>
            <a:chOff x="8641607" y="4625401"/>
            <a:chExt cx="1790866" cy="1838541"/>
          </a:xfrm>
        </p:grpSpPr>
        <p:pic>
          <p:nvPicPr>
            <p:cNvPr id="47" name="Picture 5" descr="Image associée">
              <a:extLst>
                <a:ext uri="{FF2B5EF4-FFF2-40B4-BE49-F238E27FC236}">
                  <a16:creationId xmlns:a16="http://schemas.microsoft.com/office/drawing/2014/main" id="{E5EE718B-E837-4417-BB9F-FDA0313186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1607" y="4625401"/>
              <a:ext cx="1790866" cy="125376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47">
              <a:extLst>
                <a:ext uri="{FF2B5EF4-FFF2-40B4-BE49-F238E27FC236}">
                  <a16:creationId xmlns:a16="http://schemas.microsoft.com/office/drawing/2014/main" id="{752BE27C-4FA6-426F-B560-8D7EB3E6B86F}"/>
                </a:ext>
              </a:extLst>
            </p:cNvPr>
            <p:cNvSpPr txBox="1"/>
            <p:nvPr/>
          </p:nvSpPr>
          <p:spPr>
            <a:xfrm>
              <a:off x="8787583" y="5879167"/>
              <a:ext cx="1629036" cy="584775"/>
            </a:xfrm>
            <a:prstGeom prst="rect">
              <a:avLst/>
            </a:prstGeom>
            <a:noFill/>
          </p:spPr>
          <p:txBody>
            <a:bodyPr wrap="none" rtlCol="0">
              <a:spAutoFit/>
            </a:bodyPr>
            <a:lstStyle/>
            <a:p>
              <a:pPr algn="ctr"/>
              <a:r>
                <a:rPr lang="fr-FR" sz="1600" b="1" dirty="0" err="1"/>
                <a:t>SimSensei</a:t>
              </a:r>
              <a:endParaRPr lang="fr-FR" sz="1600" b="1" dirty="0"/>
            </a:p>
            <a:p>
              <a:pPr algn="ctr"/>
              <a:r>
                <a:rPr lang="fr-FR" sz="1600" dirty="0" err="1"/>
                <a:t>DeVault</a:t>
              </a:r>
              <a:r>
                <a:rPr lang="fr-FR" sz="1600" dirty="0"/>
                <a:t> et al, 14 </a:t>
              </a:r>
            </a:p>
          </p:txBody>
        </p:sp>
      </p:grpSp>
      <p:grpSp>
        <p:nvGrpSpPr>
          <p:cNvPr id="49" name="Groupe 48">
            <a:extLst>
              <a:ext uri="{FF2B5EF4-FFF2-40B4-BE49-F238E27FC236}">
                <a16:creationId xmlns:a16="http://schemas.microsoft.com/office/drawing/2014/main" id="{CA7123D2-A09A-44F7-B608-7431EC038323}"/>
              </a:ext>
            </a:extLst>
          </p:cNvPr>
          <p:cNvGrpSpPr/>
          <p:nvPr/>
        </p:nvGrpSpPr>
        <p:grpSpPr>
          <a:xfrm>
            <a:off x="312494" y="3915512"/>
            <a:ext cx="1405198" cy="1239370"/>
            <a:chOff x="8845675" y="2511156"/>
            <a:chExt cx="1651860" cy="1621834"/>
          </a:xfrm>
        </p:grpSpPr>
        <p:pic>
          <p:nvPicPr>
            <p:cNvPr id="50" name="Picture 2" descr="Résultat de recherche d'images pour &quot;simcoach project&quot;">
              <a:extLst>
                <a:ext uri="{FF2B5EF4-FFF2-40B4-BE49-F238E27FC236}">
                  <a16:creationId xmlns:a16="http://schemas.microsoft.com/office/drawing/2014/main" id="{6A207DD9-E1B1-48E0-BDB1-352CBCA6C5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45675" y="2511156"/>
              <a:ext cx="1651860" cy="1044264"/>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274699A2-2993-42E6-A77F-2082DD252FD2}"/>
                </a:ext>
              </a:extLst>
            </p:cNvPr>
            <p:cNvSpPr txBox="1"/>
            <p:nvPr/>
          </p:nvSpPr>
          <p:spPr>
            <a:xfrm>
              <a:off x="8937881" y="3548215"/>
              <a:ext cx="1328441" cy="584775"/>
            </a:xfrm>
            <a:prstGeom prst="rect">
              <a:avLst/>
            </a:prstGeom>
            <a:noFill/>
          </p:spPr>
          <p:txBody>
            <a:bodyPr wrap="none" rtlCol="0">
              <a:spAutoFit/>
            </a:bodyPr>
            <a:lstStyle/>
            <a:p>
              <a:pPr algn="ctr"/>
              <a:r>
                <a:rPr lang="fr-FR" sz="1600" b="1" dirty="0" err="1"/>
                <a:t>SimCoach</a:t>
              </a:r>
              <a:endParaRPr lang="fr-FR" sz="1600" b="1" dirty="0"/>
            </a:p>
            <a:p>
              <a:r>
                <a:rPr lang="fr-FR" sz="1600" dirty="0" err="1"/>
                <a:t>Rizzo</a:t>
              </a:r>
              <a:r>
                <a:rPr lang="fr-FR" sz="1600" dirty="0"/>
                <a:t> </a:t>
              </a:r>
              <a:r>
                <a:rPr lang="fr-FR" sz="1600" i="1" dirty="0"/>
                <a:t>et al, 11</a:t>
              </a:r>
              <a:endParaRPr lang="fr-FR" sz="1600" dirty="0"/>
            </a:p>
          </p:txBody>
        </p:sp>
      </p:grpSp>
      <p:sp>
        <p:nvSpPr>
          <p:cNvPr id="52" name="Titre 1">
            <a:extLst>
              <a:ext uri="{FF2B5EF4-FFF2-40B4-BE49-F238E27FC236}">
                <a16:creationId xmlns:a16="http://schemas.microsoft.com/office/drawing/2014/main" id="{1F393B91-5712-4DE4-BA76-2817F7C97163}"/>
              </a:ext>
            </a:extLst>
          </p:cNvPr>
          <p:cNvSpPr txBox="1">
            <a:spLocks/>
          </p:cNvSpPr>
          <p:nvPr/>
        </p:nvSpPr>
        <p:spPr>
          <a:xfrm>
            <a:off x="348761" y="136714"/>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54" name="Ellipse 53">
            <a:extLst>
              <a:ext uri="{FF2B5EF4-FFF2-40B4-BE49-F238E27FC236}">
                <a16:creationId xmlns:a16="http://schemas.microsoft.com/office/drawing/2014/main" id="{44DB70F7-D8A2-41CF-8DFE-D406FD626DB7}"/>
              </a:ext>
            </a:extLst>
          </p:cNvPr>
          <p:cNvSpPr/>
          <p:nvPr/>
        </p:nvSpPr>
        <p:spPr>
          <a:xfrm>
            <a:off x="5832130" y="6128227"/>
            <a:ext cx="527739" cy="489599"/>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solidFill>
                <a:schemeClr val="accent3"/>
              </a:solidFill>
            </a:endParaRPr>
          </a:p>
        </p:txBody>
      </p:sp>
      <p:cxnSp>
        <p:nvCxnSpPr>
          <p:cNvPr id="63" name="Straight Connector 3">
            <a:extLst>
              <a:ext uri="{FF2B5EF4-FFF2-40B4-BE49-F238E27FC236}">
                <a16:creationId xmlns:a16="http://schemas.microsoft.com/office/drawing/2014/main" id="{8F735BA1-CE09-49BA-8EA3-D0BC61460B2F}"/>
              </a:ext>
            </a:extLst>
          </p:cNvPr>
          <p:cNvCxnSpPr>
            <a:cxnSpLocks/>
            <a:stCxn id="54" idx="0"/>
            <a:endCxn id="66" idx="4"/>
          </p:cNvCxnSpPr>
          <p:nvPr/>
        </p:nvCxnSpPr>
        <p:spPr>
          <a:xfrm flipV="1">
            <a:off x="6096000" y="5650251"/>
            <a:ext cx="0" cy="47797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CBE9260E-4D30-4122-9118-2D1279AFF4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4292" y="2470156"/>
            <a:ext cx="1646042" cy="1026388"/>
          </a:xfrm>
          <a:prstGeom prst="rect">
            <a:avLst/>
          </a:prstGeom>
        </p:spPr>
      </p:pic>
      <p:cxnSp>
        <p:nvCxnSpPr>
          <p:cNvPr id="22" name="Connecteur droit 21">
            <a:extLst>
              <a:ext uri="{FF2B5EF4-FFF2-40B4-BE49-F238E27FC236}">
                <a16:creationId xmlns:a16="http://schemas.microsoft.com/office/drawing/2014/main" id="{7150DA03-1B79-4433-A7AD-B24C416A4FEC}"/>
              </a:ext>
            </a:extLst>
          </p:cNvPr>
          <p:cNvCxnSpPr>
            <a:cxnSpLocks/>
            <a:stCxn id="104" idx="0"/>
            <a:endCxn id="19" idx="3"/>
          </p:cNvCxnSpPr>
          <p:nvPr/>
        </p:nvCxnSpPr>
        <p:spPr>
          <a:xfrm flipH="1" flipV="1">
            <a:off x="3340334" y="2983350"/>
            <a:ext cx="337672" cy="1597274"/>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0" name="Connecteur droit 69">
            <a:extLst>
              <a:ext uri="{FF2B5EF4-FFF2-40B4-BE49-F238E27FC236}">
                <a16:creationId xmlns:a16="http://schemas.microsoft.com/office/drawing/2014/main" id="{0BBA1BE4-6031-4446-89EF-7D7D00B1FB6C}"/>
              </a:ext>
            </a:extLst>
          </p:cNvPr>
          <p:cNvCxnSpPr>
            <a:cxnSpLocks/>
            <a:stCxn id="104" idx="1"/>
            <a:endCxn id="50" idx="3"/>
          </p:cNvCxnSpPr>
          <p:nvPr/>
        </p:nvCxnSpPr>
        <p:spPr>
          <a:xfrm flipH="1" flipV="1">
            <a:off x="1717692" y="4314514"/>
            <a:ext cx="1617501" cy="406409"/>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2" name="Connecteur droit 71">
            <a:extLst>
              <a:ext uri="{FF2B5EF4-FFF2-40B4-BE49-F238E27FC236}">
                <a16:creationId xmlns:a16="http://schemas.microsoft.com/office/drawing/2014/main" id="{B3C282AD-DA98-4DEB-A8AD-1142EDE8F79C}"/>
              </a:ext>
            </a:extLst>
          </p:cNvPr>
          <p:cNvCxnSpPr>
            <a:cxnSpLocks/>
            <a:stCxn id="104" idx="3"/>
            <a:endCxn id="47" idx="3"/>
          </p:cNvCxnSpPr>
          <p:nvPr/>
        </p:nvCxnSpPr>
        <p:spPr>
          <a:xfrm flipH="1">
            <a:off x="2703856" y="5398345"/>
            <a:ext cx="631337" cy="424167"/>
          </a:xfrm>
          <a:prstGeom prst="line">
            <a:avLst/>
          </a:prstGeom>
          <a:ln w="28575"/>
        </p:spPr>
        <p:style>
          <a:lnRef idx="3">
            <a:schemeClr val="accent4"/>
          </a:lnRef>
          <a:fillRef idx="0">
            <a:schemeClr val="accent4"/>
          </a:fillRef>
          <a:effectRef idx="2">
            <a:schemeClr val="accent4"/>
          </a:effectRef>
          <a:fontRef idx="minor">
            <a:schemeClr val="tx1"/>
          </a:fontRef>
        </p:style>
      </p:cxnSp>
      <p:grpSp>
        <p:nvGrpSpPr>
          <p:cNvPr id="67" name="Groupe 66">
            <a:extLst>
              <a:ext uri="{FF2B5EF4-FFF2-40B4-BE49-F238E27FC236}">
                <a16:creationId xmlns:a16="http://schemas.microsoft.com/office/drawing/2014/main" id="{46407B9F-8A90-4E2F-8A54-EEC486A22EBC}"/>
              </a:ext>
            </a:extLst>
          </p:cNvPr>
          <p:cNvGrpSpPr/>
          <p:nvPr/>
        </p:nvGrpSpPr>
        <p:grpSpPr>
          <a:xfrm>
            <a:off x="5506388" y="4469018"/>
            <a:ext cx="1179223" cy="1181233"/>
            <a:chOff x="1028058" y="1436039"/>
            <a:chExt cx="1333177" cy="1317845"/>
          </a:xfrm>
        </p:grpSpPr>
        <p:sp>
          <p:nvSpPr>
            <p:cNvPr id="66" name="Ellipse 65">
              <a:extLst>
                <a:ext uri="{FF2B5EF4-FFF2-40B4-BE49-F238E27FC236}">
                  <a16:creationId xmlns:a16="http://schemas.microsoft.com/office/drawing/2014/main" id="{0B2F340E-CD2D-490D-985E-62F7E1F71827}"/>
                </a:ext>
              </a:extLst>
            </p:cNvPr>
            <p:cNvSpPr/>
            <p:nvPr/>
          </p:nvSpPr>
          <p:spPr>
            <a:xfrm>
              <a:off x="1028058" y="1436039"/>
              <a:ext cx="1333177" cy="1317845"/>
            </a:xfrm>
            <a:prstGeom prst="ellipse">
              <a:avLst/>
            </a:prstGeom>
            <a:solidFill>
              <a:schemeClr val="bg1"/>
            </a:solidFill>
            <a:ln w="1079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2C30D247-217B-4D3B-B9DB-C3B67CBD885E}"/>
                </a:ext>
              </a:extLst>
            </p:cNvPr>
            <p:cNvSpPr txBox="1"/>
            <p:nvPr/>
          </p:nvSpPr>
          <p:spPr>
            <a:xfrm>
              <a:off x="1173532" y="1726170"/>
              <a:ext cx="983987" cy="646331"/>
            </a:xfrm>
            <a:prstGeom prst="rect">
              <a:avLst/>
            </a:prstGeom>
            <a:noFill/>
          </p:spPr>
          <p:txBody>
            <a:bodyPr wrap="none" rtlCol="0">
              <a:spAutoFit/>
            </a:bodyPr>
            <a:lstStyle/>
            <a:p>
              <a:r>
                <a:rPr lang="fr-FR" sz="3600" b="1" dirty="0">
                  <a:solidFill>
                    <a:schemeClr val="accent5"/>
                  </a:solidFill>
                </a:rPr>
                <a:t>ACA</a:t>
              </a:r>
            </a:p>
          </p:txBody>
        </p:sp>
      </p:grpSp>
      <p:sp>
        <p:nvSpPr>
          <p:cNvPr id="56" name="ZoneTexte 55">
            <a:extLst>
              <a:ext uri="{FF2B5EF4-FFF2-40B4-BE49-F238E27FC236}">
                <a16:creationId xmlns:a16="http://schemas.microsoft.com/office/drawing/2014/main" id="{8041C27E-198F-4FCF-B290-396A6567F4A3}"/>
              </a:ext>
            </a:extLst>
          </p:cNvPr>
          <p:cNvSpPr txBox="1"/>
          <p:nvPr/>
        </p:nvSpPr>
        <p:spPr>
          <a:xfrm>
            <a:off x="1697302" y="3441869"/>
            <a:ext cx="1657762" cy="584775"/>
          </a:xfrm>
          <a:prstGeom prst="rect">
            <a:avLst/>
          </a:prstGeom>
          <a:noFill/>
        </p:spPr>
        <p:txBody>
          <a:bodyPr wrap="none" rtlCol="0">
            <a:spAutoFit/>
          </a:bodyPr>
          <a:lstStyle/>
          <a:p>
            <a:pPr algn="ctr"/>
            <a:r>
              <a:rPr lang="fr-FR" sz="1600" b="1" dirty="0" err="1"/>
              <a:t>Tardis</a:t>
            </a:r>
            <a:endParaRPr lang="fr-FR" sz="1600" b="1" dirty="0"/>
          </a:p>
          <a:p>
            <a:r>
              <a:rPr lang="fr-FR" sz="1600" dirty="0" err="1"/>
              <a:t>Sabouret</a:t>
            </a:r>
            <a:r>
              <a:rPr lang="fr-FR" sz="1600" dirty="0"/>
              <a:t> </a:t>
            </a:r>
            <a:r>
              <a:rPr lang="fr-FR" sz="1600" i="1" dirty="0"/>
              <a:t>et al, 15</a:t>
            </a:r>
            <a:endParaRPr lang="fr-FR" sz="1600" dirty="0"/>
          </a:p>
        </p:txBody>
      </p:sp>
      <p:sp>
        <p:nvSpPr>
          <p:cNvPr id="8" name="ZoneTexte 7">
            <a:extLst>
              <a:ext uri="{FF2B5EF4-FFF2-40B4-BE49-F238E27FC236}">
                <a16:creationId xmlns:a16="http://schemas.microsoft.com/office/drawing/2014/main" id="{95740092-1666-48AB-AD03-1A9C1C4FC3F5}"/>
              </a:ext>
            </a:extLst>
          </p:cNvPr>
          <p:cNvSpPr txBox="1"/>
          <p:nvPr/>
        </p:nvSpPr>
        <p:spPr>
          <a:xfrm>
            <a:off x="5889415" y="6027261"/>
            <a:ext cx="439544" cy="523220"/>
          </a:xfrm>
          <a:prstGeom prst="rect">
            <a:avLst/>
          </a:prstGeom>
          <a:noFill/>
        </p:spPr>
        <p:txBody>
          <a:bodyPr wrap="none" rtlCol="0">
            <a:spAutoFit/>
          </a:bodyPr>
          <a:lstStyle/>
          <a:p>
            <a:r>
              <a:rPr lang="fr-FR" sz="2800" b="1" dirty="0">
                <a:solidFill>
                  <a:schemeClr val="accent3"/>
                </a:solidFill>
              </a:rPr>
              <a:t>…</a:t>
            </a:r>
          </a:p>
        </p:txBody>
      </p:sp>
      <p:sp>
        <p:nvSpPr>
          <p:cNvPr id="10" name="Espace réservé du numéro de diapositive 9">
            <a:extLst>
              <a:ext uri="{FF2B5EF4-FFF2-40B4-BE49-F238E27FC236}">
                <a16:creationId xmlns:a16="http://schemas.microsoft.com/office/drawing/2014/main" id="{821AD54A-7456-479A-B549-E91D14DA3E68}"/>
              </a:ext>
            </a:extLst>
          </p:cNvPr>
          <p:cNvSpPr>
            <a:spLocks noGrp="1"/>
          </p:cNvSpPr>
          <p:nvPr>
            <p:ph type="sldNum" sz="quarter" idx="12"/>
          </p:nvPr>
        </p:nvSpPr>
        <p:spPr/>
        <p:txBody>
          <a:bodyPr/>
          <a:lstStyle/>
          <a:p>
            <a:fld id="{830C4335-9913-4F80-B9D7-EA4FD23BFB5C}" type="slidenum">
              <a:rPr lang="fr-FR" smtClean="0"/>
              <a:pPr/>
              <a:t>2</a:t>
            </a:fld>
            <a:endParaRPr lang="fr-FR" dirty="0"/>
          </a:p>
        </p:txBody>
      </p:sp>
    </p:spTree>
    <p:extLst>
      <p:ext uri="{BB962C8B-B14F-4D97-AF65-F5344CB8AC3E}">
        <p14:creationId xmlns:p14="http://schemas.microsoft.com/office/powerpoint/2010/main" val="280053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pic>
        <p:nvPicPr>
          <p:cNvPr id="23" name="Image 22">
            <a:extLst>
              <a:ext uri="{FF2B5EF4-FFF2-40B4-BE49-F238E27FC236}">
                <a16:creationId xmlns:a16="http://schemas.microsoft.com/office/drawing/2014/main" id="{DFE3E662-9639-4ECD-B449-59C03298D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494" y="3520433"/>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1">
            <a:extLst>
              <a:ext uri="{FF2B5EF4-FFF2-40B4-BE49-F238E27FC236}">
                <a16:creationId xmlns:a16="http://schemas.microsoft.com/office/drawing/2014/main" id="{924E3367-0CB8-4980-9C63-92D1DACE0707}"/>
              </a:ext>
            </a:extLst>
          </p:cNvPr>
          <p:cNvSpPr>
            <a:spLocks noGrp="1"/>
          </p:cNvSpPr>
          <p:nvPr>
            <p:ph type="sldNum" sz="quarter" idx="12"/>
          </p:nvPr>
        </p:nvSpPr>
        <p:spPr/>
        <p:txBody>
          <a:bodyPr/>
          <a:lstStyle/>
          <a:p>
            <a:fld id="{830C4335-9913-4F80-B9D7-EA4FD23BFB5C}" type="slidenum">
              <a:rPr lang="fr-FR" smtClean="0"/>
              <a:pPr/>
              <a:t>20</a:t>
            </a:fld>
            <a:endParaRPr lang="fr-FR" dirty="0"/>
          </a:p>
        </p:txBody>
      </p:sp>
      <p:sp>
        <p:nvSpPr>
          <p:cNvPr id="3" name="ZoneTexte 2">
            <a:extLst>
              <a:ext uri="{FF2B5EF4-FFF2-40B4-BE49-F238E27FC236}">
                <a16:creationId xmlns:a16="http://schemas.microsoft.com/office/drawing/2014/main" id="{08009D5C-E7B6-417F-98E4-6A74120ABA53}"/>
              </a:ext>
            </a:extLst>
          </p:cNvPr>
          <p:cNvSpPr txBox="1"/>
          <p:nvPr/>
        </p:nvSpPr>
        <p:spPr>
          <a:xfrm>
            <a:off x="7658100" y="1663264"/>
            <a:ext cx="3833870" cy="369332"/>
          </a:xfrm>
          <a:prstGeom prst="rect">
            <a:avLst/>
          </a:prstGeom>
          <a:noFill/>
        </p:spPr>
        <p:txBody>
          <a:bodyPr wrap="none" rtlCol="0">
            <a:spAutoFit/>
          </a:bodyPr>
          <a:lstStyle/>
          <a:p>
            <a:r>
              <a:rPr lang="fr-FR" dirty="0"/>
              <a:t>Respecte le code couleurs dans la suite</a:t>
            </a:r>
          </a:p>
        </p:txBody>
      </p:sp>
    </p:spTree>
    <p:extLst>
      <p:ext uri="{BB962C8B-B14F-4D97-AF65-F5344CB8AC3E}">
        <p14:creationId xmlns:p14="http://schemas.microsoft.com/office/powerpoint/2010/main" val="330576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5" y="205142"/>
            <a:ext cx="11143359"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94505" y="2782576"/>
            <a:ext cx="254832" cy="32464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4025" y="2555940"/>
            <a:ext cx="577402" cy="461665"/>
          </a:xfrm>
          <a:prstGeom prst="rect">
            <a:avLst/>
          </a:prstGeom>
          <a:noFill/>
        </p:spPr>
        <p:txBody>
          <a:bodyPr wrap="none" rtlCol="0">
            <a:spAutoFit/>
          </a:bodyPr>
          <a:lstStyle/>
          <a:p>
            <a:r>
              <a:rPr lang="fr-FR" sz="2400" b="1" dirty="0"/>
              <a:t>0.7</a:t>
            </a:r>
          </a:p>
        </p:txBody>
      </p:sp>
      <p:sp>
        <p:nvSpPr>
          <p:cNvPr id="95" name="ZoneTexte 94">
            <a:extLst>
              <a:ext uri="{FF2B5EF4-FFF2-40B4-BE49-F238E27FC236}">
                <a16:creationId xmlns:a16="http://schemas.microsoft.com/office/drawing/2014/main" id="{DE45B761-EE84-40A8-A6AC-7C5FF5DCC4F0}"/>
              </a:ext>
            </a:extLst>
          </p:cNvPr>
          <p:cNvSpPr txBox="1"/>
          <p:nvPr/>
        </p:nvSpPr>
        <p:spPr>
          <a:xfrm>
            <a:off x="7432476" y="2428999"/>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grpSp>
        <p:nvGrpSpPr>
          <p:cNvPr id="49" name="Groupe 48">
            <a:extLst>
              <a:ext uri="{FF2B5EF4-FFF2-40B4-BE49-F238E27FC236}">
                <a16:creationId xmlns:a16="http://schemas.microsoft.com/office/drawing/2014/main" id="{F13DE71B-EA97-4D05-A272-E287A2E8BEF5}"/>
              </a:ext>
            </a:extLst>
          </p:cNvPr>
          <p:cNvGrpSpPr/>
          <p:nvPr/>
        </p:nvGrpSpPr>
        <p:grpSpPr>
          <a:xfrm>
            <a:off x="1041400" y="1752235"/>
            <a:ext cx="3427178" cy="4010287"/>
            <a:chOff x="843246" y="2203238"/>
            <a:chExt cx="3768221" cy="4339594"/>
          </a:xfrm>
        </p:grpSpPr>
        <p:sp>
          <p:nvSpPr>
            <p:cNvPr id="50" name="Oval 18">
              <a:extLst>
                <a:ext uri="{FF2B5EF4-FFF2-40B4-BE49-F238E27FC236}">
                  <a16:creationId xmlns:a16="http://schemas.microsoft.com/office/drawing/2014/main" id="{3F2B8CCA-7A6E-4F1D-9472-8FE27751AF73}"/>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1" name="Oval 18">
              <a:extLst>
                <a:ext uri="{FF2B5EF4-FFF2-40B4-BE49-F238E27FC236}">
                  <a16:creationId xmlns:a16="http://schemas.microsoft.com/office/drawing/2014/main" id="{17C50AC7-A03C-4267-9987-A20594B60A05}"/>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2" name="Oval 18">
              <a:extLst>
                <a:ext uri="{FF2B5EF4-FFF2-40B4-BE49-F238E27FC236}">
                  <a16:creationId xmlns:a16="http://schemas.microsoft.com/office/drawing/2014/main" id="{FF091E2B-1535-4ECE-B4A9-D8287035F35F}"/>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19D36B24-3856-4F0E-9E35-E1ABF9FDBC75}"/>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ED2E902A-9584-4580-A7EF-1B53F623036C}"/>
                </a:ext>
              </a:extLst>
            </p:cNvPr>
            <p:cNvSpPr/>
            <p:nvPr/>
          </p:nvSpPr>
          <p:spPr>
            <a:xfrm>
              <a:off x="3500284" y="4021641"/>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53C7E241-4F8F-4495-B0B5-F533B7A19B1B}"/>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995304EA-699C-4C6D-9163-9F13F2807A84}"/>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4" name="Connecteur droit avec flèche 83">
              <a:extLst>
                <a:ext uri="{FF2B5EF4-FFF2-40B4-BE49-F238E27FC236}">
                  <a16:creationId xmlns:a16="http://schemas.microsoft.com/office/drawing/2014/main" id="{72663A39-4820-494D-826E-FC10EFC9A078}"/>
                </a:ext>
              </a:extLst>
            </p:cNvPr>
            <p:cNvCxnSpPr>
              <a:cxnSpLocks/>
              <a:stCxn id="51" idx="1"/>
              <a:endCxn id="50"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Connecteur droit avec flèche 84">
              <a:extLst>
                <a:ext uri="{FF2B5EF4-FFF2-40B4-BE49-F238E27FC236}">
                  <a16:creationId xmlns:a16="http://schemas.microsoft.com/office/drawing/2014/main" id="{DF334110-3433-4AC7-BC19-2E59B8A56333}"/>
                </a:ext>
              </a:extLst>
            </p:cNvPr>
            <p:cNvCxnSpPr>
              <a:cxnSpLocks/>
              <a:stCxn id="50" idx="1"/>
              <a:endCxn id="53"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F431096-F437-45F9-8EE8-EC5B4908FBA6}"/>
                </a:ext>
              </a:extLst>
            </p:cNvPr>
            <p:cNvCxnSpPr>
              <a:cxnSpLocks/>
              <a:stCxn id="52" idx="0"/>
              <a:endCxn id="53"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293B1A3F-6DDC-44DB-BA35-DF0304AAD9AF}"/>
                </a:ext>
              </a:extLst>
            </p:cNvPr>
            <p:cNvCxnSpPr>
              <a:cxnSpLocks/>
              <a:stCxn id="50" idx="7"/>
              <a:endCxn id="8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B8821188-9244-4C7B-83FA-791EA51D9627}"/>
                </a:ext>
              </a:extLst>
            </p:cNvPr>
            <p:cNvCxnSpPr>
              <a:cxnSpLocks/>
              <a:stCxn id="81" idx="1"/>
              <a:endCxn id="8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B962376A-0899-4B1E-AB1E-650F2BC73DBC}"/>
                </a:ext>
              </a:extLst>
            </p:cNvPr>
            <p:cNvCxnSpPr>
              <a:cxnSpLocks/>
              <a:stCxn id="53" idx="7"/>
              <a:endCxn id="8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36713D11-A8A9-4063-A32D-F1EBE9831A52}"/>
                </a:ext>
              </a:extLst>
            </p:cNvPr>
            <p:cNvCxnSpPr>
              <a:cxnSpLocks/>
              <a:stCxn id="83" idx="0"/>
              <a:endCxn id="8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13F99EC6-D530-4B94-8FC5-C7D3BD99DAB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B131A892-EB20-4A60-8973-7FC3A0C5792C}"/>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9B1D096-9212-4F60-BD58-C63D7A54EEE9}"/>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11CA8A4A-8F7F-48C2-9B9F-A1187E2ABBC8}"/>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42F66D1B-1071-470A-8118-402518BE113A}"/>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7890CA0D-7040-43BF-8630-F9D31E0748FC}"/>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13B55D11-6473-4934-A95F-41883769C668}"/>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F00E1B3-E6F8-4589-946A-11557F01EF70}"/>
                </a:ext>
              </a:extLst>
            </p:cNvPr>
            <p:cNvSpPr txBox="1"/>
            <p:nvPr/>
          </p:nvSpPr>
          <p:spPr>
            <a:xfrm>
              <a:off x="2238777" y="2269646"/>
              <a:ext cx="828112" cy="369333"/>
            </a:xfrm>
            <a:prstGeom prst="rect">
              <a:avLst/>
            </a:prstGeom>
            <a:noFill/>
          </p:spPr>
          <p:txBody>
            <a:bodyPr wrap="none" rtlCol="0">
              <a:spAutoFit/>
            </a:bodyPr>
            <a:lstStyle/>
            <a:p>
              <a:r>
                <a:rPr lang="en-US" b="1"/>
                <a:t>French</a:t>
              </a:r>
              <a:endParaRPr lang="fr-FR" dirty="0"/>
            </a:p>
          </p:txBody>
        </p:sp>
        <p:sp>
          <p:nvSpPr>
            <p:cNvPr id="108" name="ZoneTexte 107">
              <a:extLst>
                <a:ext uri="{FF2B5EF4-FFF2-40B4-BE49-F238E27FC236}">
                  <a16:creationId xmlns:a16="http://schemas.microsoft.com/office/drawing/2014/main" id="{272F4049-6865-4881-8CD1-576F27F2C5B4}"/>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679EAD32-280A-4B05-9447-675D489CACD3}"/>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F6FF574C-EBE6-4300-B522-70DAA80220DC}"/>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17ED6DA7-E256-4581-99E6-D8934EBB69EA}"/>
                </a:ext>
              </a:extLst>
            </p:cNvPr>
            <p:cNvSpPr txBox="1"/>
            <p:nvPr/>
          </p:nvSpPr>
          <p:spPr>
            <a:xfrm>
              <a:off x="889892" y="4058919"/>
              <a:ext cx="992451" cy="369333"/>
            </a:xfrm>
            <a:prstGeom prst="rect">
              <a:avLst/>
            </a:prstGeom>
            <a:noFill/>
          </p:spPr>
          <p:txBody>
            <a:bodyPr wrap="none" rtlCol="0">
              <a:spAutoFit/>
            </a:bodyPr>
            <a:lstStyle/>
            <a:p>
              <a:r>
                <a:rPr lang="en-US" b="1"/>
                <a:t>Mexican</a:t>
              </a:r>
              <a:endParaRPr lang="fr-FR" dirty="0"/>
            </a:p>
          </p:txBody>
        </p:sp>
        <p:sp>
          <p:nvSpPr>
            <p:cNvPr id="112" name="ZoneTexte 111">
              <a:extLst>
                <a:ext uri="{FF2B5EF4-FFF2-40B4-BE49-F238E27FC236}">
                  <a16:creationId xmlns:a16="http://schemas.microsoft.com/office/drawing/2014/main" id="{CAA49B61-3970-4A44-935F-A1BB89085120}"/>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0EAD9F0-52FB-453D-B676-0BE53335CCAB}"/>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3" name="Rectangle 2">
            <a:extLst>
              <a:ext uri="{FF2B5EF4-FFF2-40B4-BE49-F238E27FC236}">
                <a16:creationId xmlns:a16="http://schemas.microsoft.com/office/drawing/2014/main" id="{710A8D65-38DF-483E-99A0-FA17E55149A3}"/>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4" name="Groupe 53">
            <a:extLst>
              <a:ext uri="{FF2B5EF4-FFF2-40B4-BE49-F238E27FC236}">
                <a16:creationId xmlns:a16="http://schemas.microsoft.com/office/drawing/2014/main" id="{6885D31B-022A-4606-8BA1-C4B0832954F9}"/>
              </a:ext>
            </a:extLst>
          </p:cNvPr>
          <p:cNvGrpSpPr/>
          <p:nvPr/>
        </p:nvGrpSpPr>
        <p:grpSpPr>
          <a:xfrm>
            <a:off x="7782685" y="3188891"/>
            <a:ext cx="2964322" cy="784121"/>
            <a:chOff x="5242720" y="4745211"/>
            <a:chExt cx="2529680" cy="778166"/>
          </a:xfrm>
        </p:grpSpPr>
        <p:sp>
          <p:nvSpPr>
            <p:cNvPr id="55" name="Freeform: Shape 68">
              <a:extLst>
                <a:ext uri="{FF2B5EF4-FFF2-40B4-BE49-F238E27FC236}">
                  <a16:creationId xmlns:a16="http://schemas.microsoft.com/office/drawing/2014/main" id="{CDC219CF-C668-4B05-9EDC-01723C6E863A}"/>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004DCD2C-A3AB-4A1E-B2A2-2917D30FE0F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7" name="Freeform: Shape 68">
            <a:extLst>
              <a:ext uri="{FF2B5EF4-FFF2-40B4-BE49-F238E27FC236}">
                <a16:creationId xmlns:a16="http://schemas.microsoft.com/office/drawing/2014/main" id="{A7511159-6D2B-435C-BA47-D615B7FE67CB}"/>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4" name="Espace réservé du numéro de diapositive 3">
            <a:extLst>
              <a:ext uri="{FF2B5EF4-FFF2-40B4-BE49-F238E27FC236}">
                <a16:creationId xmlns:a16="http://schemas.microsoft.com/office/drawing/2014/main" id="{D7889F1D-DF5E-4B86-9C4E-F3E7F1DA7D34}"/>
              </a:ext>
            </a:extLst>
          </p:cNvPr>
          <p:cNvSpPr>
            <a:spLocks noGrp="1"/>
          </p:cNvSpPr>
          <p:nvPr>
            <p:ph type="sldNum" sz="quarter" idx="12"/>
          </p:nvPr>
        </p:nvSpPr>
        <p:spPr/>
        <p:txBody>
          <a:bodyPr/>
          <a:lstStyle/>
          <a:p>
            <a:fld id="{830C4335-9913-4F80-B9D7-EA4FD23BFB5C}" type="slidenum">
              <a:rPr lang="fr-FR" smtClean="0"/>
              <a:pPr/>
              <a:t>21</a:t>
            </a:fld>
            <a:endParaRPr lang="fr-FR" dirty="0"/>
          </a:p>
        </p:txBody>
      </p:sp>
    </p:spTree>
    <p:extLst>
      <p:ext uri="{BB962C8B-B14F-4D97-AF65-F5344CB8AC3E}">
        <p14:creationId xmlns:p14="http://schemas.microsoft.com/office/powerpoint/2010/main" val="1230742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00752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51" name="ZoneTexte 50">
            <a:extLst>
              <a:ext uri="{FF2B5EF4-FFF2-40B4-BE49-F238E27FC236}">
                <a16:creationId xmlns:a16="http://schemas.microsoft.com/office/drawing/2014/main" id="{2AEEC10E-1FDB-4C28-BFD1-E4D158FCE6BA}"/>
              </a:ext>
            </a:extLst>
          </p:cNvPr>
          <p:cNvSpPr txBox="1"/>
          <p:nvPr/>
        </p:nvSpPr>
        <p:spPr>
          <a:xfrm>
            <a:off x="7438826" y="2396932"/>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grpSp>
        <p:nvGrpSpPr>
          <p:cNvPr id="49" name="Groupe 48">
            <a:extLst>
              <a:ext uri="{FF2B5EF4-FFF2-40B4-BE49-F238E27FC236}">
                <a16:creationId xmlns:a16="http://schemas.microsoft.com/office/drawing/2014/main" id="{E7EB7088-1D9D-4CAF-A880-D827E3FC74F1}"/>
              </a:ext>
            </a:extLst>
          </p:cNvPr>
          <p:cNvGrpSpPr/>
          <p:nvPr/>
        </p:nvGrpSpPr>
        <p:grpSpPr>
          <a:xfrm>
            <a:off x="1041400" y="1752235"/>
            <a:ext cx="3427178" cy="4010287"/>
            <a:chOff x="843246" y="2203238"/>
            <a:chExt cx="3768221" cy="4339594"/>
          </a:xfrm>
        </p:grpSpPr>
        <p:sp>
          <p:nvSpPr>
            <p:cNvPr id="52" name="Oval 18">
              <a:extLst>
                <a:ext uri="{FF2B5EF4-FFF2-40B4-BE49-F238E27FC236}">
                  <a16:creationId xmlns:a16="http://schemas.microsoft.com/office/drawing/2014/main" id="{C613DD28-CA01-4A44-86B8-2BB5111423FE}"/>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752EF55D-824A-44C4-B48C-B8278B63B0B7}"/>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B1146F7B-CD00-4349-B33C-69B90FF32118}"/>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B4C8FEA4-4052-4D76-965B-A6D8D535D877}"/>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49EB7C95-7DD2-43C2-9CD4-C3E14412629F}"/>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4" name="Oval 18">
              <a:extLst>
                <a:ext uri="{FF2B5EF4-FFF2-40B4-BE49-F238E27FC236}">
                  <a16:creationId xmlns:a16="http://schemas.microsoft.com/office/drawing/2014/main" id="{084C6FCE-27E9-4D38-9AD4-A5A136500D12}"/>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5" name="Oval 18">
              <a:extLst>
                <a:ext uri="{FF2B5EF4-FFF2-40B4-BE49-F238E27FC236}">
                  <a16:creationId xmlns:a16="http://schemas.microsoft.com/office/drawing/2014/main" id="{1E520BB9-292C-4985-92B0-510217ABF605}"/>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6" name="Connecteur droit avec flèche 85">
              <a:extLst>
                <a:ext uri="{FF2B5EF4-FFF2-40B4-BE49-F238E27FC236}">
                  <a16:creationId xmlns:a16="http://schemas.microsoft.com/office/drawing/2014/main" id="{48B1FAA4-3E35-47BF-A7BD-1CC7F1CE5079}"/>
                </a:ext>
              </a:extLst>
            </p:cNvPr>
            <p:cNvCxnSpPr>
              <a:cxnSpLocks/>
              <a:stCxn id="53" idx="1"/>
              <a:endCxn id="52"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4ABA8D7A-8A79-4EEA-8518-C4FFE2D7CF23}"/>
                </a:ext>
              </a:extLst>
            </p:cNvPr>
            <p:cNvCxnSpPr>
              <a:cxnSpLocks/>
              <a:stCxn id="52" idx="1"/>
              <a:endCxn id="82"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000246ED-471A-480C-9E60-BD7FC8315BB9}"/>
                </a:ext>
              </a:extLst>
            </p:cNvPr>
            <p:cNvCxnSpPr>
              <a:cxnSpLocks/>
              <a:stCxn id="81" idx="0"/>
              <a:endCxn id="82"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D5B4628-8201-4C7A-994F-4F2D68A60B0A}"/>
                </a:ext>
              </a:extLst>
            </p:cNvPr>
            <p:cNvCxnSpPr>
              <a:cxnSpLocks/>
              <a:stCxn id="52" idx="7"/>
              <a:endCxn id="83"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6D7AD562-EAA4-422C-8386-42156270EC52}"/>
                </a:ext>
              </a:extLst>
            </p:cNvPr>
            <p:cNvCxnSpPr>
              <a:cxnSpLocks/>
              <a:stCxn id="83" idx="1"/>
              <a:endCxn id="85"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0C922456-1E54-427D-8A7C-9CB9A40026F6}"/>
                </a:ext>
              </a:extLst>
            </p:cNvPr>
            <p:cNvCxnSpPr>
              <a:cxnSpLocks/>
              <a:stCxn id="82" idx="7"/>
              <a:endCxn id="85"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095070FA-C277-4877-9FCB-8C0E04BDAEF5}"/>
                </a:ext>
              </a:extLst>
            </p:cNvPr>
            <p:cNvCxnSpPr>
              <a:cxnSpLocks/>
              <a:stCxn id="85" idx="0"/>
              <a:endCxn id="84"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F4FF1469-D0DD-4D1E-A902-1FC4544FBC1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122119CB-F707-41A2-A2CE-2811E5E226F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BFD1E59-467C-4D03-A10B-0FCCFBDAB610}"/>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32F02F3B-4BB3-40EB-9163-28BD00F5105F}"/>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00F6A4A3-E2E0-4CEE-ACBE-FB8BE2CAA98F}"/>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9864429D-BC81-4017-9FE4-FB52D0E9673A}"/>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DCDB511A-B2AF-4D26-AAA0-5FA32C4D9042}"/>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26A040D-66A0-41D7-BBBE-2738397278AA}"/>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08" name="ZoneTexte 107">
              <a:extLst>
                <a:ext uri="{FF2B5EF4-FFF2-40B4-BE49-F238E27FC236}">
                  <a16:creationId xmlns:a16="http://schemas.microsoft.com/office/drawing/2014/main" id="{3290209C-3895-407A-8F43-99420AD13EB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C191D983-60E9-4D58-8A33-0F1E4D716BF2}"/>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18938C8E-038B-4455-8338-FA0EB4B41774}"/>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66328E5D-B26D-43D2-B356-8868D0730F0F}"/>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12" name="ZoneTexte 111">
              <a:extLst>
                <a:ext uri="{FF2B5EF4-FFF2-40B4-BE49-F238E27FC236}">
                  <a16:creationId xmlns:a16="http://schemas.microsoft.com/office/drawing/2014/main" id="{96A321C4-843A-493A-B26C-A07EAA50B9DA}"/>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8719E38-3D92-4744-B10A-8B42A58D57D9}"/>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48" name="Rectangle 47">
            <a:extLst>
              <a:ext uri="{FF2B5EF4-FFF2-40B4-BE49-F238E27FC236}">
                <a16:creationId xmlns:a16="http://schemas.microsoft.com/office/drawing/2014/main" id="{082C8601-4CBA-4DCC-B116-90F611D5EA51}"/>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0" name="Groupe 49">
            <a:extLst>
              <a:ext uri="{FF2B5EF4-FFF2-40B4-BE49-F238E27FC236}">
                <a16:creationId xmlns:a16="http://schemas.microsoft.com/office/drawing/2014/main" id="{4F60CC41-9BB7-4296-896C-21B3EB8A4EBC}"/>
              </a:ext>
            </a:extLst>
          </p:cNvPr>
          <p:cNvGrpSpPr/>
          <p:nvPr/>
        </p:nvGrpSpPr>
        <p:grpSpPr>
          <a:xfrm>
            <a:off x="7782685" y="3188891"/>
            <a:ext cx="2964322" cy="784121"/>
            <a:chOff x="5242720" y="4745211"/>
            <a:chExt cx="2529680" cy="778166"/>
          </a:xfrm>
        </p:grpSpPr>
        <p:sp>
          <p:nvSpPr>
            <p:cNvPr id="54" name="Freeform: Shape 68">
              <a:extLst>
                <a:ext uri="{FF2B5EF4-FFF2-40B4-BE49-F238E27FC236}">
                  <a16:creationId xmlns:a16="http://schemas.microsoft.com/office/drawing/2014/main" id="{F812060C-A994-4D31-B830-9FB99F15A52B}"/>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5" name="ZoneTexte 54">
              <a:extLst>
                <a:ext uri="{FF2B5EF4-FFF2-40B4-BE49-F238E27FC236}">
                  <a16:creationId xmlns:a16="http://schemas.microsoft.com/office/drawing/2014/main" id="{81D3D1CB-6551-494C-9FD7-9DE743FFB0B3}"/>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6" name="Freeform: Shape 68">
            <a:extLst>
              <a:ext uri="{FF2B5EF4-FFF2-40B4-BE49-F238E27FC236}">
                <a16:creationId xmlns:a16="http://schemas.microsoft.com/office/drawing/2014/main" id="{01190447-2F3C-4B7D-B501-B7CCE279E413}"/>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3" name="Espace réservé du numéro de diapositive 2">
            <a:extLst>
              <a:ext uri="{FF2B5EF4-FFF2-40B4-BE49-F238E27FC236}">
                <a16:creationId xmlns:a16="http://schemas.microsoft.com/office/drawing/2014/main" id="{B10CDE77-14D5-4842-A2DD-3A51A9D40373}"/>
              </a:ext>
            </a:extLst>
          </p:cNvPr>
          <p:cNvSpPr>
            <a:spLocks noGrp="1"/>
          </p:cNvSpPr>
          <p:nvPr>
            <p:ph type="sldNum" sz="quarter" idx="12"/>
          </p:nvPr>
        </p:nvSpPr>
        <p:spPr/>
        <p:txBody>
          <a:bodyPr/>
          <a:lstStyle/>
          <a:p>
            <a:fld id="{830C4335-9913-4F80-B9D7-EA4FD23BFB5C}" type="slidenum">
              <a:rPr lang="fr-FR" smtClean="0"/>
              <a:pPr/>
              <a:t>22</a:t>
            </a:fld>
            <a:endParaRPr lang="fr-FR" dirty="0"/>
          </a:p>
        </p:txBody>
      </p:sp>
    </p:spTree>
    <p:extLst>
      <p:ext uri="{BB962C8B-B14F-4D97-AF65-F5344CB8AC3E}">
        <p14:creationId xmlns:p14="http://schemas.microsoft.com/office/powerpoint/2010/main" val="287122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090345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49" name="ZoneTexte 48">
            <a:extLst>
              <a:ext uri="{FF2B5EF4-FFF2-40B4-BE49-F238E27FC236}">
                <a16:creationId xmlns:a16="http://schemas.microsoft.com/office/drawing/2014/main" id="{287CDA3E-76F0-4DD7-95F4-8B7CA2E840A0}"/>
              </a:ext>
            </a:extLst>
          </p:cNvPr>
          <p:cNvSpPr txBox="1"/>
          <p:nvPr/>
        </p:nvSpPr>
        <p:spPr>
          <a:xfrm>
            <a:off x="4589620" y="4642357"/>
            <a:ext cx="2191834" cy="707886"/>
          </a:xfrm>
          <a:prstGeom prst="rect">
            <a:avLst/>
          </a:prstGeom>
          <a:noFill/>
        </p:spPr>
        <p:txBody>
          <a:bodyPr wrap="square" rtlCol="0">
            <a:spAutoFit/>
          </a:bodyPr>
          <a:lstStyle/>
          <a:p>
            <a:r>
              <a:rPr lang="en-US" sz="2000" dirty="0">
                <a:solidFill>
                  <a:srgbClr val="FF0000"/>
                </a:solidFill>
              </a:rPr>
              <a:t>Values the agent </a:t>
            </a:r>
            <a:r>
              <a:rPr lang="en-US" sz="2000" b="1" dirty="0">
                <a:solidFill>
                  <a:srgbClr val="FF0000"/>
                </a:solidFill>
              </a:rPr>
              <a:t>doesn’t like</a:t>
            </a:r>
            <a:endParaRPr lang="en-US" sz="2000" dirty="0">
              <a:solidFill>
                <a:srgbClr val="FF0000"/>
              </a:solidFill>
            </a:endParaRPr>
          </a:p>
        </p:txBody>
      </p:sp>
      <p:sp>
        <p:nvSpPr>
          <p:cNvPr id="50" name="ZoneTexte 49">
            <a:extLst>
              <a:ext uri="{FF2B5EF4-FFF2-40B4-BE49-F238E27FC236}">
                <a16:creationId xmlns:a16="http://schemas.microsoft.com/office/drawing/2014/main" id="{4D9B38EF-FE5F-4A29-B633-E259FBB834E2}"/>
              </a:ext>
            </a:extLst>
          </p:cNvPr>
          <p:cNvSpPr txBox="1"/>
          <p:nvPr/>
        </p:nvSpPr>
        <p:spPr>
          <a:xfrm>
            <a:off x="4557417" y="2173289"/>
            <a:ext cx="1773045" cy="707886"/>
          </a:xfrm>
          <a:prstGeom prst="rect">
            <a:avLst/>
          </a:prstGeom>
          <a:noFill/>
        </p:spPr>
        <p:txBody>
          <a:bodyPr wrap="square" rtlCol="0">
            <a:spAutoFit/>
          </a:bodyPr>
          <a:lstStyle/>
          <a:p>
            <a:r>
              <a:rPr lang="en-US" sz="2000" dirty="0">
                <a:solidFill>
                  <a:schemeClr val="accent6"/>
                </a:solidFill>
              </a:rPr>
              <a:t>Values the agent </a:t>
            </a:r>
            <a:r>
              <a:rPr lang="en-US" sz="2000" b="1" dirty="0">
                <a:solidFill>
                  <a:schemeClr val="accent6"/>
                </a:solidFill>
              </a:rPr>
              <a:t>like</a:t>
            </a:r>
            <a:endParaRPr lang="en-US" sz="2000" dirty="0">
              <a:solidFill>
                <a:schemeClr val="accent6"/>
              </a:solidFill>
            </a:endParaRPr>
          </a:p>
        </p:txBody>
      </p:sp>
      <p:grpSp>
        <p:nvGrpSpPr>
          <p:cNvPr id="116" name="Groupe 115">
            <a:extLst>
              <a:ext uri="{FF2B5EF4-FFF2-40B4-BE49-F238E27FC236}">
                <a16:creationId xmlns:a16="http://schemas.microsoft.com/office/drawing/2014/main" id="{46418270-98B0-4D05-AB9D-9C21A9539A0B}"/>
              </a:ext>
            </a:extLst>
          </p:cNvPr>
          <p:cNvGrpSpPr/>
          <p:nvPr/>
        </p:nvGrpSpPr>
        <p:grpSpPr>
          <a:xfrm>
            <a:off x="1041400" y="1752235"/>
            <a:ext cx="3427178" cy="4010287"/>
            <a:chOff x="843246" y="2203238"/>
            <a:chExt cx="3768221" cy="4339594"/>
          </a:xfrm>
        </p:grpSpPr>
        <p:sp>
          <p:nvSpPr>
            <p:cNvPr id="117" name="Oval 18">
              <a:extLst>
                <a:ext uri="{FF2B5EF4-FFF2-40B4-BE49-F238E27FC236}">
                  <a16:creationId xmlns:a16="http://schemas.microsoft.com/office/drawing/2014/main" id="{0F6D1539-14DC-47AC-ADF2-56A1AD386E5C}"/>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C251ACA9-4FFC-4062-A0FE-75F29A6DB97E}"/>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C96C849D-5F11-4A8C-884E-3993567ADA30}"/>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0" name="Oval 18">
              <a:extLst>
                <a:ext uri="{FF2B5EF4-FFF2-40B4-BE49-F238E27FC236}">
                  <a16:creationId xmlns:a16="http://schemas.microsoft.com/office/drawing/2014/main" id="{1DE4BEC1-7BC3-4E86-B3B7-80015D4F6FDA}"/>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1" name="Oval 18">
              <a:extLst>
                <a:ext uri="{FF2B5EF4-FFF2-40B4-BE49-F238E27FC236}">
                  <a16:creationId xmlns:a16="http://schemas.microsoft.com/office/drawing/2014/main" id="{F5B0B454-82EE-40CE-A043-8BAFEC812F7E}"/>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2" name="Oval 18">
              <a:extLst>
                <a:ext uri="{FF2B5EF4-FFF2-40B4-BE49-F238E27FC236}">
                  <a16:creationId xmlns:a16="http://schemas.microsoft.com/office/drawing/2014/main" id="{C1D03D56-A5D8-4ABE-88C8-98E5519D141D}"/>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3" name="Oval 18">
              <a:extLst>
                <a:ext uri="{FF2B5EF4-FFF2-40B4-BE49-F238E27FC236}">
                  <a16:creationId xmlns:a16="http://schemas.microsoft.com/office/drawing/2014/main" id="{9F3D83CF-6C19-42C1-AF0C-AB31CF498032}"/>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4" name="Connecteur droit avec flèche 123">
              <a:extLst>
                <a:ext uri="{FF2B5EF4-FFF2-40B4-BE49-F238E27FC236}">
                  <a16:creationId xmlns:a16="http://schemas.microsoft.com/office/drawing/2014/main" id="{53C2E25B-324E-42BB-A123-4F15F7A407C0}"/>
                </a:ext>
              </a:extLst>
            </p:cNvPr>
            <p:cNvCxnSpPr>
              <a:cxnSpLocks/>
              <a:stCxn id="118" idx="1"/>
              <a:endCxn id="117"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E7401B1C-6012-4B97-BD91-BE61DBFED942}"/>
                </a:ext>
              </a:extLst>
            </p:cNvPr>
            <p:cNvCxnSpPr>
              <a:cxnSpLocks/>
              <a:stCxn id="117" idx="1"/>
              <a:endCxn id="120"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02C2308C-D089-4876-99F5-2698EA40F4E4}"/>
                </a:ext>
              </a:extLst>
            </p:cNvPr>
            <p:cNvCxnSpPr>
              <a:cxnSpLocks/>
              <a:stCxn id="119" idx="0"/>
              <a:endCxn id="120"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a:extLst>
                <a:ext uri="{FF2B5EF4-FFF2-40B4-BE49-F238E27FC236}">
                  <a16:creationId xmlns:a16="http://schemas.microsoft.com/office/drawing/2014/main" id="{1E9D22FF-E2F4-4B6A-B7B3-A31B70651CB7}"/>
                </a:ext>
              </a:extLst>
            </p:cNvPr>
            <p:cNvCxnSpPr>
              <a:cxnSpLocks/>
              <a:stCxn id="117" idx="7"/>
              <a:endCxn id="12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Connecteur droit avec flèche 127">
              <a:extLst>
                <a:ext uri="{FF2B5EF4-FFF2-40B4-BE49-F238E27FC236}">
                  <a16:creationId xmlns:a16="http://schemas.microsoft.com/office/drawing/2014/main" id="{EA98C874-C7A2-48C0-B466-8A80114344C5}"/>
                </a:ext>
              </a:extLst>
            </p:cNvPr>
            <p:cNvCxnSpPr>
              <a:cxnSpLocks/>
              <a:stCxn id="121" idx="1"/>
              <a:endCxn id="12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a:extLst>
                <a:ext uri="{FF2B5EF4-FFF2-40B4-BE49-F238E27FC236}">
                  <a16:creationId xmlns:a16="http://schemas.microsoft.com/office/drawing/2014/main" id="{6BA72BE1-1708-46E5-B3CA-BAC7D08C7696}"/>
                </a:ext>
              </a:extLst>
            </p:cNvPr>
            <p:cNvCxnSpPr>
              <a:cxnSpLocks/>
              <a:stCxn id="120" idx="7"/>
              <a:endCxn id="12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0" name="Connecteur droit avec flèche 129">
              <a:extLst>
                <a:ext uri="{FF2B5EF4-FFF2-40B4-BE49-F238E27FC236}">
                  <a16:creationId xmlns:a16="http://schemas.microsoft.com/office/drawing/2014/main" id="{880D7868-7152-40C7-8EF5-E100C28A48E0}"/>
                </a:ext>
              </a:extLst>
            </p:cNvPr>
            <p:cNvCxnSpPr>
              <a:cxnSpLocks/>
              <a:stCxn id="123" idx="0"/>
              <a:endCxn id="12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9C761227-F3A2-4789-ABC6-AE3B414C7B0B}"/>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32" name="ZoneTexte 131">
              <a:extLst>
                <a:ext uri="{FF2B5EF4-FFF2-40B4-BE49-F238E27FC236}">
                  <a16:creationId xmlns:a16="http://schemas.microsoft.com/office/drawing/2014/main" id="{1AA9110B-3FCE-4ACB-A88C-C56BB7ACF91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33" name="ZoneTexte 132">
              <a:extLst>
                <a:ext uri="{FF2B5EF4-FFF2-40B4-BE49-F238E27FC236}">
                  <a16:creationId xmlns:a16="http://schemas.microsoft.com/office/drawing/2014/main" id="{17807AD7-CA04-4497-BA8F-D6356B0F8805}"/>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4" name="ZoneTexte 133">
              <a:extLst>
                <a:ext uri="{FF2B5EF4-FFF2-40B4-BE49-F238E27FC236}">
                  <a16:creationId xmlns:a16="http://schemas.microsoft.com/office/drawing/2014/main" id="{77634E5C-AC40-4371-8365-0B33F803948A}"/>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5" name="ZoneTexte 134">
              <a:extLst>
                <a:ext uri="{FF2B5EF4-FFF2-40B4-BE49-F238E27FC236}">
                  <a16:creationId xmlns:a16="http://schemas.microsoft.com/office/drawing/2014/main" id="{AE10BC27-AC55-478D-840B-F2750D87E6E4}"/>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6" name="ZoneTexte 135">
              <a:extLst>
                <a:ext uri="{FF2B5EF4-FFF2-40B4-BE49-F238E27FC236}">
                  <a16:creationId xmlns:a16="http://schemas.microsoft.com/office/drawing/2014/main" id="{568F10E4-DC66-4D62-9998-E444E5C670CE}"/>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7" name="ZoneTexte 136">
              <a:extLst>
                <a:ext uri="{FF2B5EF4-FFF2-40B4-BE49-F238E27FC236}">
                  <a16:creationId xmlns:a16="http://schemas.microsoft.com/office/drawing/2014/main" id="{7DF76059-94E0-4C27-9B5D-4BDF3A2569C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8" name="ZoneTexte 137">
              <a:extLst>
                <a:ext uri="{FF2B5EF4-FFF2-40B4-BE49-F238E27FC236}">
                  <a16:creationId xmlns:a16="http://schemas.microsoft.com/office/drawing/2014/main" id="{62525E0C-D758-406A-96BB-3EFC32AB0A35}"/>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9" name="ZoneTexte 138">
              <a:extLst>
                <a:ext uri="{FF2B5EF4-FFF2-40B4-BE49-F238E27FC236}">
                  <a16:creationId xmlns:a16="http://schemas.microsoft.com/office/drawing/2014/main" id="{06AC33BE-7010-4126-BFE0-ECA61A1CEAED}"/>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40" name="ZoneTexte 139">
              <a:extLst>
                <a:ext uri="{FF2B5EF4-FFF2-40B4-BE49-F238E27FC236}">
                  <a16:creationId xmlns:a16="http://schemas.microsoft.com/office/drawing/2014/main" id="{1565AFFE-F949-42F5-8A47-5077D60FF380}"/>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41" name="ZoneTexte 140">
              <a:extLst>
                <a:ext uri="{FF2B5EF4-FFF2-40B4-BE49-F238E27FC236}">
                  <a16:creationId xmlns:a16="http://schemas.microsoft.com/office/drawing/2014/main" id="{248C9C73-742C-4006-8464-7477AA701282}"/>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42" name="ZoneTexte 141">
              <a:extLst>
                <a:ext uri="{FF2B5EF4-FFF2-40B4-BE49-F238E27FC236}">
                  <a16:creationId xmlns:a16="http://schemas.microsoft.com/office/drawing/2014/main" id="{FCFF614D-7BFB-4E23-9B60-D859382008B0}"/>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43" name="ZoneTexte 142">
              <a:extLst>
                <a:ext uri="{FF2B5EF4-FFF2-40B4-BE49-F238E27FC236}">
                  <a16:creationId xmlns:a16="http://schemas.microsoft.com/office/drawing/2014/main" id="{4A51D97B-48AB-4219-9CC8-E19206CED222}"/>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4" name="ZoneTexte 143">
              <a:extLst>
                <a:ext uri="{FF2B5EF4-FFF2-40B4-BE49-F238E27FC236}">
                  <a16:creationId xmlns:a16="http://schemas.microsoft.com/office/drawing/2014/main" id="{7331CABF-D0E0-44DE-B5D3-104EB7C192B8}"/>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grpSp>
        <p:nvGrpSpPr>
          <p:cNvPr id="54" name="Groupe 53">
            <a:extLst>
              <a:ext uri="{FF2B5EF4-FFF2-40B4-BE49-F238E27FC236}">
                <a16:creationId xmlns:a16="http://schemas.microsoft.com/office/drawing/2014/main" id="{7117F495-D644-41EA-88BD-B1BC810656AC}"/>
              </a:ext>
            </a:extLst>
          </p:cNvPr>
          <p:cNvGrpSpPr/>
          <p:nvPr/>
        </p:nvGrpSpPr>
        <p:grpSpPr>
          <a:xfrm>
            <a:off x="7765928" y="3188891"/>
            <a:ext cx="2964322" cy="784121"/>
            <a:chOff x="5242720" y="4745211"/>
            <a:chExt cx="2529680" cy="778166"/>
          </a:xfrm>
        </p:grpSpPr>
        <p:sp>
          <p:nvSpPr>
            <p:cNvPr id="55" name="Freeform: Shape 68">
              <a:extLst>
                <a:ext uri="{FF2B5EF4-FFF2-40B4-BE49-F238E27FC236}">
                  <a16:creationId xmlns:a16="http://schemas.microsoft.com/office/drawing/2014/main" id="{E9342EB6-2684-44B5-A199-628996A2D337}"/>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9331D07F-1EAF-4068-84E5-6DF1AF869BB1}"/>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grpSp>
        <p:nvGrpSpPr>
          <p:cNvPr id="3" name="Groupe 2">
            <a:extLst>
              <a:ext uri="{FF2B5EF4-FFF2-40B4-BE49-F238E27FC236}">
                <a16:creationId xmlns:a16="http://schemas.microsoft.com/office/drawing/2014/main" id="{7288238D-D9DF-4A46-B03E-97A4BF808FD9}"/>
              </a:ext>
            </a:extLst>
          </p:cNvPr>
          <p:cNvGrpSpPr/>
          <p:nvPr/>
        </p:nvGrpSpPr>
        <p:grpSpPr>
          <a:xfrm>
            <a:off x="7715501" y="3988711"/>
            <a:ext cx="2964322" cy="2148968"/>
            <a:chOff x="4701820" y="3548614"/>
            <a:chExt cx="2964322" cy="2148968"/>
          </a:xfrm>
        </p:grpSpPr>
        <p:sp>
          <p:nvSpPr>
            <p:cNvPr id="57" name="Freeform: Shape 68">
              <a:extLst>
                <a:ext uri="{FF2B5EF4-FFF2-40B4-BE49-F238E27FC236}">
                  <a16:creationId xmlns:a16="http://schemas.microsoft.com/office/drawing/2014/main" id="{29B138E1-7C21-4FDC-8A41-BEE8FBEEDD35}"/>
                </a:ext>
              </a:extLst>
            </p:cNvPr>
            <p:cNvSpPr>
              <a:spLocks/>
            </p:cNvSpPr>
            <p:nvPr/>
          </p:nvSpPr>
          <p:spPr bwMode="auto">
            <a:xfrm>
              <a:off x="4701820" y="3548614"/>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1" name="ZoneTexte 50">
              <a:extLst>
                <a:ext uri="{FF2B5EF4-FFF2-40B4-BE49-F238E27FC236}">
                  <a16:creationId xmlns:a16="http://schemas.microsoft.com/office/drawing/2014/main" id="{587B702A-16C1-4BA1-9D33-A4A75A8AFDB5}"/>
                </a:ext>
              </a:extLst>
            </p:cNvPr>
            <p:cNvSpPr txBox="1"/>
            <p:nvPr/>
          </p:nvSpPr>
          <p:spPr>
            <a:xfrm>
              <a:off x="4871961" y="3869552"/>
              <a:ext cx="2594791" cy="1569660"/>
            </a:xfrm>
            <a:prstGeom prst="rect">
              <a:avLst/>
            </a:prstGeom>
            <a:noFill/>
          </p:spPr>
          <p:txBody>
            <a:bodyPr wrap="square" rtlCol="0">
              <a:spAutoFit/>
            </a:bodyPr>
            <a:lstStyle/>
            <a:p>
              <a:r>
                <a:rPr lang="fr-FR" sz="2400" dirty="0"/>
                <a:t>I like </a:t>
              </a:r>
              <a:r>
                <a:rPr lang="fr-FR" sz="2400" b="1" i="1" dirty="0"/>
                <a:t>French</a:t>
              </a:r>
              <a:r>
                <a:rPr lang="fr-FR" sz="2400" dirty="0"/>
                <a:t> cuisine</a:t>
              </a:r>
            </a:p>
            <a:p>
              <a:endParaRPr lang="fr-FR" sz="2400" dirty="0"/>
            </a:p>
            <a:p>
              <a:r>
                <a:rPr lang="fr-FR" sz="2400" dirty="0"/>
                <a:t>I </a:t>
              </a:r>
              <a:r>
                <a:rPr lang="fr-FR" sz="2400" dirty="0" err="1"/>
                <a:t>don’t</a:t>
              </a:r>
              <a:r>
                <a:rPr lang="fr-FR" sz="2400" dirty="0"/>
                <a:t> like </a:t>
              </a:r>
              <a:r>
                <a:rPr lang="fr-FR" sz="2400" b="1" i="1" dirty="0" err="1"/>
                <a:t>Korean</a:t>
              </a:r>
              <a:r>
                <a:rPr lang="fr-FR" sz="2400" dirty="0"/>
                <a:t> cuisine</a:t>
              </a:r>
              <a:endParaRPr lang="fr-FR" sz="2000" dirty="0"/>
            </a:p>
          </p:txBody>
        </p:sp>
      </p:grpSp>
      <p:sp>
        <p:nvSpPr>
          <p:cNvPr id="4" name="Espace réservé du numéro de diapositive 3">
            <a:extLst>
              <a:ext uri="{FF2B5EF4-FFF2-40B4-BE49-F238E27FC236}">
                <a16:creationId xmlns:a16="http://schemas.microsoft.com/office/drawing/2014/main" id="{B5C556E7-DEF0-405C-AB2A-BBA62CD8FEA4}"/>
              </a:ext>
            </a:extLst>
          </p:cNvPr>
          <p:cNvSpPr>
            <a:spLocks noGrp="1"/>
          </p:cNvSpPr>
          <p:nvPr>
            <p:ph type="sldNum" sz="quarter" idx="12"/>
          </p:nvPr>
        </p:nvSpPr>
        <p:spPr/>
        <p:txBody>
          <a:bodyPr/>
          <a:lstStyle/>
          <a:p>
            <a:fld id="{830C4335-9913-4F80-B9D7-EA4FD23BFB5C}" type="slidenum">
              <a:rPr lang="fr-FR" smtClean="0"/>
              <a:pPr/>
              <a:t>23</a:t>
            </a:fld>
            <a:endParaRPr lang="fr-FR" dirty="0"/>
          </a:p>
        </p:txBody>
      </p:sp>
    </p:spTree>
    <p:extLst>
      <p:ext uri="{BB962C8B-B14F-4D97-AF65-F5344CB8AC3E}">
        <p14:creationId xmlns:p14="http://schemas.microsoft.com/office/powerpoint/2010/main" val="1854457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a:extLst>
              <a:ext uri="{FF2B5EF4-FFF2-40B4-BE49-F238E27FC236}">
                <a16:creationId xmlns:a16="http://schemas.microsoft.com/office/drawing/2014/main" id="{C931566F-A563-405E-84CB-9BDAFA4DE1D7}"/>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grpSp>
        <p:nvGrpSpPr>
          <p:cNvPr id="108" name="Groupe 107">
            <a:extLst>
              <a:ext uri="{FF2B5EF4-FFF2-40B4-BE49-F238E27FC236}">
                <a16:creationId xmlns:a16="http://schemas.microsoft.com/office/drawing/2014/main" id="{0F09F50A-FBED-4895-BFE2-38E3FBB30A86}"/>
              </a:ext>
            </a:extLst>
          </p:cNvPr>
          <p:cNvGrpSpPr/>
          <p:nvPr/>
        </p:nvGrpSpPr>
        <p:grpSpPr>
          <a:xfrm>
            <a:off x="1041400" y="1752235"/>
            <a:ext cx="3427178" cy="4010287"/>
            <a:chOff x="843246" y="2203238"/>
            <a:chExt cx="3768221" cy="4339594"/>
          </a:xfrm>
        </p:grpSpPr>
        <p:sp>
          <p:nvSpPr>
            <p:cNvPr id="109" name="Oval 18">
              <a:extLst>
                <a:ext uri="{FF2B5EF4-FFF2-40B4-BE49-F238E27FC236}">
                  <a16:creationId xmlns:a16="http://schemas.microsoft.com/office/drawing/2014/main" id="{2846A4A4-ECEE-4B2B-B2B8-4B890CE13171}"/>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0" name="Oval 18">
              <a:extLst>
                <a:ext uri="{FF2B5EF4-FFF2-40B4-BE49-F238E27FC236}">
                  <a16:creationId xmlns:a16="http://schemas.microsoft.com/office/drawing/2014/main" id="{CBE4EBB3-AFE7-483A-BA62-0DD926D987BF}"/>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5" name="Oval 18">
              <a:extLst>
                <a:ext uri="{FF2B5EF4-FFF2-40B4-BE49-F238E27FC236}">
                  <a16:creationId xmlns:a16="http://schemas.microsoft.com/office/drawing/2014/main" id="{8F581129-9461-4F86-94CC-097091CDD69F}"/>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6" name="Oval 18">
              <a:extLst>
                <a:ext uri="{FF2B5EF4-FFF2-40B4-BE49-F238E27FC236}">
                  <a16:creationId xmlns:a16="http://schemas.microsoft.com/office/drawing/2014/main" id="{9E2D7C8B-7F3D-40E9-AF39-773556FF7944}"/>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7" name="Oval 18">
              <a:extLst>
                <a:ext uri="{FF2B5EF4-FFF2-40B4-BE49-F238E27FC236}">
                  <a16:creationId xmlns:a16="http://schemas.microsoft.com/office/drawing/2014/main" id="{B6023163-AC15-477E-A3B9-1A501E18F062}"/>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0506F963-2A61-46DD-A161-4440E2C0C633}"/>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881252F1-0631-4406-84D6-8A396D9DBC8B}"/>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0" name="Connecteur droit avec flèche 119">
              <a:extLst>
                <a:ext uri="{FF2B5EF4-FFF2-40B4-BE49-F238E27FC236}">
                  <a16:creationId xmlns:a16="http://schemas.microsoft.com/office/drawing/2014/main" id="{BF01EB56-E869-4EF4-8CBA-4CFB14B94B53}"/>
                </a:ext>
              </a:extLst>
            </p:cNvPr>
            <p:cNvCxnSpPr>
              <a:cxnSpLocks/>
              <a:stCxn id="110" idx="1"/>
              <a:endCxn id="109"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D5D7F631-5E3C-43B0-A278-08EDA682989E}"/>
                </a:ext>
              </a:extLst>
            </p:cNvPr>
            <p:cNvCxnSpPr>
              <a:cxnSpLocks/>
              <a:stCxn id="109" idx="1"/>
              <a:endCxn id="116"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6AFB887D-CA90-49B3-BB91-A0F835DE6B33}"/>
                </a:ext>
              </a:extLst>
            </p:cNvPr>
            <p:cNvCxnSpPr>
              <a:cxnSpLocks/>
              <a:stCxn id="115" idx="0"/>
              <a:endCxn id="116"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a:extLst>
                <a:ext uri="{FF2B5EF4-FFF2-40B4-BE49-F238E27FC236}">
                  <a16:creationId xmlns:a16="http://schemas.microsoft.com/office/drawing/2014/main" id="{130163B9-7A30-43FD-9501-2240A3465C3E}"/>
                </a:ext>
              </a:extLst>
            </p:cNvPr>
            <p:cNvCxnSpPr>
              <a:cxnSpLocks/>
              <a:stCxn id="109" idx="7"/>
              <a:endCxn id="117"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a:extLst>
                <a:ext uri="{FF2B5EF4-FFF2-40B4-BE49-F238E27FC236}">
                  <a16:creationId xmlns:a16="http://schemas.microsoft.com/office/drawing/2014/main" id="{7F1FE167-6E81-45B1-8944-0FF75A3C72B9}"/>
                </a:ext>
              </a:extLst>
            </p:cNvPr>
            <p:cNvCxnSpPr>
              <a:cxnSpLocks/>
              <a:stCxn id="117" idx="1"/>
              <a:endCxn id="119"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045677C6-CE66-4413-BFF0-7F3C30996E7A}"/>
                </a:ext>
              </a:extLst>
            </p:cNvPr>
            <p:cNvCxnSpPr>
              <a:cxnSpLocks/>
              <a:stCxn id="116" idx="7"/>
              <a:endCxn id="119"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627D6233-FD7B-412D-85DC-02C0B2062CCD}"/>
                </a:ext>
              </a:extLst>
            </p:cNvPr>
            <p:cNvCxnSpPr>
              <a:cxnSpLocks/>
              <a:stCxn id="119" idx="0"/>
              <a:endCxn id="118"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ZoneTexte 126">
              <a:extLst>
                <a:ext uri="{FF2B5EF4-FFF2-40B4-BE49-F238E27FC236}">
                  <a16:creationId xmlns:a16="http://schemas.microsoft.com/office/drawing/2014/main" id="{563FA2D2-0E23-4254-9CBB-D3929E1720A7}"/>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28" name="ZoneTexte 127">
              <a:extLst>
                <a:ext uri="{FF2B5EF4-FFF2-40B4-BE49-F238E27FC236}">
                  <a16:creationId xmlns:a16="http://schemas.microsoft.com/office/drawing/2014/main" id="{DF989A42-FBA7-4EEE-8345-2E4118314A42}"/>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29" name="ZoneTexte 128">
              <a:extLst>
                <a:ext uri="{FF2B5EF4-FFF2-40B4-BE49-F238E27FC236}">
                  <a16:creationId xmlns:a16="http://schemas.microsoft.com/office/drawing/2014/main" id="{969B1B73-1C96-49F6-AEF5-2512C8E9DC37}"/>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0" name="ZoneTexte 129">
              <a:extLst>
                <a:ext uri="{FF2B5EF4-FFF2-40B4-BE49-F238E27FC236}">
                  <a16:creationId xmlns:a16="http://schemas.microsoft.com/office/drawing/2014/main" id="{F748C0D8-F4C6-43AD-A6DE-6369FA38E123}"/>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1" name="ZoneTexte 130">
              <a:extLst>
                <a:ext uri="{FF2B5EF4-FFF2-40B4-BE49-F238E27FC236}">
                  <a16:creationId xmlns:a16="http://schemas.microsoft.com/office/drawing/2014/main" id="{DAB1C966-00D7-48F5-8FCE-6A20AB827309}"/>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2" name="ZoneTexte 131">
              <a:extLst>
                <a:ext uri="{FF2B5EF4-FFF2-40B4-BE49-F238E27FC236}">
                  <a16:creationId xmlns:a16="http://schemas.microsoft.com/office/drawing/2014/main" id="{4F7FA3C6-BA90-4405-A6A9-F2D6FE5B0721}"/>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3" name="ZoneTexte 132">
              <a:extLst>
                <a:ext uri="{FF2B5EF4-FFF2-40B4-BE49-F238E27FC236}">
                  <a16:creationId xmlns:a16="http://schemas.microsoft.com/office/drawing/2014/main" id="{6775F16C-265C-45FC-99F1-2A289F14654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4" name="ZoneTexte 133">
              <a:extLst>
                <a:ext uri="{FF2B5EF4-FFF2-40B4-BE49-F238E27FC236}">
                  <a16:creationId xmlns:a16="http://schemas.microsoft.com/office/drawing/2014/main" id="{E5C64C3F-2CE7-4F8C-9596-4540F51AA106}"/>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5" name="ZoneTexte 134">
              <a:extLst>
                <a:ext uri="{FF2B5EF4-FFF2-40B4-BE49-F238E27FC236}">
                  <a16:creationId xmlns:a16="http://schemas.microsoft.com/office/drawing/2014/main" id="{D07570A6-75AB-4AA5-8293-B4D20DF31EE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36" name="ZoneTexte 135">
              <a:extLst>
                <a:ext uri="{FF2B5EF4-FFF2-40B4-BE49-F238E27FC236}">
                  <a16:creationId xmlns:a16="http://schemas.microsoft.com/office/drawing/2014/main" id="{42A2C511-F76C-4B6A-82C1-226C76838ECB}"/>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37" name="ZoneTexte 136">
              <a:extLst>
                <a:ext uri="{FF2B5EF4-FFF2-40B4-BE49-F238E27FC236}">
                  <a16:creationId xmlns:a16="http://schemas.microsoft.com/office/drawing/2014/main" id="{DA428A72-FDCA-4FED-BF35-9BCE197A37F9}"/>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38" name="ZoneTexte 137">
              <a:extLst>
                <a:ext uri="{FF2B5EF4-FFF2-40B4-BE49-F238E27FC236}">
                  <a16:creationId xmlns:a16="http://schemas.microsoft.com/office/drawing/2014/main" id="{F6C57C5C-F71A-485E-AE0E-E9438E3E1C53}"/>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39" name="ZoneTexte 138">
              <a:extLst>
                <a:ext uri="{FF2B5EF4-FFF2-40B4-BE49-F238E27FC236}">
                  <a16:creationId xmlns:a16="http://schemas.microsoft.com/office/drawing/2014/main" id="{73785797-299F-4962-A22B-FBE896D4C8B6}"/>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0" name="ZoneTexte 139">
              <a:extLst>
                <a:ext uri="{FF2B5EF4-FFF2-40B4-BE49-F238E27FC236}">
                  <a16:creationId xmlns:a16="http://schemas.microsoft.com/office/drawing/2014/main" id="{8CDB9119-CD94-464C-9ED6-92BC1A420F77}"/>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65" name="Rectangle 64">
            <a:extLst>
              <a:ext uri="{FF2B5EF4-FFF2-40B4-BE49-F238E27FC236}">
                <a16:creationId xmlns:a16="http://schemas.microsoft.com/office/drawing/2014/main" id="{6E8FF285-7D4C-4962-91F1-DA1B7F8AB609}"/>
              </a:ext>
            </a:extLst>
          </p:cNvPr>
          <p:cNvSpPr/>
          <p:nvPr/>
        </p:nvSpPr>
        <p:spPr>
          <a:xfrm>
            <a:off x="7838389" y="4334395"/>
            <a:ext cx="2561104" cy="1569660"/>
          </a:xfrm>
          <a:prstGeom prst="rect">
            <a:avLst/>
          </a:prstGeom>
        </p:spPr>
        <p:txBody>
          <a:bodyPr wrap="square">
            <a:spAutoFit/>
          </a:bodyPr>
          <a:lstStyle/>
          <a:p>
            <a:pPr algn="ctr"/>
            <a:r>
              <a:rPr lang="en-US" sz="2400" dirty="0"/>
              <a:t>Express Proposals</a:t>
            </a:r>
          </a:p>
          <a:p>
            <a:pPr algn="ctr"/>
            <a:r>
              <a:rPr lang="en-US" sz="2400" b="1" dirty="0"/>
              <a:t>(Propose)</a:t>
            </a:r>
          </a:p>
          <a:p>
            <a:pPr algn="ctr"/>
            <a:r>
              <a:rPr lang="en-US" sz="2400" b="1" dirty="0"/>
              <a:t>(Accept)</a:t>
            </a:r>
          </a:p>
          <a:p>
            <a:pPr algn="ctr"/>
            <a:r>
              <a:rPr lang="en-US" sz="2400" b="1" dirty="0"/>
              <a:t>(Reject)</a:t>
            </a:r>
          </a:p>
        </p:txBody>
      </p:sp>
      <p:grpSp>
        <p:nvGrpSpPr>
          <p:cNvPr id="66" name="Groupe 65">
            <a:extLst>
              <a:ext uri="{FF2B5EF4-FFF2-40B4-BE49-F238E27FC236}">
                <a16:creationId xmlns:a16="http://schemas.microsoft.com/office/drawing/2014/main" id="{4F097AC6-1682-4895-81DE-A85A3C26AFDB}"/>
              </a:ext>
            </a:extLst>
          </p:cNvPr>
          <p:cNvGrpSpPr/>
          <p:nvPr/>
        </p:nvGrpSpPr>
        <p:grpSpPr>
          <a:xfrm>
            <a:off x="7782685" y="3188891"/>
            <a:ext cx="2964322" cy="784121"/>
            <a:chOff x="5242720" y="4745211"/>
            <a:chExt cx="2529680" cy="778166"/>
          </a:xfrm>
        </p:grpSpPr>
        <p:sp>
          <p:nvSpPr>
            <p:cNvPr id="67" name="Freeform: Shape 68">
              <a:extLst>
                <a:ext uri="{FF2B5EF4-FFF2-40B4-BE49-F238E27FC236}">
                  <a16:creationId xmlns:a16="http://schemas.microsoft.com/office/drawing/2014/main" id="{5F8E5004-3BF8-4E7D-BEA4-711E89BCBAF0}"/>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8" name="ZoneTexte 67">
              <a:extLst>
                <a:ext uri="{FF2B5EF4-FFF2-40B4-BE49-F238E27FC236}">
                  <a16:creationId xmlns:a16="http://schemas.microsoft.com/office/drawing/2014/main" id="{F4BA805E-7777-403F-8451-4ACC079A283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69" name="Freeform: Shape 68">
            <a:extLst>
              <a:ext uri="{FF2B5EF4-FFF2-40B4-BE49-F238E27FC236}">
                <a16:creationId xmlns:a16="http://schemas.microsoft.com/office/drawing/2014/main" id="{00EA2345-CB67-4EA3-A4C3-BC1F5BAE1D45}"/>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Espace réservé du numéro de diapositive 1">
            <a:extLst>
              <a:ext uri="{FF2B5EF4-FFF2-40B4-BE49-F238E27FC236}">
                <a16:creationId xmlns:a16="http://schemas.microsoft.com/office/drawing/2014/main" id="{B1AB8D1A-3869-475D-B130-F2FD1CC4D02D}"/>
              </a:ext>
            </a:extLst>
          </p:cNvPr>
          <p:cNvSpPr>
            <a:spLocks noGrp="1"/>
          </p:cNvSpPr>
          <p:nvPr>
            <p:ph type="sldNum" sz="quarter" idx="12"/>
          </p:nvPr>
        </p:nvSpPr>
        <p:spPr/>
        <p:txBody>
          <a:bodyPr/>
          <a:lstStyle/>
          <a:p>
            <a:fld id="{830C4335-9913-4F80-B9D7-EA4FD23BFB5C}" type="slidenum">
              <a:rPr lang="fr-FR" smtClean="0"/>
              <a:pPr/>
              <a:t>24</a:t>
            </a:fld>
            <a:endParaRPr lang="fr-FR" dirty="0"/>
          </a:p>
        </p:txBody>
      </p:sp>
    </p:spTree>
    <p:extLst>
      <p:ext uri="{BB962C8B-B14F-4D97-AF65-F5344CB8AC3E}">
        <p14:creationId xmlns:p14="http://schemas.microsoft.com/office/powerpoint/2010/main" val="1172833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60" name="ZoneTexte 59">
            <a:extLst>
              <a:ext uri="{FF2B5EF4-FFF2-40B4-BE49-F238E27FC236}">
                <a16:creationId xmlns:a16="http://schemas.microsoft.com/office/drawing/2014/main" id="{C9B77842-F8B7-482F-A03E-C4D641FBF1FB}"/>
              </a:ext>
            </a:extLst>
          </p:cNvPr>
          <p:cNvSpPr txBox="1"/>
          <p:nvPr/>
        </p:nvSpPr>
        <p:spPr>
          <a:xfrm>
            <a:off x="7495209" y="2466058"/>
            <a:ext cx="2153731" cy="461665"/>
          </a:xfrm>
          <a:prstGeom prst="rect">
            <a:avLst/>
          </a:prstGeom>
          <a:noFill/>
        </p:spPr>
        <p:txBody>
          <a:bodyPr wrap="none" rtlCol="0">
            <a:spAutoFit/>
          </a:bodyPr>
          <a:lstStyle/>
          <a:p>
            <a:r>
              <a:rPr lang="en-US" sz="2400" b="1" dirty="0">
                <a:solidFill>
                  <a:srgbClr val="0070C0"/>
                </a:solidFill>
              </a:rPr>
              <a:t>2. Acceptability</a:t>
            </a:r>
          </a:p>
        </p:txBody>
      </p:sp>
      <p:grpSp>
        <p:nvGrpSpPr>
          <p:cNvPr id="74" name="Groupe 73">
            <a:extLst>
              <a:ext uri="{FF2B5EF4-FFF2-40B4-BE49-F238E27FC236}">
                <a16:creationId xmlns:a16="http://schemas.microsoft.com/office/drawing/2014/main" id="{9A62A212-F162-42F3-8936-57A0568F473D}"/>
              </a:ext>
            </a:extLst>
          </p:cNvPr>
          <p:cNvGrpSpPr/>
          <p:nvPr/>
        </p:nvGrpSpPr>
        <p:grpSpPr>
          <a:xfrm>
            <a:off x="7579964" y="3412944"/>
            <a:ext cx="3601793" cy="2382204"/>
            <a:chOff x="1221222" y="7554"/>
            <a:chExt cx="9449522" cy="6246536"/>
          </a:xfrm>
        </p:grpSpPr>
        <p:cxnSp>
          <p:nvCxnSpPr>
            <p:cNvPr id="75" name="Connecteur droit avec flèche 74">
              <a:extLst>
                <a:ext uri="{FF2B5EF4-FFF2-40B4-BE49-F238E27FC236}">
                  <a16:creationId xmlns:a16="http://schemas.microsoft.com/office/drawing/2014/main" id="{333596F4-EBF1-47F7-A399-F4FB98258E82}"/>
                </a:ext>
              </a:extLst>
            </p:cNvPr>
            <p:cNvCxnSpPr>
              <a:cxnSpLocks/>
            </p:cNvCxnSpPr>
            <p:nvPr/>
          </p:nvCxnSpPr>
          <p:spPr>
            <a:xfrm flipV="1">
              <a:off x="2170936" y="812976"/>
              <a:ext cx="0" cy="468693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22B9F741-FCFB-4F7E-A314-5334A945CA47}"/>
                </a:ext>
              </a:extLst>
            </p:cNvPr>
            <p:cNvCxnSpPr>
              <a:cxnSpLocks/>
            </p:cNvCxnSpPr>
            <p:nvPr/>
          </p:nvCxnSpPr>
          <p:spPr>
            <a:xfrm flipV="1">
              <a:off x="2177067" y="5479146"/>
              <a:ext cx="7696978"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77" name="Groupe 76">
              <a:extLst>
                <a:ext uri="{FF2B5EF4-FFF2-40B4-BE49-F238E27FC236}">
                  <a16:creationId xmlns:a16="http://schemas.microsoft.com/office/drawing/2014/main" id="{5F53433D-8353-4B59-B338-8D21E1695C0B}"/>
                </a:ext>
              </a:extLst>
            </p:cNvPr>
            <p:cNvGrpSpPr/>
            <p:nvPr/>
          </p:nvGrpSpPr>
          <p:grpSpPr>
            <a:xfrm>
              <a:off x="2177068" y="2127969"/>
              <a:ext cx="6856971" cy="3284121"/>
              <a:chOff x="1741993" y="1788456"/>
              <a:chExt cx="6444584" cy="3515848"/>
            </a:xfrm>
          </p:grpSpPr>
          <p:cxnSp>
            <p:nvCxnSpPr>
              <p:cNvPr id="86" name="Connecteur droit 85">
                <a:extLst>
                  <a:ext uri="{FF2B5EF4-FFF2-40B4-BE49-F238E27FC236}">
                    <a16:creationId xmlns:a16="http://schemas.microsoft.com/office/drawing/2014/main" id="{9CBEADE9-42B5-4B41-AE54-8BFED1C5EE9B}"/>
                  </a:ext>
                </a:extLst>
              </p:cNvPr>
              <p:cNvCxnSpPr>
                <a:cxnSpLocks/>
              </p:cNvCxnSpPr>
              <p:nvPr/>
            </p:nvCxnSpPr>
            <p:spPr>
              <a:xfrm>
                <a:off x="1741993" y="1788456"/>
                <a:ext cx="240753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D9D3DF7A-D13F-4DEA-91E7-7FC359BD10F3}"/>
                  </a:ext>
                </a:extLst>
              </p:cNvPr>
              <p:cNvCxnSpPr>
                <a:cxnSpLocks/>
              </p:cNvCxnSpPr>
              <p:nvPr/>
            </p:nvCxnSpPr>
            <p:spPr>
              <a:xfrm>
                <a:off x="4149525" y="1788456"/>
                <a:ext cx="4037052" cy="351584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8" name="ZoneTexte 77">
              <a:extLst>
                <a:ext uri="{FF2B5EF4-FFF2-40B4-BE49-F238E27FC236}">
                  <a16:creationId xmlns:a16="http://schemas.microsoft.com/office/drawing/2014/main" id="{3D5EEF7B-95AC-4687-8D0D-D43EB14C3DCC}"/>
                </a:ext>
              </a:extLst>
            </p:cNvPr>
            <p:cNvSpPr txBox="1"/>
            <p:nvPr/>
          </p:nvSpPr>
          <p:spPr>
            <a:xfrm>
              <a:off x="9606707" y="5546203"/>
              <a:ext cx="1064037" cy="707887"/>
            </a:xfrm>
            <a:prstGeom prst="rect">
              <a:avLst/>
            </a:prstGeom>
            <a:noFill/>
          </p:spPr>
          <p:txBody>
            <a:bodyPr wrap="square" rtlCol="0">
              <a:spAutoFit/>
            </a:bodyPr>
            <a:lstStyle>
              <a:defPPr>
                <a:defRPr lang="fr-FR"/>
              </a:defPPr>
              <a:lvl1pPr>
                <a:defRPr b="0">
                  <a:latin typeface="Cambria Math" panose="02040503050406030204" pitchFamily="18" charset="0"/>
                  <a:ea typeface="Cambria Math" panose="02040503050406030204" pitchFamily="18" charset="0"/>
                </a:defRPr>
              </a:lvl1pPr>
            </a:lstStyle>
            <a:p>
              <a:r>
                <a:rPr lang="fr-FR" dirty="0"/>
                <a:t>t</a:t>
              </a:r>
            </a:p>
          </p:txBody>
        </p:sp>
        <p:sp>
          <p:nvSpPr>
            <p:cNvPr id="79" name="ZoneTexte 78">
              <a:extLst>
                <a:ext uri="{FF2B5EF4-FFF2-40B4-BE49-F238E27FC236}">
                  <a16:creationId xmlns:a16="http://schemas.microsoft.com/office/drawing/2014/main" id="{A32D883D-5B9F-4459-B3A5-AF72DF8A9548}"/>
                </a:ext>
              </a:extLst>
            </p:cNvPr>
            <p:cNvSpPr txBox="1"/>
            <p:nvPr/>
          </p:nvSpPr>
          <p:spPr>
            <a:xfrm>
              <a:off x="1221222" y="7554"/>
              <a:ext cx="3265549"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a:t>Self(</a:t>
              </a:r>
              <a:r>
                <a:rPr lang="fr-FR" sz="1800" b="1" dirty="0" err="1"/>
                <a:t>pow,t</a:t>
              </a:r>
              <a:r>
                <a:rPr lang="fr-FR" sz="1800" b="1" dirty="0"/>
                <a:t>)</a:t>
              </a:r>
            </a:p>
          </p:txBody>
        </p:sp>
        <p:cxnSp>
          <p:nvCxnSpPr>
            <p:cNvPr id="80" name="Connecteur droit 79">
              <a:extLst>
                <a:ext uri="{FF2B5EF4-FFF2-40B4-BE49-F238E27FC236}">
                  <a16:creationId xmlns:a16="http://schemas.microsoft.com/office/drawing/2014/main" id="{48BA8709-E7F6-40F5-ABF0-FEBA7E8E772E}"/>
                </a:ext>
              </a:extLst>
            </p:cNvPr>
            <p:cNvCxnSpPr>
              <a:cxnSpLocks/>
            </p:cNvCxnSpPr>
            <p:nvPr/>
          </p:nvCxnSpPr>
          <p:spPr>
            <a:xfrm>
              <a:off x="4743846" y="1833940"/>
              <a:ext cx="1" cy="3640886"/>
            </a:xfrm>
            <a:prstGeom prst="line">
              <a:avLst/>
            </a:prstGeom>
            <a:ln w="28575"/>
          </p:spPr>
          <p:style>
            <a:lnRef idx="3">
              <a:schemeClr val="dk1"/>
            </a:lnRef>
            <a:fillRef idx="0">
              <a:schemeClr val="dk1"/>
            </a:fillRef>
            <a:effectRef idx="2">
              <a:schemeClr val="dk1"/>
            </a:effectRef>
            <a:fontRef idx="minor">
              <a:schemeClr val="tx1"/>
            </a:fontRef>
          </p:style>
        </p:cxnSp>
        <p:sp>
          <p:nvSpPr>
            <p:cNvPr id="81" name="ZoneTexte 80">
              <a:extLst>
                <a:ext uri="{FF2B5EF4-FFF2-40B4-BE49-F238E27FC236}">
                  <a16:creationId xmlns:a16="http://schemas.microsoft.com/office/drawing/2014/main" id="{A398776F-E5EC-4F87-9307-4A0368C58CFF}"/>
                </a:ext>
              </a:extLst>
            </p:cNvPr>
            <p:cNvSpPr txBox="1"/>
            <p:nvPr/>
          </p:nvSpPr>
          <p:spPr>
            <a:xfrm>
              <a:off x="4486771" y="1262140"/>
              <a:ext cx="1047913" cy="488919"/>
            </a:xfrm>
            <a:prstGeom prst="rect">
              <a:avLst/>
            </a:prstGeom>
            <a:noFill/>
          </p:spPr>
          <p:txBody>
            <a:bodyPr wrap="square" rtlCol="0">
              <a:spAutoFit/>
            </a:bodyPr>
            <a:lstStyle>
              <a:defPPr>
                <a:defRPr lang="fr-FR"/>
              </a:defPPr>
              <a:lvl1pPr>
                <a:defRPr sz="3200" b="1"/>
              </a:lvl1pPr>
            </a:lstStyle>
            <a:p>
              <a:r>
                <a:rPr lang="el-GR" sz="1800" b="0">
                  <a:latin typeface="Cambria Math" panose="02040503050406030204" pitchFamily="18" charset="0"/>
                  <a:ea typeface="Cambria Math" panose="02040503050406030204" pitchFamily="18" charset="0"/>
                </a:rPr>
                <a:t> </a:t>
              </a:r>
              <a:r>
                <a:rPr lang="el-GR" sz="1800">
                  <a:latin typeface="Cambria Math" panose="02040503050406030204" pitchFamily="18" charset="0"/>
                  <a:ea typeface="Cambria Math" panose="02040503050406030204" pitchFamily="18" charset="0"/>
                </a:rPr>
                <a:t>τ</a:t>
              </a:r>
              <a:endParaRPr lang="fr-FR" sz="1800" dirty="0">
                <a:latin typeface="Cambria Math" panose="02040503050406030204" pitchFamily="18" charset="0"/>
                <a:ea typeface="Cambria Math" panose="02040503050406030204" pitchFamily="18" charset="0"/>
              </a:endParaRPr>
            </a:p>
          </p:txBody>
        </p:sp>
        <p:sp>
          <p:nvSpPr>
            <p:cNvPr id="82" name="ZoneTexte 81">
              <a:extLst>
                <a:ext uri="{FF2B5EF4-FFF2-40B4-BE49-F238E27FC236}">
                  <a16:creationId xmlns:a16="http://schemas.microsoft.com/office/drawing/2014/main" id="{ABBAB1FE-B080-4C6D-8EB9-3C5D4215A1BC}"/>
                </a:ext>
              </a:extLst>
            </p:cNvPr>
            <p:cNvSpPr txBox="1"/>
            <p:nvPr/>
          </p:nvSpPr>
          <p:spPr>
            <a:xfrm>
              <a:off x="2219800" y="1201516"/>
              <a:ext cx="1801710"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a</a:t>
              </a:r>
              <a:endParaRPr lang="fr-FR" sz="1800" b="1" dirty="0"/>
            </a:p>
          </p:txBody>
        </p:sp>
        <p:cxnSp>
          <p:nvCxnSpPr>
            <p:cNvPr id="83" name="Connecteur droit 82">
              <a:extLst>
                <a:ext uri="{FF2B5EF4-FFF2-40B4-BE49-F238E27FC236}">
                  <a16:creationId xmlns:a16="http://schemas.microsoft.com/office/drawing/2014/main" id="{D8367071-DC64-4661-B498-DE6CC2CA0124}"/>
                </a:ext>
              </a:extLst>
            </p:cNvPr>
            <p:cNvCxnSpPr>
              <a:cxnSpLocks/>
            </p:cNvCxnSpPr>
            <p:nvPr/>
          </p:nvCxnSpPr>
          <p:spPr>
            <a:xfrm>
              <a:off x="2170937" y="3194613"/>
              <a:ext cx="2572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FC62F70C-4519-46C5-97CB-E7953B0DF12D}"/>
                </a:ext>
              </a:extLst>
            </p:cNvPr>
            <p:cNvCxnSpPr>
              <a:cxnSpLocks/>
            </p:cNvCxnSpPr>
            <p:nvPr/>
          </p:nvCxnSpPr>
          <p:spPr>
            <a:xfrm>
              <a:off x="4743845" y="3194614"/>
              <a:ext cx="1673115" cy="22070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ZoneTexte 84">
              <a:extLst>
                <a:ext uri="{FF2B5EF4-FFF2-40B4-BE49-F238E27FC236}">
                  <a16:creationId xmlns:a16="http://schemas.microsoft.com/office/drawing/2014/main" id="{0C1FE65C-5C5A-48AB-BD34-75BC42605323}"/>
                </a:ext>
              </a:extLst>
            </p:cNvPr>
            <p:cNvSpPr txBox="1"/>
            <p:nvPr/>
          </p:nvSpPr>
          <p:spPr>
            <a:xfrm>
              <a:off x="2219800" y="2327447"/>
              <a:ext cx="1904745" cy="867166"/>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b</a:t>
              </a:r>
              <a:endParaRPr lang="fr-FR" sz="1800" b="1" dirty="0"/>
            </a:p>
          </p:txBody>
        </p:sp>
      </p:gr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a:extLst>
              <a:ext uri="{FF2B5EF4-FFF2-40B4-BE49-F238E27FC236}">
                <a16:creationId xmlns:a16="http://schemas.microsoft.com/office/drawing/2014/main" id="{C931566F-A563-405E-84CB-9BDAFA4DE1D7}"/>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111" name="Rectangle 110">
            <a:extLst>
              <a:ext uri="{FF2B5EF4-FFF2-40B4-BE49-F238E27FC236}">
                <a16:creationId xmlns:a16="http://schemas.microsoft.com/office/drawing/2014/main" id="{CB16B126-C78E-4D93-BD97-90A8388241C1}"/>
              </a:ext>
            </a:extLst>
          </p:cNvPr>
          <p:cNvSpPr/>
          <p:nvPr/>
        </p:nvSpPr>
        <p:spPr>
          <a:xfrm>
            <a:off x="1018634" y="1664989"/>
            <a:ext cx="3720225" cy="2327804"/>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Rectangle 112">
            <a:extLst>
              <a:ext uri="{FF2B5EF4-FFF2-40B4-BE49-F238E27FC236}">
                <a16:creationId xmlns:a16="http://schemas.microsoft.com/office/drawing/2014/main" id="{E93FC4A1-CB7E-4A2E-9E82-EAB5A7E1986D}"/>
              </a:ext>
            </a:extLst>
          </p:cNvPr>
          <p:cNvSpPr/>
          <p:nvPr/>
        </p:nvSpPr>
        <p:spPr>
          <a:xfrm>
            <a:off x="1010243" y="1678155"/>
            <a:ext cx="3728616" cy="297495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2" name="ZoneTexte 111">
            <a:extLst>
              <a:ext uri="{FF2B5EF4-FFF2-40B4-BE49-F238E27FC236}">
                <a16:creationId xmlns:a16="http://schemas.microsoft.com/office/drawing/2014/main" id="{460DFCCA-41EE-44D1-A866-160A7CC7D298}"/>
              </a:ext>
            </a:extLst>
          </p:cNvPr>
          <p:cNvSpPr txBox="1"/>
          <p:nvPr/>
        </p:nvSpPr>
        <p:spPr>
          <a:xfrm>
            <a:off x="5045694" y="1664988"/>
            <a:ext cx="1408591" cy="707886"/>
          </a:xfrm>
          <a:prstGeom prst="rect">
            <a:avLst/>
          </a:prstGeom>
          <a:noFill/>
        </p:spPr>
        <p:txBody>
          <a:bodyPr wrap="none" rtlCol="0">
            <a:spAutoFit/>
          </a:bodyPr>
          <a:lstStyle/>
          <a:p>
            <a:r>
              <a:rPr lang="fr-FR" sz="2000" b="1" i="1" dirty="0">
                <a:solidFill>
                  <a:schemeClr val="accent1"/>
                </a:solidFill>
              </a:rPr>
              <a:t>Acceptable </a:t>
            </a:r>
          </a:p>
          <a:p>
            <a:r>
              <a:rPr lang="fr-FR" sz="2000" b="1" i="1" dirty="0">
                <a:solidFill>
                  <a:schemeClr val="accent1"/>
                </a:solidFill>
              </a:rPr>
              <a:t>values</a:t>
            </a:r>
          </a:p>
        </p:txBody>
      </p:sp>
      <p:sp>
        <p:nvSpPr>
          <p:cNvPr id="114" name="ZoneTexte 113">
            <a:extLst>
              <a:ext uri="{FF2B5EF4-FFF2-40B4-BE49-F238E27FC236}">
                <a16:creationId xmlns:a16="http://schemas.microsoft.com/office/drawing/2014/main" id="{8216C6D7-FBAD-4305-B944-75735FE73FB3}"/>
              </a:ext>
            </a:extLst>
          </p:cNvPr>
          <p:cNvSpPr txBox="1"/>
          <p:nvPr/>
        </p:nvSpPr>
        <p:spPr>
          <a:xfrm>
            <a:off x="5141566" y="4376316"/>
            <a:ext cx="1452385" cy="400110"/>
          </a:xfrm>
          <a:prstGeom prst="rect">
            <a:avLst/>
          </a:prstGeom>
          <a:noFill/>
        </p:spPr>
        <p:txBody>
          <a:bodyPr wrap="none" rtlCol="0">
            <a:spAutoFit/>
          </a:bodyPr>
          <a:lstStyle/>
          <a:p>
            <a:r>
              <a:rPr lang="fr-FR" sz="2000" b="1" i="1" dirty="0">
                <a:solidFill>
                  <a:schemeClr val="accent1"/>
                </a:solidFill>
              </a:rPr>
              <a:t>Concessions</a:t>
            </a:r>
          </a:p>
        </p:txBody>
      </p:sp>
      <p:grpSp>
        <p:nvGrpSpPr>
          <p:cNvPr id="108" name="Groupe 107">
            <a:extLst>
              <a:ext uri="{FF2B5EF4-FFF2-40B4-BE49-F238E27FC236}">
                <a16:creationId xmlns:a16="http://schemas.microsoft.com/office/drawing/2014/main" id="{0F09F50A-FBED-4895-BFE2-38E3FBB30A86}"/>
              </a:ext>
            </a:extLst>
          </p:cNvPr>
          <p:cNvGrpSpPr/>
          <p:nvPr/>
        </p:nvGrpSpPr>
        <p:grpSpPr>
          <a:xfrm>
            <a:off x="1041400" y="1752235"/>
            <a:ext cx="3427178" cy="4010287"/>
            <a:chOff x="843246" y="2203238"/>
            <a:chExt cx="3768221" cy="4339594"/>
          </a:xfrm>
        </p:grpSpPr>
        <p:sp>
          <p:nvSpPr>
            <p:cNvPr id="109" name="Oval 18">
              <a:extLst>
                <a:ext uri="{FF2B5EF4-FFF2-40B4-BE49-F238E27FC236}">
                  <a16:creationId xmlns:a16="http://schemas.microsoft.com/office/drawing/2014/main" id="{2846A4A4-ECEE-4B2B-B2B8-4B890CE13171}"/>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0" name="Oval 18">
              <a:extLst>
                <a:ext uri="{FF2B5EF4-FFF2-40B4-BE49-F238E27FC236}">
                  <a16:creationId xmlns:a16="http://schemas.microsoft.com/office/drawing/2014/main" id="{CBE4EBB3-AFE7-483A-BA62-0DD926D987BF}"/>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5" name="Oval 18">
              <a:extLst>
                <a:ext uri="{FF2B5EF4-FFF2-40B4-BE49-F238E27FC236}">
                  <a16:creationId xmlns:a16="http://schemas.microsoft.com/office/drawing/2014/main" id="{8F581129-9461-4F86-94CC-097091CDD69F}"/>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6" name="Oval 18">
              <a:extLst>
                <a:ext uri="{FF2B5EF4-FFF2-40B4-BE49-F238E27FC236}">
                  <a16:creationId xmlns:a16="http://schemas.microsoft.com/office/drawing/2014/main" id="{9E2D7C8B-7F3D-40E9-AF39-773556FF7944}"/>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7" name="Oval 18">
              <a:extLst>
                <a:ext uri="{FF2B5EF4-FFF2-40B4-BE49-F238E27FC236}">
                  <a16:creationId xmlns:a16="http://schemas.microsoft.com/office/drawing/2014/main" id="{B6023163-AC15-477E-A3B9-1A501E18F062}"/>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0506F963-2A61-46DD-A161-4440E2C0C633}"/>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881252F1-0631-4406-84D6-8A396D9DBC8B}"/>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0" name="Connecteur droit avec flèche 119">
              <a:extLst>
                <a:ext uri="{FF2B5EF4-FFF2-40B4-BE49-F238E27FC236}">
                  <a16:creationId xmlns:a16="http://schemas.microsoft.com/office/drawing/2014/main" id="{BF01EB56-E869-4EF4-8CBA-4CFB14B94B53}"/>
                </a:ext>
              </a:extLst>
            </p:cNvPr>
            <p:cNvCxnSpPr>
              <a:cxnSpLocks/>
              <a:stCxn id="110" idx="1"/>
              <a:endCxn id="109"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D5D7F631-5E3C-43B0-A278-08EDA682989E}"/>
                </a:ext>
              </a:extLst>
            </p:cNvPr>
            <p:cNvCxnSpPr>
              <a:cxnSpLocks/>
              <a:stCxn id="109" idx="1"/>
              <a:endCxn id="116"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6AFB887D-CA90-49B3-BB91-A0F835DE6B33}"/>
                </a:ext>
              </a:extLst>
            </p:cNvPr>
            <p:cNvCxnSpPr>
              <a:cxnSpLocks/>
              <a:stCxn id="115" idx="0"/>
              <a:endCxn id="116"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a:extLst>
                <a:ext uri="{FF2B5EF4-FFF2-40B4-BE49-F238E27FC236}">
                  <a16:creationId xmlns:a16="http://schemas.microsoft.com/office/drawing/2014/main" id="{130163B9-7A30-43FD-9501-2240A3465C3E}"/>
                </a:ext>
              </a:extLst>
            </p:cNvPr>
            <p:cNvCxnSpPr>
              <a:cxnSpLocks/>
              <a:stCxn id="109" idx="7"/>
              <a:endCxn id="117"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a:extLst>
                <a:ext uri="{FF2B5EF4-FFF2-40B4-BE49-F238E27FC236}">
                  <a16:creationId xmlns:a16="http://schemas.microsoft.com/office/drawing/2014/main" id="{7F1FE167-6E81-45B1-8944-0FF75A3C72B9}"/>
                </a:ext>
              </a:extLst>
            </p:cNvPr>
            <p:cNvCxnSpPr>
              <a:cxnSpLocks/>
              <a:stCxn id="117" idx="1"/>
              <a:endCxn id="119"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045677C6-CE66-4413-BFF0-7F3C30996E7A}"/>
                </a:ext>
              </a:extLst>
            </p:cNvPr>
            <p:cNvCxnSpPr>
              <a:cxnSpLocks/>
              <a:stCxn id="116" idx="7"/>
              <a:endCxn id="119"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627D6233-FD7B-412D-85DC-02C0B2062CCD}"/>
                </a:ext>
              </a:extLst>
            </p:cNvPr>
            <p:cNvCxnSpPr>
              <a:cxnSpLocks/>
              <a:stCxn id="119" idx="0"/>
              <a:endCxn id="118"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ZoneTexte 126">
              <a:extLst>
                <a:ext uri="{FF2B5EF4-FFF2-40B4-BE49-F238E27FC236}">
                  <a16:creationId xmlns:a16="http://schemas.microsoft.com/office/drawing/2014/main" id="{563FA2D2-0E23-4254-9CBB-D3929E1720A7}"/>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28" name="ZoneTexte 127">
              <a:extLst>
                <a:ext uri="{FF2B5EF4-FFF2-40B4-BE49-F238E27FC236}">
                  <a16:creationId xmlns:a16="http://schemas.microsoft.com/office/drawing/2014/main" id="{DF989A42-FBA7-4EEE-8345-2E4118314A42}"/>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29" name="ZoneTexte 128">
              <a:extLst>
                <a:ext uri="{FF2B5EF4-FFF2-40B4-BE49-F238E27FC236}">
                  <a16:creationId xmlns:a16="http://schemas.microsoft.com/office/drawing/2014/main" id="{969B1B73-1C96-49F6-AEF5-2512C8E9DC37}"/>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0" name="ZoneTexte 129">
              <a:extLst>
                <a:ext uri="{FF2B5EF4-FFF2-40B4-BE49-F238E27FC236}">
                  <a16:creationId xmlns:a16="http://schemas.microsoft.com/office/drawing/2014/main" id="{F748C0D8-F4C6-43AD-A6DE-6369FA38E123}"/>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1" name="ZoneTexte 130">
              <a:extLst>
                <a:ext uri="{FF2B5EF4-FFF2-40B4-BE49-F238E27FC236}">
                  <a16:creationId xmlns:a16="http://schemas.microsoft.com/office/drawing/2014/main" id="{DAB1C966-00D7-48F5-8FCE-6A20AB827309}"/>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2" name="ZoneTexte 131">
              <a:extLst>
                <a:ext uri="{FF2B5EF4-FFF2-40B4-BE49-F238E27FC236}">
                  <a16:creationId xmlns:a16="http://schemas.microsoft.com/office/drawing/2014/main" id="{4F7FA3C6-BA90-4405-A6A9-F2D6FE5B0721}"/>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3" name="ZoneTexte 132">
              <a:extLst>
                <a:ext uri="{FF2B5EF4-FFF2-40B4-BE49-F238E27FC236}">
                  <a16:creationId xmlns:a16="http://schemas.microsoft.com/office/drawing/2014/main" id="{6775F16C-265C-45FC-99F1-2A289F14654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4" name="ZoneTexte 133">
              <a:extLst>
                <a:ext uri="{FF2B5EF4-FFF2-40B4-BE49-F238E27FC236}">
                  <a16:creationId xmlns:a16="http://schemas.microsoft.com/office/drawing/2014/main" id="{E5C64C3F-2CE7-4F8C-9596-4540F51AA106}"/>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5" name="ZoneTexte 134">
              <a:extLst>
                <a:ext uri="{FF2B5EF4-FFF2-40B4-BE49-F238E27FC236}">
                  <a16:creationId xmlns:a16="http://schemas.microsoft.com/office/drawing/2014/main" id="{D07570A6-75AB-4AA5-8293-B4D20DF31EE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36" name="ZoneTexte 135">
              <a:extLst>
                <a:ext uri="{FF2B5EF4-FFF2-40B4-BE49-F238E27FC236}">
                  <a16:creationId xmlns:a16="http://schemas.microsoft.com/office/drawing/2014/main" id="{42A2C511-F76C-4B6A-82C1-226C76838ECB}"/>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37" name="ZoneTexte 136">
              <a:extLst>
                <a:ext uri="{FF2B5EF4-FFF2-40B4-BE49-F238E27FC236}">
                  <a16:creationId xmlns:a16="http://schemas.microsoft.com/office/drawing/2014/main" id="{DA428A72-FDCA-4FED-BF35-9BCE197A37F9}"/>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38" name="ZoneTexte 137">
              <a:extLst>
                <a:ext uri="{FF2B5EF4-FFF2-40B4-BE49-F238E27FC236}">
                  <a16:creationId xmlns:a16="http://schemas.microsoft.com/office/drawing/2014/main" id="{F6C57C5C-F71A-485E-AE0E-E9438E3E1C53}"/>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39" name="ZoneTexte 138">
              <a:extLst>
                <a:ext uri="{FF2B5EF4-FFF2-40B4-BE49-F238E27FC236}">
                  <a16:creationId xmlns:a16="http://schemas.microsoft.com/office/drawing/2014/main" id="{73785797-299F-4962-A22B-FBE896D4C8B6}"/>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0" name="ZoneTexte 139">
              <a:extLst>
                <a:ext uri="{FF2B5EF4-FFF2-40B4-BE49-F238E27FC236}">
                  <a16:creationId xmlns:a16="http://schemas.microsoft.com/office/drawing/2014/main" id="{8CDB9119-CD94-464C-9ED6-92BC1A420F77}"/>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2" name="Espace réservé du numéro de diapositive 1">
            <a:extLst>
              <a:ext uri="{FF2B5EF4-FFF2-40B4-BE49-F238E27FC236}">
                <a16:creationId xmlns:a16="http://schemas.microsoft.com/office/drawing/2014/main" id="{5A9AEE71-E777-4C50-A4B3-0803CAB95A58}"/>
              </a:ext>
            </a:extLst>
          </p:cNvPr>
          <p:cNvSpPr>
            <a:spLocks noGrp="1"/>
          </p:cNvSpPr>
          <p:nvPr>
            <p:ph type="sldNum" sz="quarter" idx="12"/>
          </p:nvPr>
        </p:nvSpPr>
        <p:spPr/>
        <p:txBody>
          <a:bodyPr/>
          <a:lstStyle/>
          <a:p>
            <a:fld id="{830C4335-9913-4F80-B9D7-EA4FD23BFB5C}" type="slidenum">
              <a:rPr lang="fr-FR" smtClean="0"/>
              <a:pPr/>
              <a:t>25</a:t>
            </a:fld>
            <a:endParaRPr lang="fr-FR" dirty="0"/>
          </a:p>
        </p:txBody>
      </p:sp>
    </p:spTree>
    <p:extLst>
      <p:ext uri="{BB962C8B-B14F-4D97-AF65-F5344CB8AC3E}">
        <p14:creationId xmlns:p14="http://schemas.microsoft.com/office/powerpoint/2010/main" val="18936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3" grpId="0" animBg="1"/>
      <p:bldP spid="1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Decision about proposals</a:t>
            </a:r>
            <a:br>
              <a:rPr lang="en-US" sz="3200" b="1" cap="all" dirty="0">
                <a:solidFill>
                  <a:srgbClr val="002060"/>
                </a:solidFill>
                <a:latin typeface="Open Sans" panose="020B0606030504020204" pitchFamily="34" charset="0"/>
              </a:rPr>
            </a:br>
            <a:r>
              <a:rPr lang="en-US" sz="3200" b="1" cap="all" dirty="0">
                <a:solidFill>
                  <a:srgbClr val="002060"/>
                </a:solidFill>
                <a:latin typeface="Open Sans" panose="020B0606030504020204" pitchFamily="34" charset="0"/>
              </a:rPr>
              <a:t>			      (self vs other)</a:t>
            </a:r>
            <a:endParaRPr lang="fr-FR" sz="3200" b="1" cap="all" dirty="0">
              <a:solidFill>
                <a:srgbClr val="002060"/>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73284172-3F95-4BF0-8051-5F228ADFBD4E}"/>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26</a:t>
            </a:fld>
            <a:endParaRPr lang="fr-FR" dirty="0"/>
          </a:p>
        </p:txBody>
      </p:sp>
      <p:pic>
        <p:nvPicPr>
          <p:cNvPr id="66" name="Image 65">
            <a:extLst>
              <a:ext uri="{FF2B5EF4-FFF2-40B4-BE49-F238E27FC236}">
                <a16:creationId xmlns:a16="http://schemas.microsoft.com/office/drawing/2014/main" id="{0B12C129-0884-44FB-976F-435AFDDB7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49" y="4482644"/>
            <a:ext cx="611732"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 24">
            <a:extLst>
              <a:ext uri="{FF2B5EF4-FFF2-40B4-BE49-F238E27FC236}">
                <a16:creationId xmlns:a16="http://schemas.microsoft.com/office/drawing/2014/main" id="{9A3E47C8-3656-465B-B678-A4812A720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671" y="3991901"/>
            <a:ext cx="604998"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DBA7077D-02C2-40C2-936E-D61C25F0EFA3}"/>
              </a:ext>
            </a:extLst>
          </p:cNvPr>
          <p:cNvGrpSpPr/>
          <p:nvPr/>
        </p:nvGrpSpPr>
        <p:grpSpPr>
          <a:xfrm>
            <a:off x="2147785" y="3443497"/>
            <a:ext cx="2789975" cy="2680071"/>
            <a:chOff x="2078118" y="1088354"/>
            <a:chExt cx="5751366" cy="4499572"/>
          </a:xfrm>
        </p:grpSpPr>
        <p:grpSp>
          <p:nvGrpSpPr>
            <p:cNvPr id="42" name="Group 2">
              <a:extLst>
                <a:ext uri="{FF2B5EF4-FFF2-40B4-BE49-F238E27FC236}">
                  <a16:creationId xmlns:a16="http://schemas.microsoft.com/office/drawing/2014/main" id="{AAFF5E8F-8646-4CB0-AD08-885E15ED163E}"/>
                </a:ext>
              </a:extLst>
            </p:cNvPr>
            <p:cNvGrpSpPr/>
            <p:nvPr/>
          </p:nvGrpSpPr>
          <p:grpSpPr>
            <a:xfrm>
              <a:off x="2526987" y="1088354"/>
              <a:ext cx="4090027" cy="4499572"/>
              <a:chOff x="2526987" y="1088354"/>
              <a:chExt cx="4090027" cy="4499572"/>
            </a:xfrm>
          </p:grpSpPr>
          <p:sp>
            <p:nvSpPr>
              <p:cNvPr id="43" name="Oval 7">
                <a:extLst>
                  <a:ext uri="{FF2B5EF4-FFF2-40B4-BE49-F238E27FC236}">
                    <a16:creationId xmlns:a16="http://schemas.microsoft.com/office/drawing/2014/main" id="{6CFD2933-7DBE-4870-821E-D47B8C30CB22}"/>
                  </a:ext>
                </a:extLst>
              </p:cNvPr>
              <p:cNvSpPr>
                <a:spLocks noChangeArrowheads="1"/>
              </p:cNvSpPr>
              <p:nvPr/>
            </p:nvSpPr>
            <p:spPr bwMode="auto">
              <a:xfrm>
                <a:off x="2526987" y="5335690"/>
                <a:ext cx="4090027" cy="25223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Rectangle 34">
                <a:extLst>
                  <a:ext uri="{FF2B5EF4-FFF2-40B4-BE49-F238E27FC236}">
                    <a16:creationId xmlns:a16="http://schemas.microsoft.com/office/drawing/2014/main" id="{B9F5EC82-E88B-4C67-8B91-CA6FBEB70777}"/>
                  </a:ext>
                </a:extLst>
              </p:cNvPr>
              <p:cNvSpPr>
                <a:spLocks noChangeArrowheads="1"/>
              </p:cNvSpPr>
              <p:nvPr/>
            </p:nvSpPr>
            <p:spPr bwMode="auto">
              <a:xfrm rot="20700000">
                <a:off x="2630051" y="1786751"/>
                <a:ext cx="3883898" cy="12476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Rectangle 37">
                <a:extLst>
                  <a:ext uri="{FF2B5EF4-FFF2-40B4-BE49-F238E27FC236}">
                    <a16:creationId xmlns:a16="http://schemas.microsoft.com/office/drawing/2014/main" id="{3472D901-05A3-4770-8D4E-A63D96A2994E}"/>
                  </a:ext>
                </a:extLst>
              </p:cNvPr>
              <p:cNvSpPr>
                <a:spLocks noChangeArrowheads="1"/>
              </p:cNvSpPr>
              <p:nvPr/>
            </p:nvSpPr>
            <p:spPr bwMode="auto">
              <a:xfrm>
                <a:off x="4445204" y="2257321"/>
                <a:ext cx="253593" cy="234335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6" name="Freeform 38">
                <a:extLst>
                  <a:ext uri="{FF2B5EF4-FFF2-40B4-BE49-F238E27FC236}">
                    <a16:creationId xmlns:a16="http://schemas.microsoft.com/office/drawing/2014/main" id="{4B9B8531-76F4-402F-98CB-4F44BE151600}"/>
                  </a:ext>
                </a:extLst>
              </p:cNvPr>
              <p:cNvSpPr>
                <a:spLocks/>
              </p:cNvSpPr>
              <p:nvPr/>
            </p:nvSpPr>
            <p:spPr bwMode="auto">
              <a:xfrm>
                <a:off x="4333325" y="4574912"/>
                <a:ext cx="477351" cy="527528"/>
              </a:xfrm>
              <a:custGeom>
                <a:avLst/>
                <a:gdLst>
                  <a:gd name="T0" fmla="*/ 6794 w 6794"/>
                  <a:gd name="T1" fmla="*/ 3060 h 7508"/>
                  <a:gd name="T2" fmla="*/ 3734 w 6794"/>
                  <a:gd name="T3" fmla="*/ 0 h 7508"/>
                  <a:gd name="T4" fmla="*/ 3060 w 6794"/>
                  <a:gd name="T5" fmla="*/ 0 h 7508"/>
                  <a:gd name="T6" fmla="*/ 0 w 6794"/>
                  <a:gd name="T7" fmla="*/ 3060 h 7508"/>
                  <a:gd name="T8" fmla="*/ 0 w 6794"/>
                  <a:gd name="T9" fmla="*/ 7508 h 7508"/>
                  <a:gd name="T10" fmla="*/ 6794 w 6794"/>
                  <a:gd name="T11" fmla="*/ 7508 h 7508"/>
                  <a:gd name="T12" fmla="*/ 6794 w 6794"/>
                  <a:gd name="T13" fmla="*/ 3060 h 7508"/>
                </a:gdLst>
                <a:ahLst/>
                <a:cxnLst>
                  <a:cxn ang="0">
                    <a:pos x="T0" y="T1"/>
                  </a:cxn>
                  <a:cxn ang="0">
                    <a:pos x="T2" y="T3"/>
                  </a:cxn>
                  <a:cxn ang="0">
                    <a:pos x="T4" y="T5"/>
                  </a:cxn>
                  <a:cxn ang="0">
                    <a:pos x="T6" y="T7"/>
                  </a:cxn>
                  <a:cxn ang="0">
                    <a:pos x="T8" y="T9"/>
                  </a:cxn>
                  <a:cxn ang="0">
                    <a:pos x="T10" y="T11"/>
                  </a:cxn>
                  <a:cxn ang="0">
                    <a:pos x="T12" y="T13"/>
                  </a:cxn>
                </a:cxnLst>
                <a:rect l="0" t="0" r="r" b="b"/>
                <a:pathLst>
                  <a:path w="6794" h="7508">
                    <a:moveTo>
                      <a:pt x="6794" y="3060"/>
                    </a:moveTo>
                    <a:cubicBezTo>
                      <a:pt x="6794" y="1370"/>
                      <a:pt x="5424" y="0"/>
                      <a:pt x="3734" y="0"/>
                    </a:cubicBezTo>
                    <a:lnTo>
                      <a:pt x="3060" y="0"/>
                    </a:lnTo>
                    <a:cubicBezTo>
                      <a:pt x="1370" y="0"/>
                      <a:pt x="0" y="1370"/>
                      <a:pt x="0" y="3060"/>
                    </a:cubicBezTo>
                    <a:lnTo>
                      <a:pt x="0" y="7508"/>
                    </a:lnTo>
                    <a:lnTo>
                      <a:pt x="6794" y="7508"/>
                    </a:lnTo>
                    <a:lnTo>
                      <a:pt x="6794" y="30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39">
                <a:extLst>
                  <a:ext uri="{FF2B5EF4-FFF2-40B4-BE49-F238E27FC236}">
                    <a16:creationId xmlns:a16="http://schemas.microsoft.com/office/drawing/2014/main" id="{E96B90AA-DF1A-477B-96C9-5DD861388D6D}"/>
                  </a:ext>
                </a:extLst>
              </p:cNvPr>
              <p:cNvSpPr>
                <a:spLocks/>
              </p:cNvSpPr>
              <p:nvPr/>
            </p:nvSpPr>
            <p:spPr bwMode="auto">
              <a:xfrm>
                <a:off x="4000400" y="5099727"/>
                <a:ext cx="1143201" cy="153241"/>
              </a:xfrm>
              <a:custGeom>
                <a:avLst/>
                <a:gdLst>
                  <a:gd name="T0" fmla="*/ 13645 w 16249"/>
                  <a:gd name="T1" fmla="*/ 0 h 2174"/>
                  <a:gd name="T2" fmla="*/ 2604 w 16249"/>
                  <a:gd name="T3" fmla="*/ 0 h 2174"/>
                  <a:gd name="T4" fmla="*/ 0 w 16249"/>
                  <a:gd name="T5" fmla="*/ 2174 h 2174"/>
                  <a:gd name="T6" fmla="*/ 16249 w 16249"/>
                  <a:gd name="T7" fmla="*/ 2174 h 2174"/>
                  <a:gd name="T8" fmla="*/ 13645 w 16249"/>
                  <a:gd name="T9" fmla="*/ 0 h 2174"/>
                </a:gdLst>
                <a:ahLst/>
                <a:cxnLst>
                  <a:cxn ang="0">
                    <a:pos x="T0" y="T1"/>
                  </a:cxn>
                  <a:cxn ang="0">
                    <a:pos x="T2" y="T3"/>
                  </a:cxn>
                  <a:cxn ang="0">
                    <a:pos x="T4" y="T5"/>
                  </a:cxn>
                  <a:cxn ang="0">
                    <a:pos x="T6" y="T7"/>
                  </a:cxn>
                  <a:cxn ang="0">
                    <a:pos x="T8" y="T9"/>
                  </a:cxn>
                </a:cxnLst>
                <a:rect l="0" t="0" r="r" b="b"/>
                <a:pathLst>
                  <a:path w="16249" h="2174">
                    <a:moveTo>
                      <a:pt x="13645" y="0"/>
                    </a:moveTo>
                    <a:lnTo>
                      <a:pt x="2604" y="0"/>
                    </a:lnTo>
                    <a:cubicBezTo>
                      <a:pt x="1304" y="0"/>
                      <a:pt x="224" y="938"/>
                      <a:pt x="0" y="2174"/>
                    </a:cubicBezTo>
                    <a:lnTo>
                      <a:pt x="16249" y="2174"/>
                    </a:lnTo>
                    <a:cubicBezTo>
                      <a:pt x="16025" y="938"/>
                      <a:pt x="14945" y="0"/>
                      <a:pt x="13645"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40">
                <a:extLst>
                  <a:ext uri="{FF2B5EF4-FFF2-40B4-BE49-F238E27FC236}">
                    <a16:creationId xmlns:a16="http://schemas.microsoft.com/office/drawing/2014/main" id="{24F52EC1-4459-4C55-9ACA-4B103D3279F4}"/>
                  </a:ext>
                </a:extLst>
              </p:cNvPr>
              <p:cNvSpPr>
                <a:spLocks/>
              </p:cNvSpPr>
              <p:nvPr/>
            </p:nvSpPr>
            <p:spPr bwMode="auto">
              <a:xfrm>
                <a:off x="3456600" y="5250254"/>
                <a:ext cx="2230801" cy="216978"/>
              </a:xfrm>
              <a:custGeom>
                <a:avLst/>
                <a:gdLst>
                  <a:gd name="T0" fmla="*/ 31729 w 31729"/>
                  <a:gd name="T1" fmla="*/ 3060 h 3091"/>
                  <a:gd name="T2" fmla="*/ 28668 w 31729"/>
                  <a:gd name="T3" fmla="*/ 0 h 3091"/>
                  <a:gd name="T4" fmla="*/ 3060 w 31729"/>
                  <a:gd name="T5" fmla="*/ 0 h 3091"/>
                  <a:gd name="T6" fmla="*/ 0 w 31729"/>
                  <a:gd name="T7" fmla="*/ 3060 h 3091"/>
                  <a:gd name="T8" fmla="*/ 0 w 31729"/>
                  <a:gd name="T9" fmla="*/ 3091 h 3091"/>
                  <a:gd name="T10" fmla="*/ 31729 w 31729"/>
                  <a:gd name="T11" fmla="*/ 3091 h 3091"/>
                  <a:gd name="T12" fmla="*/ 31729 w 31729"/>
                  <a:gd name="T13" fmla="*/ 3060 h 3091"/>
                </a:gdLst>
                <a:ahLst/>
                <a:cxnLst>
                  <a:cxn ang="0">
                    <a:pos x="T0" y="T1"/>
                  </a:cxn>
                  <a:cxn ang="0">
                    <a:pos x="T2" y="T3"/>
                  </a:cxn>
                  <a:cxn ang="0">
                    <a:pos x="T4" y="T5"/>
                  </a:cxn>
                  <a:cxn ang="0">
                    <a:pos x="T6" y="T7"/>
                  </a:cxn>
                  <a:cxn ang="0">
                    <a:pos x="T8" y="T9"/>
                  </a:cxn>
                  <a:cxn ang="0">
                    <a:pos x="T10" y="T11"/>
                  </a:cxn>
                  <a:cxn ang="0">
                    <a:pos x="T12" y="T13"/>
                  </a:cxn>
                </a:cxnLst>
                <a:rect l="0" t="0" r="r" b="b"/>
                <a:pathLst>
                  <a:path w="31729" h="3091">
                    <a:moveTo>
                      <a:pt x="31729" y="3060"/>
                    </a:moveTo>
                    <a:cubicBezTo>
                      <a:pt x="31729" y="1370"/>
                      <a:pt x="30358" y="0"/>
                      <a:pt x="28668" y="0"/>
                    </a:cubicBezTo>
                    <a:lnTo>
                      <a:pt x="3060" y="0"/>
                    </a:lnTo>
                    <a:cubicBezTo>
                      <a:pt x="1370" y="0"/>
                      <a:pt x="0" y="1370"/>
                      <a:pt x="0" y="3060"/>
                    </a:cubicBezTo>
                    <a:lnTo>
                      <a:pt x="0" y="3091"/>
                    </a:lnTo>
                    <a:lnTo>
                      <a:pt x="31729" y="3091"/>
                    </a:lnTo>
                    <a:lnTo>
                      <a:pt x="31729" y="30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41">
                <a:extLst>
                  <a:ext uri="{FF2B5EF4-FFF2-40B4-BE49-F238E27FC236}">
                    <a16:creationId xmlns:a16="http://schemas.microsoft.com/office/drawing/2014/main" id="{2663A42C-5493-4DFB-BBAB-FA827E466817}"/>
                  </a:ext>
                </a:extLst>
              </p:cNvPr>
              <p:cNvSpPr>
                <a:spLocks/>
              </p:cNvSpPr>
              <p:nvPr/>
            </p:nvSpPr>
            <p:spPr bwMode="auto">
              <a:xfrm>
                <a:off x="4350954" y="1489762"/>
                <a:ext cx="442092" cy="774339"/>
              </a:xfrm>
              <a:custGeom>
                <a:avLst/>
                <a:gdLst>
                  <a:gd name="T0" fmla="*/ 3841 w 6285"/>
                  <a:gd name="T1" fmla="*/ 91 h 11006"/>
                  <a:gd name="T2" fmla="*/ 3804 w 6285"/>
                  <a:gd name="T3" fmla="*/ 80 h 11006"/>
                  <a:gd name="T4" fmla="*/ 3730 w 6285"/>
                  <a:gd name="T5" fmla="*/ 64 h 11006"/>
                  <a:gd name="T6" fmla="*/ 3159 w 6285"/>
                  <a:gd name="T7" fmla="*/ 0 h 11006"/>
                  <a:gd name="T8" fmla="*/ 3142 w 6285"/>
                  <a:gd name="T9" fmla="*/ 1 h 11006"/>
                  <a:gd name="T10" fmla="*/ 3125 w 6285"/>
                  <a:gd name="T11" fmla="*/ 0 h 11006"/>
                  <a:gd name="T12" fmla="*/ 2555 w 6285"/>
                  <a:gd name="T13" fmla="*/ 64 h 11006"/>
                  <a:gd name="T14" fmla="*/ 2480 w 6285"/>
                  <a:gd name="T15" fmla="*/ 80 h 11006"/>
                  <a:gd name="T16" fmla="*/ 2443 w 6285"/>
                  <a:gd name="T17" fmla="*/ 91 h 11006"/>
                  <a:gd name="T18" fmla="*/ 0 w 6285"/>
                  <a:gd name="T19" fmla="*/ 3024 h 11006"/>
                  <a:gd name="T20" fmla="*/ 0 w 6285"/>
                  <a:gd name="T21" fmla="*/ 3363 h 11006"/>
                  <a:gd name="T22" fmla="*/ 0 w 6285"/>
                  <a:gd name="T23" fmla="*/ 9342 h 11006"/>
                  <a:gd name="T24" fmla="*/ 0 w 6285"/>
                  <a:gd name="T25" fmla="*/ 9410 h 11006"/>
                  <a:gd name="T26" fmla="*/ 222 w 6285"/>
                  <a:gd name="T27" fmla="*/ 9585 h 11006"/>
                  <a:gd name="T28" fmla="*/ 883 w 6285"/>
                  <a:gd name="T29" fmla="*/ 11006 h 11006"/>
                  <a:gd name="T30" fmla="*/ 5401 w 6285"/>
                  <a:gd name="T31" fmla="*/ 11006 h 11006"/>
                  <a:gd name="T32" fmla="*/ 6063 w 6285"/>
                  <a:gd name="T33" fmla="*/ 9585 h 11006"/>
                  <a:gd name="T34" fmla="*/ 6285 w 6285"/>
                  <a:gd name="T35" fmla="*/ 9410 h 11006"/>
                  <a:gd name="T36" fmla="*/ 6285 w 6285"/>
                  <a:gd name="T37" fmla="*/ 9342 h 11006"/>
                  <a:gd name="T38" fmla="*/ 6285 w 6285"/>
                  <a:gd name="T39" fmla="*/ 3363 h 11006"/>
                  <a:gd name="T40" fmla="*/ 6285 w 6285"/>
                  <a:gd name="T41" fmla="*/ 3024 h 11006"/>
                  <a:gd name="T42" fmla="*/ 3841 w 6285"/>
                  <a:gd name="T43" fmla="*/ 91 h 1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85" h="11006">
                    <a:moveTo>
                      <a:pt x="3841" y="91"/>
                    </a:moveTo>
                    <a:cubicBezTo>
                      <a:pt x="3829" y="87"/>
                      <a:pt x="3817" y="84"/>
                      <a:pt x="3804" y="80"/>
                    </a:cubicBezTo>
                    <a:cubicBezTo>
                      <a:pt x="3780" y="75"/>
                      <a:pt x="3755" y="70"/>
                      <a:pt x="3730" y="64"/>
                    </a:cubicBezTo>
                    <a:cubicBezTo>
                      <a:pt x="3552" y="24"/>
                      <a:pt x="3362" y="0"/>
                      <a:pt x="3159" y="0"/>
                    </a:cubicBezTo>
                    <a:cubicBezTo>
                      <a:pt x="3153" y="0"/>
                      <a:pt x="3148" y="1"/>
                      <a:pt x="3142" y="1"/>
                    </a:cubicBezTo>
                    <a:cubicBezTo>
                      <a:pt x="3136" y="1"/>
                      <a:pt x="3131" y="0"/>
                      <a:pt x="3125" y="0"/>
                    </a:cubicBezTo>
                    <a:cubicBezTo>
                      <a:pt x="2923" y="0"/>
                      <a:pt x="2733" y="24"/>
                      <a:pt x="2555" y="64"/>
                    </a:cubicBezTo>
                    <a:cubicBezTo>
                      <a:pt x="2530" y="70"/>
                      <a:pt x="2505" y="75"/>
                      <a:pt x="2480" y="80"/>
                    </a:cubicBezTo>
                    <a:cubicBezTo>
                      <a:pt x="2468" y="84"/>
                      <a:pt x="2456" y="87"/>
                      <a:pt x="2443" y="91"/>
                    </a:cubicBezTo>
                    <a:cubicBezTo>
                      <a:pt x="521" y="591"/>
                      <a:pt x="0" y="3024"/>
                      <a:pt x="0" y="3024"/>
                    </a:cubicBezTo>
                    <a:lnTo>
                      <a:pt x="0" y="3363"/>
                    </a:lnTo>
                    <a:lnTo>
                      <a:pt x="0" y="9342"/>
                    </a:lnTo>
                    <a:lnTo>
                      <a:pt x="0" y="9410"/>
                    </a:lnTo>
                    <a:cubicBezTo>
                      <a:pt x="82" y="9467"/>
                      <a:pt x="155" y="9526"/>
                      <a:pt x="222" y="9585"/>
                    </a:cubicBezTo>
                    <a:cubicBezTo>
                      <a:pt x="484" y="9895"/>
                      <a:pt x="883" y="10458"/>
                      <a:pt x="883" y="11006"/>
                    </a:cubicBezTo>
                    <a:lnTo>
                      <a:pt x="5401" y="11006"/>
                    </a:lnTo>
                    <a:cubicBezTo>
                      <a:pt x="5401" y="10458"/>
                      <a:pt x="5800" y="9895"/>
                      <a:pt x="6063" y="9585"/>
                    </a:cubicBezTo>
                    <a:cubicBezTo>
                      <a:pt x="6130" y="9526"/>
                      <a:pt x="6203" y="9467"/>
                      <a:pt x="6285" y="9410"/>
                    </a:cubicBezTo>
                    <a:lnTo>
                      <a:pt x="6285" y="9342"/>
                    </a:lnTo>
                    <a:lnTo>
                      <a:pt x="6285" y="3363"/>
                    </a:lnTo>
                    <a:lnTo>
                      <a:pt x="6285" y="3024"/>
                    </a:lnTo>
                    <a:cubicBezTo>
                      <a:pt x="6285" y="3024"/>
                      <a:pt x="5764" y="591"/>
                      <a:pt x="3841"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43">
                <a:extLst>
                  <a:ext uri="{FF2B5EF4-FFF2-40B4-BE49-F238E27FC236}">
                    <a16:creationId xmlns:a16="http://schemas.microsoft.com/office/drawing/2014/main" id="{D8A2A3E3-981F-45C5-A0A5-463CED17AF3E}"/>
                  </a:ext>
                </a:extLst>
              </p:cNvPr>
              <p:cNvSpPr>
                <a:spLocks/>
              </p:cNvSpPr>
              <p:nvPr/>
            </p:nvSpPr>
            <p:spPr bwMode="auto">
              <a:xfrm>
                <a:off x="4443170" y="1088354"/>
                <a:ext cx="257661" cy="435312"/>
              </a:xfrm>
              <a:custGeom>
                <a:avLst/>
                <a:gdLst>
                  <a:gd name="T0" fmla="*/ 3669 w 3669"/>
                  <a:gd name="T1" fmla="*/ 4009 h 6183"/>
                  <a:gd name="T2" fmla="*/ 1834 w 3669"/>
                  <a:gd name="T3" fmla="*/ 6183 h 6183"/>
                  <a:gd name="T4" fmla="*/ 0 w 3669"/>
                  <a:gd name="T5" fmla="*/ 4009 h 6183"/>
                  <a:gd name="T6" fmla="*/ 1834 w 3669"/>
                  <a:gd name="T7" fmla="*/ 0 h 6183"/>
                  <a:gd name="T8" fmla="*/ 3669 w 3669"/>
                  <a:gd name="T9" fmla="*/ 4009 h 6183"/>
                </a:gdLst>
                <a:ahLst/>
                <a:cxnLst>
                  <a:cxn ang="0">
                    <a:pos x="T0" y="T1"/>
                  </a:cxn>
                  <a:cxn ang="0">
                    <a:pos x="T2" y="T3"/>
                  </a:cxn>
                  <a:cxn ang="0">
                    <a:pos x="T4" y="T5"/>
                  </a:cxn>
                  <a:cxn ang="0">
                    <a:pos x="T6" y="T7"/>
                  </a:cxn>
                  <a:cxn ang="0">
                    <a:pos x="T8" y="T9"/>
                  </a:cxn>
                </a:cxnLst>
                <a:rect l="0" t="0" r="r" b="b"/>
                <a:pathLst>
                  <a:path w="3669" h="6183">
                    <a:moveTo>
                      <a:pt x="3669" y="4009"/>
                    </a:moveTo>
                    <a:cubicBezTo>
                      <a:pt x="3669" y="5716"/>
                      <a:pt x="2848" y="6183"/>
                      <a:pt x="1834" y="6183"/>
                    </a:cubicBezTo>
                    <a:cubicBezTo>
                      <a:pt x="821" y="6183"/>
                      <a:pt x="0" y="5716"/>
                      <a:pt x="0" y="4009"/>
                    </a:cubicBezTo>
                    <a:cubicBezTo>
                      <a:pt x="0" y="2301"/>
                      <a:pt x="1834" y="0"/>
                      <a:pt x="1834" y="0"/>
                    </a:cubicBezTo>
                    <a:cubicBezTo>
                      <a:pt x="1834" y="0"/>
                      <a:pt x="3669" y="2301"/>
                      <a:pt x="3669" y="4009"/>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Oval 42">
                <a:extLst>
                  <a:ext uri="{FF2B5EF4-FFF2-40B4-BE49-F238E27FC236}">
                    <a16:creationId xmlns:a16="http://schemas.microsoft.com/office/drawing/2014/main" id="{7CD2A924-D886-4812-83E5-90574C69CC0B}"/>
                  </a:ext>
                </a:extLst>
              </p:cNvPr>
              <p:cNvSpPr>
                <a:spLocks noChangeArrowheads="1"/>
              </p:cNvSpPr>
              <p:nvPr/>
            </p:nvSpPr>
            <p:spPr bwMode="auto">
              <a:xfrm>
                <a:off x="4521824" y="1827434"/>
                <a:ext cx="100352" cy="1003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2" name="Group 7">
              <a:extLst>
                <a:ext uri="{FF2B5EF4-FFF2-40B4-BE49-F238E27FC236}">
                  <a16:creationId xmlns:a16="http://schemas.microsoft.com/office/drawing/2014/main" id="{321CF290-41B0-4002-A9AA-10EA0FEFB7F5}"/>
                </a:ext>
              </a:extLst>
            </p:cNvPr>
            <p:cNvGrpSpPr/>
            <p:nvPr/>
          </p:nvGrpSpPr>
          <p:grpSpPr>
            <a:xfrm>
              <a:off x="5202588" y="1286263"/>
              <a:ext cx="1863295" cy="2059931"/>
              <a:chOff x="5440208" y="2405415"/>
              <a:chExt cx="1863295" cy="2059931"/>
            </a:xfrm>
          </p:grpSpPr>
          <p:sp>
            <p:nvSpPr>
              <p:cNvPr id="53" name="Freeform 8">
                <a:extLst>
                  <a:ext uri="{FF2B5EF4-FFF2-40B4-BE49-F238E27FC236}">
                    <a16:creationId xmlns:a16="http://schemas.microsoft.com/office/drawing/2014/main" id="{4FF6DAF5-1368-46B4-9471-43C9B7DE4437}"/>
                  </a:ext>
                </a:extLst>
              </p:cNvPr>
              <p:cNvSpPr>
                <a:spLocks/>
              </p:cNvSpPr>
              <p:nvPr/>
            </p:nvSpPr>
            <p:spPr bwMode="auto">
              <a:xfrm>
                <a:off x="6377280" y="2671212"/>
                <a:ext cx="897745" cy="1638180"/>
              </a:xfrm>
              <a:custGeom>
                <a:avLst/>
                <a:gdLst>
                  <a:gd name="T0" fmla="*/ 12657 w 12781"/>
                  <a:gd name="T1" fmla="*/ 22665 h 23305"/>
                  <a:gd name="T2" fmla="*/ 312 w 12781"/>
                  <a:gd name="T3" fmla="*/ 191 h 23305"/>
                  <a:gd name="T4" fmla="*/ 0 w 12781"/>
                  <a:gd name="T5" fmla="*/ 0 h 23305"/>
                  <a:gd name="T6" fmla="*/ 0 w 12781"/>
                  <a:gd name="T7" fmla="*/ 1267 h 23305"/>
                  <a:gd name="T8" fmla="*/ 11953 w 12781"/>
                  <a:gd name="T9" fmla="*/ 23111 h 23305"/>
                  <a:gd name="T10" fmla="*/ 12306 w 12781"/>
                  <a:gd name="T11" fmla="*/ 23305 h 23305"/>
                  <a:gd name="T12" fmla="*/ 12528 w 12781"/>
                  <a:gd name="T13" fmla="*/ 23240 h 23305"/>
                  <a:gd name="T14" fmla="*/ 12657 w 12781"/>
                  <a:gd name="T15" fmla="*/ 22665 h 23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81" h="23305">
                    <a:moveTo>
                      <a:pt x="12657" y="22665"/>
                    </a:moveTo>
                    <a:lnTo>
                      <a:pt x="312" y="191"/>
                    </a:lnTo>
                    <a:cubicBezTo>
                      <a:pt x="243" y="82"/>
                      <a:pt x="128" y="12"/>
                      <a:pt x="0" y="0"/>
                    </a:cubicBezTo>
                    <a:lnTo>
                      <a:pt x="0" y="1267"/>
                    </a:lnTo>
                    <a:lnTo>
                      <a:pt x="11953" y="23111"/>
                    </a:lnTo>
                    <a:cubicBezTo>
                      <a:pt x="12033" y="23236"/>
                      <a:pt x="12168" y="23305"/>
                      <a:pt x="12306" y="23305"/>
                    </a:cubicBezTo>
                    <a:cubicBezTo>
                      <a:pt x="12382" y="23305"/>
                      <a:pt x="12459" y="23284"/>
                      <a:pt x="12528" y="23240"/>
                    </a:cubicBezTo>
                    <a:cubicBezTo>
                      <a:pt x="12722" y="23117"/>
                      <a:pt x="12781" y="22860"/>
                      <a:pt x="12657" y="226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Oval 44">
                <a:extLst>
                  <a:ext uri="{FF2B5EF4-FFF2-40B4-BE49-F238E27FC236}">
                    <a16:creationId xmlns:a16="http://schemas.microsoft.com/office/drawing/2014/main" id="{214E1C20-69AC-4171-B153-5BB7D5E91018}"/>
                  </a:ext>
                </a:extLst>
              </p:cNvPr>
              <p:cNvSpPr>
                <a:spLocks noChangeArrowheads="1"/>
              </p:cNvSpPr>
              <p:nvPr/>
            </p:nvSpPr>
            <p:spPr bwMode="auto">
              <a:xfrm>
                <a:off x="6213191" y="2405415"/>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Oval 45">
                <a:extLst>
                  <a:ext uri="{FF2B5EF4-FFF2-40B4-BE49-F238E27FC236}">
                    <a16:creationId xmlns:a16="http://schemas.microsoft.com/office/drawing/2014/main" id="{D8018FA6-E282-405C-B6CA-C6ADBF096A1F}"/>
                  </a:ext>
                </a:extLst>
              </p:cNvPr>
              <p:cNvSpPr>
                <a:spLocks noChangeArrowheads="1"/>
              </p:cNvSpPr>
              <p:nvPr/>
            </p:nvSpPr>
            <p:spPr bwMode="auto">
              <a:xfrm>
                <a:off x="6267435" y="2459659"/>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76">
                <a:extLst>
                  <a:ext uri="{FF2B5EF4-FFF2-40B4-BE49-F238E27FC236}">
                    <a16:creationId xmlns:a16="http://schemas.microsoft.com/office/drawing/2014/main" id="{761D96B2-0815-4F49-B3C0-04A97756CDDC}"/>
                  </a:ext>
                </a:extLst>
              </p:cNvPr>
              <p:cNvSpPr>
                <a:spLocks/>
              </p:cNvSpPr>
              <p:nvPr/>
            </p:nvSpPr>
            <p:spPr bwMode="auto">
              <a:xfrm>
                <a:off x="5495808" y="2669856"/>
                <a:ext cx="881471" cy="1651742"/>
              </a:xfrm>
              <a:custGeom>
                <a:avLst/>
                <a:gdLst>
                  <a:gd name="T0" fmla="*/ 12494 w 12531"/>
                  <a:gd name="T1" fmla="*/ 0 h 23483"/>
                  <a:gd name="T2" fmla="*/ 12142 w 12531"/>
                  <a:gd name="T3" fmla="*/ 190 h 23483"/>
                  <a:gd name="T4" fmla="*/ 126 w 12531"/>
                  <a:gd name="T5" fmla="*/ 22781 h 23483"/>
                  <a:gd name="T6" fmla="*/ 249 w 12531"/>
                  <a:gd name="T7" fmla="*/ 23357 h 23483"/>
                  <a:gd name="T8" fmla="*/ 825 w 12531"/>
                  <a:gd name="T9" fmla="*/ 23235 h 23483"/>
                  <a:gd name="T10" fmla="*/ 12487 w 12531"/>
                  <a:gd name="T11" fmla="*/ 1189 h 23483"/>
                  <a:gd name="T12" fmla="*/ 12531 w 12531"/>
                  <a:gd name="T13" fmla="*/ 1270 h 23483"/>
                  <a:gd name="T14" fmla="*/ 12531 w 12531"/>
                  <a:gd name="T15" fmla="*/ 2 h 23483"/>
                  <a:gd name="T16" fmla="*/ 12494 w 12531"/>
                  <a:gd name="T17" fmla="*/ 0 h 2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1" h="23483">
                    <a:moveTo>
                      <a:pt x="12494" y="0"/>
                    </a:moveTo>
                    <a:cubicBezTo>
                      <a:pt x="12353" y="0"/>
                      <a:pt x="12219" y="71"/>
                      <a:pt x="12142" y="190"/>
                    </a:cubicBezTo>
                    <a:lnTo>
                      <a:pt x="126" y="22781"/>
                    </a:lnTo>
                    <a:cubicBezTo>
                      <a:pt x="0" y="22974"/>
                      <a:pt x="56" y="23232"/>
                      <a:pt x="249" y="23357"/>
                    </a:cubicBezTo>
                    <a:cubicBezTo>
                      <a:pt x="441" y="23483"/>
                      <a:pt x="699" y="23428"/>
                      <a:pt x="825" y="23235"/>
                    </a:cubicBezTo>
                    <a:lnTo>
                      <a:pt x="12487" y="1189"/>
                    </a:lnTo>
                    <a:lnTo>
                      <a:pt x="12531" y="1270"/>
                    </a:lnTo>
                    <a:lnTo>
                      <a:pt x="12531" y="2"/>
                    </a:lnTo>
                    <a:cubicBezTo>
                      <a:pt x="12519" y="1"/>
                      <a:pt x="12507" y="0"/>
                      <a:pt x="124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75">
                <a:extLst>
                  <a:ext uri="{FF2B5EF4-FFF2-40B4-BE49-F238E27FC236}">
                    <a16:creationId xmlns:a16="http://schemas.microsoft.com/office/drawing/2014/main" id="{2EAC9309-68CB-4C75-B067-882D53876C38}"/>
                  </a:ext>
                </a:extLst>
              </p:cNvPr>
              <p:cNvSpPr>
                <a:spLocks/>
              </p:cNvSpPr>
              <p:nvPr/>
            </p:nvSpPr>
            <p:spPr bwMode="auto">
              <a:xfrm>
                <a:off x="5440208" y="4257861"/>
                <a:ext cx="1863295" cy="207485"/>
              </a:xfrm>
              <a:custGeom>
                <a:avLst/>
                <a:gdLst>
                  <a:gd name="T0" fmla="*/ 2962 w 26492"/>
                  <a:gd name="T1" fmla="*/ 2962 h 2962"/>
                  <a:gd name="T2" fmla="*/ 23531 w 26492"/>
                  <a:gd name="T3" fmla="*/ 2962 h 2962"/>
                  <a:gd name="T4" fmla="*/ 26492 w 26492"/>
                  <a:gd name="T5" fmla="*/ 0 h 2962"/>
                  <a:gd name="T6" fmla="*/ 0 w 26492"/>
                  <a:gd name="T7" fmla="*/ 0 h 2962"/>
                  <a:gd name="T8" fmla="*/ 2962 w 26492"/>
                  <a:gd name="T9" fmla="*/ 2962 h 2962"/>
                </a:gdLst>
                <a:ahLst/>
                <a:cxnLst>
                  <a:cxn ang="0">
                    <a:pos x="T0" y="T1"/>
                  </a:cxn>
                  <a:cxn ang="0">
                    <a:pos x="T2" y="T3"/>
                  </a:cxn>
                  <a:cxn ang="0">
                    <a:pos x="T4" y="T5"/>
                  </a:cxn>
                  <a:cxn ang="0">
                    <a:pos x="T6" y="T7"/>
                  </a:cxn>
                  <a:cxn ang="0">
                    <a:pos x="T8" y="T9"/>
                  </a:cxn>
                </a:cxnLst>
                <a:rect l="0" t="0" r="r" b="b"/>
                <a:pathLst>
                  <a:path w="26492" h="2962">
                    <a:moveTo>
                      <a:pt x="2962" y="2962"/>
                    </a:moveTo>
                    <a:lnTo>
                      <a:pt x="23531" y="2962"/>
                    </a:lnTo>
                    <a:cubicBezTo>
                      <a:pt x="25167" y="2962"/>
                      <a:pt x="26492" y="1636"/>
                      <a:pt x="26492" y="0"/>
                    </a:cubicBezTo>
                    <a:lnTo>
                      <a:pt x="0" y="0"/>
                    </a:lnTo>
                    <a:cubicBezTo>
                      <a:pt x="0" y="1636"/>
                      <a:pt x="1327" y="2962"/>
                      <a:pt x="2962"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8" name="Group 6">
              <a:extLst>
                <a:ext uri="{FF2B5EF4-FFF2-40B4-BE49-F238E27FC236}">
                  <a16:creationId xmlns:a16="http://schemas.microsoft.com/office/drawing/2014/main" id="{062968C6-D8BF-475A-8299-584E9D82B04B}"/>
                </a:ext>
              </a:extLst>
            </p:cNvPr>
            <p:cNvGrpSpPr/>
            <p:nvPr/>
          </p:nvGrpSpPr>
          <p:grpSpPr>
            <a:xfrm>
              <a:off x="2078118" y="2117642"/>
              <a:ext cx="1863295" cy="2059931"/>
              <a:chOff x="2112315" y="1532757"/>
              <a:chExt cx="1863295" cy="2059931"/>
            </a:xfrm>
          </p:grpSpPr>
          <p:sp>
            <p:nvSpPr>
              <p:cNvPr id="59" name="Freeform 33">
                <a:extLst>
                  <a:ext uri="{FF2B5EF4-FFF2-40B4-BE49-F238E27FC236}">
                    <a16:creationId xmlns:a16="http://schemas.microsoft.com/office/drawing/2014/main" id="{3BE9C786-AF33-4E6D-875C-34484F3447E0}"/>
                  </a:ext>
                </a:extLst>
              </p:cNvPr>
              <p:cNvSpPr>
                <a:spLocks/>
              </p:cNvSpPr>
              <p:nvPr/>
            </p:nvSpPr>
            <p:spPr bwMode="auto">
              <a:xfrm>
                <a:off x="3031758" y="1797198"/>
                <a:ext cx="916730" cy="1639537"/>
              </a:xfrm>
              <a:custGeom>
                <a:avLst/>
                <a:gdLst>
                  <a:gd name="T0" fmla="*/ 12899 w 13022"/>
                  <a:gd name="T1" fmla="*/ 22668 h 23308"/>
                  <a:gd name="T2" fmla="*/ 553 w 13022"/>
                  <a:gd name="T3" fmla="*/ 194 h 23308"/>
                  <a:gd name="T4" fmla="*/ 204 w 13022"/>
                  <a:gd name="T5" fmla="*/ 0 h 23308"/>
                  <a:gd name="T6" fmla="*/ 0 w 13022"/>
                  <a:gd name="T7" fmla="*/ 53 h 23308"/>
                  <a:gd name="T8" fmla="*/ 0 w 13022"/>
                  <a:gd name="T9" fmla="*/ 1561 h 23308"/>
                  <a:gd name="T10" fmla="*/ 197 w 13022"/>
                  <a:gd name="T11" fmla="*/ 1189 h 23308"/>
                  <a:gd name="T12" fmla="*/ 12195 w 13022"/>
                  <a:gd name="T13" fmla="*/ 23114 h 23308"/>
                  <a:gd name="T14" fmla="*/ 12547 w 13022"/>
                  <a:gd name="T15" fmla="*/ 23308 h 23308"/>
                  <a:gd name="T16" fmla="*/ 12769 w 13022"/>
                  <a:gd name="T17" fmla="*/ 23243 h 23308"/>
                  <a:gd name="T18" fmla="*/ 12899 w 13022"/>
                  <a:gd name="T19" fmla="*/ 22668 h 2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2" h="23308">
                    <a:moveTo>
                      <a:pt x="12899" y="22668"/>
                    </a:moveTo>
                    <a:lnTo>
                      <a:pt x="553" y="194"/>
                    </a:lnTo>
                    <a:cubicBezTo>
                      <a:pt x="478" y="74"/>
                      <a:pt x="346" y="1"/>
                      <a:pt x="204" y="0"/>
                    </a:cubicBezTo>
                    <a:cubicBezTo>
                      <a:pt x="132" y="0"/>
                      <a:pt x="62" y="19"/>
                      <a:pt x="0" y="53"/>
                    </a:cubicBezTo>
                    <a:lnTo>
                      <a:pt x="0" y="1561"/>
                    </a:lnTo>
                    <a:lnTo>
                      <a:pt x="197" y="1189"/>
                    </a:lnTo>
                    <a:lnTo>
                      <a:pt x="12195" y="23114"/>
                    </a:lnTo>
                    <a:cubicBezTo>
                      <a:pt x="12274" y="23239"/>
                      <a:pt x="12409" y="23308"/>
                      <a:pt x="12547" y="23308"/>
                    </a:cubicBezTo>
                    <a:cubicBezTo>
                      <a:pt x="12623" y="23308"/>
                      <a:pt x="12700" y="23287"/>
                      <a:pt x="12769" y="23243"/>
                    </a:cubicBezTo>
                    <a:cubicBezTo>
                      <a:pt x="12964" y="23120"/>
                      <a:pt x="13022" y="22863"/>
                      <a:pt x="12899" y="2266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Oval 35">
                <a:extLst>
                  <a:ext uri="{FF2B5EF4-FFF2-40B4-BE49-F238E27FC236}">
                    <a16:creationId xmlns:a16="http://schemas.microsoft.com/office/drawing/2014/main" id="{87C8F633-7125-4F79-94DC-AB8D662EF090}"/>
                  </a:ext>
                </a:extLst>
              </p:cNvPr>
              <p:cNvSpPr>
                <a:spLocks noChangeArrowheads="1"/>
              </p:cNvSpPr>
              <p:nvPr/>
            </p:nvSpPr>
            <p:spPr bwMode="auto">
              <a:xfrm>
                <a:off x="2885298" y="1532757"/>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Oval 36">
                <a:extLst>
                  <a:ext uri="{FF2B5EF4-FFF2-40B4-BE49-F238E27FC236}">
                    <a16:creationId xmlns:a16="http://schemas.microsoft.com/office/drawing/2014/main" id="{BE684396-9934-4AD7-BB60-984BD0370FBF}"/>
                  </a:ext>
                </a:extLst>
              </p:cNvPr>
              <p:cNvSpPr>
                <a:spLocks noChangeArrowheads="1"/>
              </p:cNvSpPr>
              <p:nvPr/>
            </p:nvSpPr>
            <p:spPr bwMode="auto">
              <a:xfrm>
                <a:off x="2939542" y="1587001"/>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109">
                <a:extLst>
                  <a:ext uri="{FF2B5EF4-FFF2-40B4-BE49-F238E27FC236}">
                    <a16:creationId xmlns:a16="http://schemas.microsoft.com/office/drawing/2014/main" id="{AFBD400F-8A56-4686-9EFB-ACA6ADF450A0}"/>
                  </a:ext>
                </a:extLst>
              </p:cNvPr>
              <p:cNvSpPr>
                <a:spLocks/>
              </p:cNvSpPr>
              <p:nvPr/>
            </p:nvSpPr>
            <p:spPr bwMode="auto">
              <a:xfrm>
                <a:off x="2167915" y="1801267"/>
                <a:ext cx="863842" cy="1647674"/>
              </a:xfrm>
              <a:custGeom>
                <a:avLst/>
                <a:gdLst>
                  <a:gd name="T0" fmla="*/ 12141 w 12289"/>
                  <a:gd name="T1" fmla="*/ 137 h 23430"/>
                  <a:gd name="T2" fmla="*/ 125 w 12289"/>
                  <a:gd name="T3" fmla="*/ 22728 h 23430"/>
                  <a:gd name="T4" fmla="*/ 247 w 12289"/>
                  <a:gd name="T5" fmla="*/ 23305 h 23430"/>
                  <a:gd name="T6" fmla="*/ 824 w 12289"/>
                  <a:gd name="T7" fmla="*/ 23182 h 23430"/>
                  <a:gd name="T8" fmla="*/ 12289 w 12289"/>
                  <a:gd name="T9" fmla="*/ 1508 h 23430"/>
                  <a:gd name="T10" fmla="*/ 12289 w 12289"/>
                  <a:gd name="T11" fmla="*/ 0 h 23430"/>
                  <a:gd name="T12" fmla="*/ 12141 w 12289"/>
                  <a:gd name="T13" fmla="*/ 137 h 23430"/>
                </a:gdLst>
                <a:ahLst/>
                <a:cxnLst>
                  <a:cxn ang="0">
                    <a:pos x="T0" y="T1"/>
                  </a:cxn>
                  <a:cxn ang="0">
                    <a:pos x="T2" y="T3"/>
                  </a:cxn>
                  <a:cxn ang="0">
                    <a:pos x="T4" y="T5"/>
                  </a:cxn>
                  <a:cxn ang="0">
                    <a:pos x="T6" y="T7"/>
                  </a:cxn>
                  <a:cxn ang="0">
                    <a:pos x="T8" y="T9"/>
                  </a:cxn>
                  <a:cxn ang="0">
                    <a:pos x="T10" y="T11"/>
                  </a:cxn>
                  <a:cxn ang="0">
                    <a:pos x="T12" y="T13"/>
                  </a:cxn>
                </a:cxnLst>
                <a:rect l="0" t="0" r="r" b="b"/>
                <a:pathLst>
                  <a:path w="12289" h="23430">
                    <a:moveTo>
                      <a:pt x="12141" y="137"/>
                    </a:moveTo>
                    <a:lnTo>
                      <a:pt x="125" y="22728"/>
                    </a:lnTo>
                    <a:cubicBezTo>
                      <a:pt x="0" y="22921"/>
                      <a:pt x="54" y="23179"/>
                      <a:pt x="247" y="23305"/>
                    </a:cubicBezTo>
                    <a:cubicBezTo>
                      <a:pt x="441" y="23430"/>
                      <a:pt x="698" y="23375"/>
                      <a:pt x="824" y="23182"/>
                    </a:cubicBezTo>
                    <a:lnTo>
                      <a:pt x="12289" y="1508"/>
                    </a:lnTo>
                    <a:lnTo>
                      <a:pt x="12289" y="0"/>
                    </a:lnTo>
                    <a:cubicBezTo>
                      <a:pt x="12230" y="32"/>
                      <a:pt x="12179" y="79"/>
                      <a:pt x="12141" y="1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110">
                <a:extLst>
                  <a:ext uri="{FF2B5EF4-FFF2-40B4-BE49-F238E27FC236}">
                    <a16:creationId xmlns:a16="http://schemas.microsoft.com/office/drawing/2014/main" id="{A8547616-E5A6-4B63-A44F-5D9A8AB8DD9E}"/>
                  </a:ext>
                </a:extLst>
              </p:cNvPr>
              <p:cNvSpPr>
                <a:spLocks/>
              </p:cNvSpPr>
              <p:nvPr/>
            </p:nvSpPr>
            <p:spPr bwMode="auto">
              <a:xfrm>
                <a:off x="2112315" y="3385203"/>
                <a:ext cx="1863295" cy="207485"/>
              </a:xfrm>
              <a:custGeom>
                <a:avLst/>
                <a:gdLst>
                  <a:gd name="T0" fmla="*/ 2961 w 26492"/>
                  <a:gd name="T1" fmla="*/ 2962 h 2962"/>
                  <a:gd name="T2" fmla="*/ 23530 w 26492"/>
                  <a:gd name="T3" fmla="*/ 2962 h 2962"/>
                  <a:gd name="T4" fmla="*/ 26492 w 26492"/>
                  <a:gd name="T5" fmla="*/ 0 h 2962"/>
                  <a:gd name="T6" fmla="*/ 0 w 26492"/>
                  <a:gd name="T7" fmla="*/ 0 h 2962"/>
                  <a:gd name="T8" fmla="*/ 2961 w 26492"/>
                  <a:gd name="T9" fmla="*/ 2962 h 2962"/>
                </a:gdLst>
                <a:ahLst/>
                <a:cxnLst>
                  <a:cxn ang="0">
                    <a:pos x="T0" y="T1"/>
                  </a:cxn>
                  <a:cxn ang="0">
                    <a:pos x="T2" y="T3"/>
                  </a:cxn>
                  <a:cxn ang="0">
                    <a:pos x="T4" y="T5"/>
                  </a:cxn>
                  <a:cxn ang="0">
                    <a:pos x="T6" y="T7"/>
                  </a:cxn>
                  <a:cxn ang="0">
                    <a:pos x="T8" y="T9"/>
                  </a:cxn>
                </a:cxnLst>
                <a:rect l="0" t="0" r="r" b="b"/>
                <a:pathLst>
                  <a:path w="26492" h="2962">
                    <a:moveTo>
                      <a:pt x="2961" y="2962"/>
                    </a:moveTo>
                    <a:lnTo>
                      <a:pt x="23530" y="2962"/>
                    </a:lnTo>
                    <a:cubicBezTo>
                      <a:pt x="25165" y="2962"/>
                      <a:pt x="26492" y="1636"/>
                      <a:pt x="26492" y="0"/>
                    </a:cubicBezTo>
                    <a:lnTo>
                      <a:pt x="0" y="0"/>
                    </a:lnTo>
                    <a:cubicBezTo>
                      <a:pt x="0" y="1636"/>
                      <a:pt x="1326" y="2962"/>
                      <a:pt x="2961"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64" name="TextBox 52">
              <a:extLst>
                <a:ext uri="{FF2B5EF4-FFF2-40B4-BE49-F238E27FC236}">
                  <a16:creationId xmlns:a16="http://schemas.microsoft.com/office/drawing/2014/main" id="{FC093BF6-9834-4063-BCA5-B68F81AB5055}"/>
                </a:ext>
              </a:extLst>
            </p:cNvPr>
            <p:cNvSpPr txBox="1"/>
            <p:nvPr/>
          </p:nvSpPr>
          <p:spPr>
            <a:xfrm>
              <a:off x="2217931" y="4291826"/>
              <a:ext cx="1556005" cy="610473"/>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800" dirty="0"/>
                <a:t>self</a:t>
              </a:r>
            </a:p>
          </p:txBody>
        </p:sp>
        <p:sp>
          <p:nvSpPr>
            <p:cNvPr id="65" name="TextBox 52">
              <a:extLst>
                <a:ext uri="{FF2B5EF4-FFF2-40B4-BE49-F238E27FC236}">
                  <a16:creationId xmlns:a16="http://schemas.microsoft.com/office/drawing/2014/main" id="{E35FA1A3-3759-4024-B993-FF8FD18CCD96}"/>
                </a:ext>
              </a:extLst>
            </p:cNvPr>
            <p:cNvSpPr txBox="1"/>
            <p:nvPr/>
          </p:nvSpPr>
          <p:spPr>
            <a:xfrm>
              <a:off x="4908428" y="3246673"/>
              <a:ext cx="2921056" cy="723416"/>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800" dirty="0"/>
                <a:t>1 - self</a:t>
              </a:r>
            </a:p>
          </p:txBody>
        </p:sp>
      </p:grpSp>
      <p:pic>
        <p:nvPicPr>
          <p:cNvPr id="100" name="Image 99">
            <a:extLst>
              <a:ext uri="{FF2B5EF4-FFF2-40B4-BE49-F238E27FC236}">
                <a16:creationId xmlns:a16="http://schemas.microsoft.com/office/drawing/2014/main" id="{D0B603DA-6B22-44DA-943A-4CD5ED2FF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1079" y="4305347"/>
            <a:ext cx="611732"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Image 24">
            <a:extLst>
              <a:ext uri="{FF2B5EF4-FFF2-40B4-BE49-F238E27FC236}">
                <a16:creationId xmlns:a16="http://schemas.microsoft.com/office/drawing/2014/main" id="{E7A0E444-1222-4579-9A18-4B3201687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4950" y="4253405"/>
            <a:ext cx="604998"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ZoneTexte 67">
            <a:extLst>
              <a:ext uri="{FF2B5EF4-FFF2-40B4-BE49-F238E27FC236}">
                <a16:creationId xmlns:a16="http://schemas.microsoft.com/office/drawing/2014/main" id="{BAE254CE-A982-4E08-B45D-4386C1A008E4}"/>
              </a:ext>
            </a:extLst>
          </p:cNvPr>
          <p:cNvSpPr txBox="1"/>
          <p:nvPr/>
        </p:nvSpPr>
        <p:spPr>
          <a:xfrm>
            <a:off x="778740" y="1840419"/>
            <a:ext cx="8496944" cy="461665"/>
          </a:xfrm>
          <a:prstGeom prst="rect">
            <a:avLst/>
          </a:prstGeom>
          <a:noFill/>
        </p:spPr>
        <p:txBody>
          <a:bodyPr wrap="square" rtlCol="0">
            <a:spAutoFit/>
          </a:bodyPr>
          <a:lstStyle/>
          <a:p>
            <a:r>
              <a:rPr lang="en-US" sz="2400" b="1" dirty="0">
                <a:solidFill>
                  <a:schemeClr val="accent4"/>
                </a:solidFill>
              </a:rPr>
              <a:t>Implementation</a:t>
            </a:r>
            <a:r>
              <a:rPr lang="en-US" sz="2400" b="1" dirty="0"/>
              <a:t>: </a:t>
            </a:r>
            <a:r>
              <a:rPr lang="en-US" sz="2400" dirty="0"/>
              <a:t> Choose the value of a proposal </a:t>
            </a:r>
            <a:endParaRPr lang="en-US" sz="2400" b="1" dirty="0"/>
          </a:p>
        </p:txBody>
      </p:sp>
      <p:sp>
        <p:nvSpPr>
          <p:cNvPr id="69" name="Rectangle 68">
            <a:extLst>
              <a:ext uri="{FF2B5EF4-FFF2-40B4-BE49-F238E27FC236}">
                <a16:creationId xmlns:a16="http://schemas.microsoft.com/office/drawing/2014/main" id="{C6C38FAD-AFCC-4614-8371-99A5E5DCED43}"/>
              </a:ext>
            </a:extLst>
          </p:cNvPr>
          <p:cNvSpPr/>
          <p:nvPr/>
        </p:nvSpPr>
        <p:spPr>
          <a:xfrm>
            <a:off x="716999" y="2710644"/>
            <a:ext cx="7418070" cy="341518"/>
          </a:xfrm>
          <a:prstGeom prst="rect">
            <a:avLst/>
          </a:prstGeom>
          <a:noFill/>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prstClr val="black"/>
                </a:solidFill>
              </a:rPr>
              <a:t>Take into account </a:t>
            </a:r>
            <a:r>
              <a:rPr lang="en-US" sz="2400" b="1" dirty="0">
                <a:solidFill>
                  <a:srgbClr val="002060"/>
                </a:solidFill>
              </a:rPr>
              <a:t>self preferences </a:t>
            </a:r>
            <a:r>
              <a:rPr lang="en-US" sz="2400" dirty="0">
                <a:solidFill>
                  <a:prstClr val="black"/>
                </a:solidFill>
              </a:rPr>
              <a:t>and </a:t>
            </a:r>
            <a:r>
              <a:rPr lang="en-US" sz="2400" b="1" dirty="0">
                <a:solidFill>
                  <a:srgbClr val="002060"/>
                </a:solidFill>
              </a:rPr>
              <a:t>other preferences</a:t>
            </a:r>
          </a:p>
        </p:txBody>
      </p:sp>
      <p:sp>
        <p:nvSpPr>
          <p:cNvPr id="70" name="Oval 13">
            <a:extLst>
              <a:ext uri="{FF2B5EF4-FFF2-40B4-BE49-F238E27FC236}">
                <a16:creationId xmlns:a16="http://schemas.microsoft.com/office/drawing/2014/main" id="{BEF4B50D-9D54-4E13-A1F9-0332F5C6A30B}"/>
              </a:ext>
            </a:extLst>
          </p:cNvPr>
          <p:cNvSpPr/>
          <p:nvPr/>
        </p:nvSpPr>
        <p:spPr>
          <a:xfrm>
            <a:off x="545487" y="1971659"/>
            <a:ext cx="189299" cy="199183"/>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1" name="Oval 13">
            <a:extLst>
              <a:ext uri="{FF2B5EF4-FFF2-40B4-BE49-F238E27FC236}">
                <a16:creationId xmlns:a16="http://schemas.microsoft.com/office/drawing/2014/main" id="{E6C8586A-F9AC-4B50-AAD4-CAE3D92D4537}"/>
              </a:ext>
            </a:extLst>
          </p:cNvPr>
          <p:cNvSpPr/>
          <p:nvPr/>
        </p:nvSpPr>
        <p:spPr>
          <a:xfrm>
            <a:off x="545487" y="2796282"/>
            <a:ext cx="189299" cy="199183"/>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2" name="Shape 587">
            <a:extLst>
              <a:ext uri="{FF2B5EF4-FFF2-40B4-BE49-F238E27FC236}">
                <a16:creationId xmlns:a16="http://schemas.microsoft.com/office/drawing/2014/main" id="{8D27DA32-B97D-4A0B-9949-A79F9E0E163E}"/>
              </a:ext>
            </a:extLst>
          </p:cNvPr>
          <p:cNvSpPr/>
          <p:nvPr/>
        </p:nvSpPr>
        <p:spPr>
          <a:xfrm>
            <a:off x="2010302" y="6202856"/>
            <a:ext cx="2743200" cy="461666"/>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High-dominance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grpSp>
        <p:nvGrpSpPr>
          <p:cNvPr id="97" name="Groupe 96">
            <a:extLst>
              <a:ext uri="{FF2B5EF4-FFF2-40B4-BE49-F238E27FC236}">
                <a16:creationId xmlns:a16="http://schemas.microsoft.com/office/drawing/2014/main" id="{19322F27-5817-4C80-8197-8ECD0E5AF7F5}"/>
              </a:ext>
            </a:extLst>
          </p:cNvPr>
          <p:cNvGrpSpPr/>
          <p:nvPr/>
        </p:nvGrpSpPr>
        <p:grpSpPr>
          <a:xfrm>
            <a:off x="7479405" y="3468854"/>
            <a:ext cx="2373551" cy="2661871"/>
            <a:chOff x="2078118" y="1088354"/>
            <a:chExt cx="4987765" cy="4499572"/>
          </a:xfrm>
        </p:grpSpPr>
        <p:grpSp>
          <p:nvGrpSpPr>
            <p:cNvPr id="73" name="Group 2">
              <a:extLst>
                <a:ext uri="{FF2B5EF4-FFF2-40B4-BE49-F238E27FC236}">
                  <a16:creationId xmlns:a16="http://schemas.microsoft.com/office/drawing/2014/main" id="{8D3C1206-AF35-4D48-97B9-B6674D11A180}"/>
                </a:ext>
              </a:extLst>
            </p:cNvPr>
            <p:cNvGrpSpPr/>
            <p:nvPr/>
          </p:nvGrpSpPr>
          <p:grpSpPr>
            <a:xfrm>
              <a:off x="2526987" y="1088354"/>
              <a:ext cx="4090027" cy="4499572"/>
              <a:chOff x="2526987" y="1088354"/>
              <a:chExt cx="4090027" cy="4499572"/>
            </a:xfrm>
          </p:grpSpPr>
          <p:sp>
            <p:nvSpPr>
              <p:cNvPr id="74" name="Oval 7">
                <a:extLst>
                  <a:ext uri="{FF2B5EF4-FFF2-40B4-BE49-F238E27FC236}">
                    <a16:creationId xmlns:a16="http://schemas.microsoft.com/office/drawing/2014/main" id="{B9879DF4-A999-4FD5-8890-A0A9F15885E6}"/>
                  </a:ext>
                </a:extLst>
              </p:cNvPr>
              <p:cNvSpPr>
                <a:spLocks noChangeArrowheads="1"/>
              </p:cNvSpPr>
              <p:nvPr/>
            </p:nvSpPr>
            <p:spPr bwMode="auto">
              <a:xfrm>
                <a:off x="2526987" y="5335690"/>
                <a:ext cx="4090027" cy="25223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5" name="Rectangle 34">
                <a:extLst>
                  <a:ext uri="{FF2B5EF4-FFF2-40B4-BE49-F238E27FC236}">
                    <a16:creationId xmlns:a16="http://schemas.microsoft.com/office/drawing/2014/main" id="{76192C01-B288-497C-8C0B-9B09E3EE7513}"/>
                  </a:ext>
                </a:extLst>
              </p:cNvPr>
              <p:cNvSpPr>
                <a:spLocks noChangeArrowheads="1"/>
              </p:cNvSpPr>
              <p:nvPr/>
            </p:nvSpPr>
            <p:spPr bwMode="auto">
              <a:xfrm>
                <a:off x="2630051" y="1786751"/>
                <a:ext cx="3883898" cy="12476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6" name="Rectangle 37">
                <a:extLst>
                  <a:ext uri="{FF2B5EF4-FFF2-40B4-BE49-F238E27FC236}">
                    <a16:creationId xmlns:a16="http://schemas.microsoft.com/office/drawing/2014/main" id="{2CF0B513-7DA3-49C2-A426-B1D11B14D506}"/>
                  </a:ext>
                </a:extLst>
              </p:cNvPr>
              <p:cNvSpPr>
                <a:spLocks noChangeArrowheads="1"/>
              </p:cNvSpPr>
              <p:nvPr/>
            </p:nvSpPr>
            <p:spPr bwMode="auto">
              <a:xfrm>
                <a:off x="4445204" y="2257321"/>
                <a:ext cx="253593" cy="234335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7" name="Freeform 38">
                <a:extLst>
                  <a:ext uri="{FF2B5EF4-FFF2-40B4-BE49-F238E27FC236}">
                    <a16:creationId xmlns:a16="http://schemas.microsoft.com/office/drawing/2014/main" id="{3A01780E-07A1-469D-A93E-6CC55000ABE1}"/>
                  </a:ext>
                </a:extLst>
              </p:cNvPr>
              <p:cNvSpPr>
                <a:spLocks/>
              </p:cNvSpPr>
              <p:nvPr/>
            </p:nvSpPr>
            <p:spPr bwMode="auto">
              <a:xfrm>
                <a:off x="4333325" y="4574912"/>
                <a:ext cx="477351" cy="527528"/>
              </a:xfrm>
              <a:custGeom>
                <a:avLst/>
                <a:gdLst>
                  <a:gd name="T0" fmla="*/ 6794 w 6794"/>
                  <a:gd name="T1" fmla="*/ 3060 h 7508"/>
                  <a:gd name="T2" fmla="*/ 3734 w 6794"/>
                  <a:gd name="T3" fmla="*/ 0 h 7508"/>
                  <a:gd name="T4" fmla="*/ 3060 w 6794"/>
                  <a:gd name="T5" fmla="*/ 0 h 7508"/>
                  <a:gd name="T6" fmla="*/ 0 w 6794"/>
                  <a:gd name="T7" fmla="*/ 3060 h 7508"/>
                  <a:gd name="T8" fmla="*/ 0 w 6794"/>
                  <a:gd name="T9" fmla="*/ 7508 h 7508"/>
                  <a:gd name="T10" fmla="*/ 6794 w 6794"/>
                  <a:gd name="T11" fmla="*/ 7508 h 7508"/>
                  <a:gd name="T12" fmla="*/ 6794 w 6794"/>
                  <a:gd name="T13" fmla="*/ 3060 h 7508"/>
                </a:gdLst>
                <a:ahLst/>
                <a:cxnLst>
                  <a:cxn ang="0">
                    <a:pos x="T0" y="T1"/>
                  </a:cxn>
                  <a:cxn ang="0">
                    <a:pos x="T2" y="T3"/>
                  </a:cxn>
                  <a:cxn ang="0">
                    <a:pos x="T4" y="T5"/>
                  </a:cxn>
                  <a:cxn ang="0">
                    <a:pos x="T6" y="T7"/>
                  </a:cxn>
                  <a:cxn ang="0">
                    <a:pos x="T8" y="T9"/>
                  </a:cxn>
                  <a:cxn ang="0">
                    <a:pos x="T10" y="T11"/>
                  </a:cxn>
                  <a:cxn ang="0">
                    <a:pos x="T12" y="T13"/>
                  </a:cxn>
                </a:cxnLst>
                <a:rect l="0" t="0" r="r" b="b"/>
                <a:pathLst>
                  <a:path w="6794" h="7508">
                    <a:moveTo>
                      <a:pt x="6794" y="3060"/>
                    </a:moveTo>
                    <a:cubicBezTo>
                      <a:pt x="6794" y="1370"/>
                      <a:pt x="5424" y="0"/>
                      <a:pt x="3734" y="0"/>
                    </a:cubicBezTo>
                    <a:lnTo>
                      <a:pt x="3060" y="0"/>
                    </a:lnTo>
                    <a:cubicBezTo>
                      <a:pt x="1370" y="0"/>
                      <a:pt x="0" y="1370"/>
                      <a:pt x="0" y="3060"/>
                    </a:cubicBezTo>
                    <a:lnTo>
                      <a:pt x="0" y="7508"/>
                    </a:lnTo>
                    <a:lnTo>
                      <a:pt x="6794" y="7508"/>
                    </a:lnTo>
                    <a:lnTo>
                      <a:pt x="6794" y="30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8" name="Freeform 39">
                <a:extLst>
                  <a:ext uri="{FF2B5EF4-FFF2-40B4-BE49-F238E27FC236}">
                    <a16:creationId xmlns:a16="http://schemas.microsoft.com/office/drawing/2014/main" id="{4E7CAE6E-1648-49C2-BB78-D05C3B7CC6FE}"/>
                  </a:ext>
                </a:extLst>
              </p:cNvPr>
              <p:cNvSpPr>
                <a:spLocks/>
              </p:cNvSpPr>
              <p:nvPr/>
            </p:nvSpPr>
            <p:spPr bwMode="auto">
              <a:xfrm>
                <a:off x="4000400" y="5099727"/>
                <a:ext cx="1143201" cy="153241"/>
              </a:xfrm>
              <a:custGeom>
                <a:avLst/>
                <a:gdLst>
                  <a:gd name="T0" fmla="*/ 13645 w 16249"/>
                  <a:gd name="T1" fmla="*/ 0 h 2174"/>
                  <a:gd name="T2" fmla="*/ 2604 w 16249"/>
                  <a:gd name="T3" fmla="*/ 0 h 2174"/>
                  <a:gd name="T4" fmla="*/ 0 w 16249"/>
                  <a:gd name="T5" fmla="*/ 2174 h 2174"/>
                  <a:gd name="T6" fmla="*/ 16249 w 16249"/>
                  <a:gd name="T7" fmla="*/ 2174 h 2174"/>
                  <a:gd name="T8" fmla="*/ 13645 w 16249"/>
                  <a:gd name="T9" fmla="*/ 0 h 2174"/>
                </a:gdLst>
                <a:ahLst/>
                <a:cxnLst>
                  <a:cxn ang="0">
                    <a:pos x="T0" y="T1"/>
                  </a:cxn>
                  <a:cxn ang="0">
                    <a:pos x="T2" y="T3"/>
                  </a:cxn>
                  <a:cxn ang="0">
                    <a:pos x="T4" y="T5"/>
                  </a:cxn>
                  <a:cxn ang="0">
                    <a:pos x="T6" y="T7"/>
                  </a:cxn>
                  <a:cxn ang="0">
                    <a:pos x="T8" y="T9"/>
                  </a:cxn>
                </a:cxnLst>
                <a:rect l="0" t="0" r="r" b="b"/>
                <a:pathLst>
                  <a:path w="16249" h="2174">
                    <a:moveTo>
                      <a:pt x="13645" y="0"/>
                    </a:moveTo>
                    <a:lnTo>
                      <a:pt x="2604" y="0"/>
                    </a:lnTo>
                    <a:cubicBezTo>
                      <a:pt x="1304" y="0"/>
                      <a:pt x="224" y="938"/>
                      <a:pt x="0" y="2174"/>
                    </a:cubicBezTo>
                    <a:lnTo>
                      <a:pt x="16249" y="2174"/>
                    </a:lnTo>
                    <a:cubicBezTo>
                      <a:pt x="16025" y="938"/>
                      <a:pt x="14945" y="0"/>
                      <a:pt x="13645"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40">
                <a:extLst>
                  <a:ext uri="{FF2B5EF4-FFF2-40B4-BE49-F238E27FC236}">
                    <a16:creationId xmlns:a16="http://schemas.microsoft.com/office/drawing/2014/main" id="{8F1DE7C5-93C6-4F50-A29A-8F89AFFB1A72}"/>
                  </a:ext>
                </a:extLst>
              </p:cNvPr>
              <p:cNvSpPr>
                <a:spLocks/>
              </p:cNvSpPr>
              <p:nvPr/>
            </p:nvSpPr>
            <p:spPr bwMode="auto">
              <a:xfrm>
                <a:off x="3456600" y="5250254"/>
                <a:ext cx="2230801" cy="216978"/>
              </a:xfrm>
              <a:custGeom>
                <a:avLst/>
                <a:gdLst>
                  <a:gd name="T0" fmla="*/ 31729 w 31729"/>
                  <a:gd name="T1" fmla="*/ 3060 h 3091"/>
                  <a:gd name="T2" fmla="*/ 28668 w 31729"/>
                  <a:gd name="T3" fmla="*/ 0 h 3091"/>
                  <a:gd name="T4" fmla="*/ 3060 w 31729"/>
                  <a:gd name="T5" fmla="*/ 0 h 3091"/>
                  <a:gd name="T6" fmla="*/ 0 w 31729"/>
                  <a:gd name="T7" fmla="*/ 3060 h 3091"/>
                  <a:gd name="T8" fmla="*/ 0 w 31729"/>
                  <a:gd name="T9" fmla="*/ 3091 h 3091"/>
                  <a:gd name="T10" fmla="*/ 31729 w 31729"/>
                  <a:gd name="T11" fmla="*/ 3091 h 3091"/>
                  <a:gd name="T12" fmla="*/ 31729 w 31729"/>
                  <a:gd name="T13" fmla="*/ 3060 h 3091"/>
                </a:gdLst>
                <a:ahLst/>
                <a:cxnLst>
                  <a:cxn ang="0">
                    <a:pos x="T0" y="T1"/>
                  </a:cxn>
                  <a:cxn ang="0">
                    <a:pos x="T2" y="T3"/>
                  </a:cxn>
                  <a:cxn ang="0">
                    <a:pos x="T4" y="T5"/>
                  </a:cxn>
                  <a:cxn ang="0">
                    <a:pos x="T6" y="T7"/>
                  </a:cxn>
                  <a:cxn ang="0">
                    <a:pos x="T8" y="T9"/>
                  </a:cxn>
                  <a:cxn ang="0">
                    <a:pos x="T10" y="T11"/>
                  </a:cxn>
                  <a:cxn ang="0">
                    <a:pos x="T12" y="T13"/>
                  </a:cxn>
                </a:cxnLst>
                <a:rect l="0" t="0" r="r" b="b"/>
                <a:pathLst>
                  <a:path w="31729" h="3091">
                    <a:moveTo>
                      <a:pt x="31729" y="3060"/>
                    </a:moveTo>
                    <a:cubicBezTo>
                      <a:pt x="31729" y="1370"/>
                      <a:pt x="30358" y="0"/>
                      <a:pt x="28668" y="0"/>
                    </a:cubicBezTo>
                    <a:lnTo>
                      <a:pt x="3060" y="0"/>
                    </a:lnTo>
                    <a:cubicBezTo>
                      <a:pt x="1370" y="0"/>
                      <a:pt x="0" y="1370"/>
                      <a:pt x="0" y="3060"/>
                    </a:cubicBezTo>
                    <a:lnTo>
                      <a:pt x="0" y="3091"/>
                    </a:lnTo>
                    <a:lnTo>
                      <a:pt x="31729" y="3091"/>
                    </a:lnTo>
                    <a:lnTo>
                      <a:pt x="31729" y="30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41">
                <a:extLst>
                  <a:ext uri="{FF2B5EF4-FFF2-40B4-BE49-F238E27FC236}">
                    <a16:creationId xmlns:a16="http://schemas.microsoft.com/office/drawing/2014/main" id="{0252AAA3-D5D9-4688-96A7-8DCA6D69CC86}"/>
                  </a:ext>
                </a:extLst>
              </p:cNvPr>
              <p:cNvSpPr>
                <a:spLocks/>
              </p:cNvSpPr>
              <p:nvPr/>
            </p:nvSpPr>
            <p:spPr bwMode="auto">
              <a:xfrm>
                <a:off x="4350954" y="1489762"/>
                <a:ext cx="442092" cy="774339"/>
              </a:xfrm>
              <a:custGeom>
                <a:avLst/>
                <a:gdLst>
                  <a:gd name="T0" fmla="*/ 3841 w 6285"/>
                  <a:gd name="T1" fmla="*/ 91 h 11006"/>
                  <a:gd name="T2" fmla="*/ 3804 w 6285"/>
                  <a:gd name="T3" fmla="*/ 80 h 11006"/>
                  <a:gd name="T4" fmla="*/ 3730 w 6285"/>
                  <a:gd name="T5" fmla="*/ 64 h 11006"/>
                  <a:gd name="T6" fmla="*/ 3159 w 6285"/>
                  <a:gd name="T7" fmla="*/ 0 h 11006"/>
                  <a:gd name="T8" fmla="*/ 3142 w 6285"/>
                  <a:gd name="T9" fmla="*/ 1 h 11006"/>
                  <a:gd name="T10" fmla="*/ 3125 w 6285"/>
                  <a:gd name="T11" fmla="*/ 0 h 11006"/>
                  <a:gd name="T12" fmla="*/ 2555 w 6285"/>
                  <a:gd name="T13" fmla="*/ 64 h 11006"/>
                  <a:gd name="T14" fmla="*/ 2480 w 6285"/>
                  <a:gd name="T15" fmla="*/ 80 h 11006"/>
                  <a:gd name="T16" fmla="*/ 2443 w 6285"/>
                  <a:gd name="T17" fmla="*/ 91 h 11006"/>
                  <a:gd name="T18" fmla="*/ 0 w 6285"/>
                  <a:gd name="T19" fmla="*/ 3024 h 11006"/>
                  <a:gd name="T20" fmla="*/ 0 w 6285"/>
                  <a:gd name="T21" fmla="*/ 3363 h 11006"/>
                  <a:gd name="T22" fmla="*/ 0 w 6285"/>
                  <a:gd name="T23" fmla="*/ 9342 h 11006"/>
                  <a:gd name="T24" fmla="*/ 0 w 6285"/>
                  <a:gd name="T25" fmla="*/ 9410 h 11006"/>
                  <a:gd name="T26" fmla="*/ 222 w 6285"/>
                  <a:gd name="T27" fmla="*/ 9585 h 11006"/>
                  <a:gd name="T28" fmla="*/ 883 w 6285"/>
                  <a:gd name="T29" fmla="*/ 11006 h 11006"/>
                  <a:gd name="T30" fmla="*/ 5401 w 6285"/>
                  <a:gd name="T31" fmla="*/ 11006 h 11006"/>
                  <a:gd name="T32" fmla="*/ 6063 w 6285"/>
                  <a:gd name="T33" fmla="*/ 9585 h 11006"/>
                  <a:gd name="T34" fmla="*/ 6285 w 6285"/>
                  <a:gd name="T35" fmla="*/ 9410 h 11006"/>
                  <a:gd name="T36" fmla="*/ 6285 w 6285"/>
                  <a:gd name="T37" fmla="*/ 9342 h 11006"/>
                  <a:gd name="T38" fmla="*/ 6285 w 6285"/>
                  <a:gd name="T39" fmla="*/ 3363 h 11006"/>
                  <a:gd name="T40" fmla="*/ 6285 w 6285"/>
                  <a:gd name="T41" fmla="*/ 3024 h 11006"/>
                  <a:gd name="T42" fmla="*/ 3841 w 6285"/>
                  <a:gd name="T43" fmla="*/ 91 h 1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85" h="11006">
                    <a:moveTo>
                      <a:pt x="3841" y="91"/>
                    </a:moveTo>
                    <a:cubicBezTo>
                      <a:pt x="3829" y="87"/>
                      <a:pt x="3817" y="84"/>
                      <a:pt x="3804" y="80"/>
                    </a:cubicBezTo>
                    <a:cubicBezTo>
                      <a:pt x="3780" y="75"/>
                      <a:pt x="3755" y="70"/>
                      <a:pt x="3730" y="64"/>
                    </a:cubicBezTo>
                    <a:cubicBezTo>
                      <a:pt x="3552" y="24"/>
                      <a:pt x="3362" y="0"/>
                      <a:pt x="3159" y="0"/>
                    </a:cubicBezTo>
                    <a:cubicBezTo>
                      <a:pt x="3153" y="0"/>
                      <a:pt x="3148" y="1"/>
                      <a:pt x="3142" y="1"/>
                    </a:cubicBezTo>
                    <a:cubicBezTo>
                      <a:pt x="3136" y="1"/>
                      <a:pt x="3131" y="0"/>
                      <a:pt x="3125" y="0"/>
                    </a:cubicBezTo>
                    <a:cubicBezTo>
                      <a:pt x="2923" y="0"/>
                      <a:pt x="2733" y="24"/>
                      <a:pt x="2555" y="64"/>
                    </a:cubicBezTo>
                    <a:cubicBezTo>
                      <a:pt x="2530" y="70"/>
                      <a:pt x="2505" y="75"/>
                      <a:pt x="2480" y="80"/>
                    </a:cubicBezTo>
                    <a:cubicBezTo>
                      <a:pt x="2468" y="84"/>
                      <a:pt x="2456" y="87"/>
                      <a:pt x="2443" y="91"/>
                    </a:cubicBezTo>
                    <a:cubicBezTo>
                      <a:pt x="521" y="591"/>
                      <a:pt x="0" y="3024"/>
                      <a:pt x="0" y="3024"/>
                    </a:cubicBezTo>
                    <a:lnTo>
                      <a:pt x="0" y="3363"/>
                    </a:lnTo>
                    <a:lnTo>
                      <a:pt x="0" y="9342"/>
                    </a:lnTo>
                    <a:lnTo>
                      <a:pt x="0" y="9410"/>
                    </a:lnTo>
                    <a:cubicBezTo>
                      <a:pt x="82" y="9467"/>
                      <a:pt x="155" y="9526"/>
                      <a:pt x="222" y="9585"/>
                    </a:cubicBezTo>
                    <a:cubicBezTo>
                      <a:pt x="484" y="9895"/>
                      <a:pt x="883" y="10458"/>
                      <a:pt x="883" y="11006"/>
                    </a:cubicBezTo>
                    <a:lnTo>
                      <a:pt x="5401" y="11006"/>
                    </a:lnTo>
                    <a:cubicBezTo>
                      <a:pt x="5401" y="10458"/>
                      <a:pt x="5800" y="9895"/>
                      <a:pt x="6063" y="9585"/>
                    </a:cubicBezTo>
                    <a:cubicBezTo>
                      <a:pt x="6130" y="9526"/>
                      <a:pt x="6203" y="9467"/>
                      <a:pt x="6285" y="9410"/>
                    </a:cubicBezTo>
                    <a:lnTo>
                      <a:pt x="6285" y="9342"/>
                    </a:lnTo>
                    <a:lnTo>
                      <a:pt x="6285" y="3363"/>
                    </a:lnTo>
                    <a:lnTo>
                      <a:pt x="6285" y="3024"/>
                    </a:lnTo>
                    <a:cubicBezTo>
                      <a:pt x="6285" y="3024"/>
                      <a:pt x="5764" y="591"/>
                      <a:pt x="3841"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43">
                <a:extLst>
                  <a:ext uri="{FF2B5EF4-FFF2-40B4-BE49-F238E27FC236}">
                    <a16:creationId xmlns:a16="http://schemas.microsoft.com/office/drawing/2014/main" id="{7725686A-57E9-44F2-A529-0899CB79C5A8}"/>
                  </a:ext>
                </a:extLst>
              </p:cNvPr>
              <p:cNvSpPr>
                <a:spLocks/>
              </p:cNvSpPr>
              <p:nvPr/>
            </p:nvSpPr>
            <p:spPr bwMode="auto">
              <a:xfrm>
                <a:off x="4443170" y="1088354"/>
                <a:ext cx="257661" cy="435312"/>
              </a:xfrm>
              <a:custGeom>
                <a:avLst/>
                <a:gdLst>
                  <a:gd name="T0" fmla="*/ 3669 w 3669"/>
                  <a:gd name="T1" fmla="*/ 4009 h 6183"/>
                  <a:gd name="T2" fmla="*/ 1834 w 3669"/>
                  <a:gd name="T3" fmla="*/ 6183 h 6183"/>
                  <a:gd name="T4" fmla="*/ 0 w 3669"/>
                  <a:gd name="T5" fmla="*/ 4009 h 6183"/>
                  <a:gd name="T6" fmla="*/ 1834 w 3669"/>
                  <a:gd name="T7" fmla="*/ 0 h 6183"/>
                  <a:gd name="T8" fmla="*/ 3669 w 3669"/>
                  <a:gd name="T9" fmla="*/ 4009 h 6183"/>
                </a:gdLst>
                <a:ahLst/>
                <a:cxnLst>
                  <a:cxn ang="0">
                    <a:pos x="T0" y="T1"/>
                  </a:cxn>
                  <a:cxn ang="0">
                    <a:pos x="T2" y="T3"/>
                  </a:cxn>
                  <a:cxn ang="0">
                    <a:pos x="T4" y="T5"/>
                  </a:cxn>
                  <a:cxn ang="0">
                    <a:pos x="T6" y="T7"/>
                  </a:cxn>
                  <a:cxn ang="0">
                    <a:pos x="T8" y="T9"/>
                  </a:cxn>
                </a:cxnLst>
                <a:rect l="0" t="0" r="r" b="b"/>
                <a:pathLst>
                  <a:path w="3669" h="6183">
                    <a:moveTo>
                      <a:pt x="3669" y="4009"/>
                    </a:moveTo>
                    <a:cubicBezTo>
                      <a:pt x="3669" y="5716"/>
                      <a:pt x="2848" y="6183"/>
                      <a:pt x="1834" y="6183"/>
                    </a:cubicBezTo>
                    <a:cubicBezTo>
                      <a:pt x="821" y="6183"/>
                      <a:pt x="0" y="5716"/>
                      <a:pt x="0" y="4009"/>
                    </a:cubicBezTo>
                    <a:cubicBezTo>
                      <a:pt x="0" y="2301"/>
                      <a:pt x="1834" y="0"/>
                      <a:pt x="1834" y="0"/>
                    </a:cubicBezTo>
                    <a:cubicBezTo>
                      <a:pt x="1834" y="0"/>
                      <a:pt x="3669" y="2301"/>
                      <a:pt x="3669" y="4009"/>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Oval 42">
                <a:extLst>
                  <a:ext uri="{FF2B5EF4-FFF2-40B4-BE49-F238E27FC236}">
                    <a16:creationId xmlns:a16="http://schemas.microsoft.com/office/drawing/2014/main" id="{41DB0B9D-D53C-4276-A351-7C5C2C21F103}"/>
                  </a:ext>
                </a:extLst>
              </p:cNvPr>
              <p:cNvSpPr>
                <a:spLocks noChangeArrowheads="1"/>
              </p:cNvSpPr>
              <p:nvPr/>
            </p:nvSpPr>
            <p:spPr bwMode="auto">
              <a:xfrm>
                <a:off x="4521824" y="1827434"/>
                <a:ext cx="100352" cy="1003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83" name="Group 7">
              <a:extLst>
                <a:ext uri="{FF2B5EF4-FFF2-40B4-BE49-F238E27FC236}">
                  <a16:creationId xmlns:a16="http://schemas.microsoft.com/office/drawing/2014/main" id="{C81C6660-2702-450B-B53B-57811CDDF02C}"/>
                </a:ext>
              </a:extLst>
            </p:cNvPr>
            <p:cNvGrpSpPr/>
            <p:nvPr/>
          </p:nvGrpSpPr>
          <p:grpSpPr>
            <a:xfrm>
              <a:off x="5202588" y="1689736"/>
              <a:ext cx="1863295" cy="2059931"/>
              <a:chOff x="5440208" y="2405415"/>
              <a:chExt cx="1863295" cy="2059931"/>
            </a:xfrm>
          </p:grpSpPr>
          <p:sp>
            <p:nvSpPr>
              <p:cNvPr id="84" name="Freeform 8">
                <a:extLst>
                  <a:ext uri="{FF2B5EF4-FFF2-40B4-BE49-F238E27FC236}">
                    <a16:creationId xmlns:a16="http://schemas.microsoft.com/office/drawing/2014/main" id="{937E82B1-0BAB-4561-A9B4-62F6C8D6AD24}"/>
                  </a:ext>
                </a:extLst>
              </p:cNvPr>
              <p:cNvSpPr>
                <a:spLocks/>
              </p:cNvSpPr>
              <p:nvPr/>
            </p:nvSpPr>
            <p:spPr bwMode="auto">
              <a:xfrm>
                <a:off x="6377280" y="2671212"/>
                <a:ext cx="897745" cy="1638180"/>
              </a:xfrm>
              <a:custGeom>
                <a:avLst/>
                <a:gdLst>
                  <a:gd name="T0" fmla="*/ 12657 w 12781"/>
                  <a:gd name="T1" fmla="*/ 22665 h 23305"/>
                  <a:gd name="T2" fmla="*/ 312 w 12781"/>
                  <a:gd name="T3" fmla="*/ 191 h 23305"/>
                  <a:gd name="T4" fmla="*/ 0 w 12781"/>
                  <a:gd name="T5" fmla="*/ 0 h 23305"/>
                  <a:gd name="T6" fmla="*/ 0 w 12781"/>
                  <a:gd name="T7" fmla="*/ 1267 h 23305"/>
                  <a:gd name="T8" fmla="*/ 11953 w 12781"/>
                  <a:gd name="T9" fmla="*/ 23111 h 23305"/>
                  <a:gd name="T10" fmla="*/ 12306 w 12781"/>
                  <a:gd name="T11" fmla="*/ 23305 h 23305"/>
                  <a:gd name="T12" fmla="*/ 12528 w 12781"/>
                  <a:gd name="T13" fmla="*/ 23240 h 23305"/>
                  <a:gd name="T14" fmla="*/ 12657 w 12781"/>
                  <a:gd name="T15" fmla="*/ 22665 h 23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81" h="23305">
                    <a:moveTo>
                      <a:pt x="12657" y="22665"/>
                    </a:moveTo>
                    <a:lnTo>
                      <a:pt x="312" y="191"/>
                    </a:lnTo>
                    <a:cubicBezTo>
                      <a:pt x="243" y="82"/>
                      <a:pt x="128" y="12"/>
                      <a:pt x="0" y="0"/>
                    </a:cubicBezTo>
                    <a:lnTo>
                      <a:pt x="0" y="1267"/>
                    </a:lnTo>
                    <a:lnTo>
                      <a:pt x="11953" y="23111"/>
                    </a:lnTo>
                    <a:cubicBezTo>
                      <a:pt x="12033" y="23236"/>
                      <a:pt x="12168" y="23305"/>
                      <a:pt x="12306" y="23305"/>
                    </a:cubicBezTo>
                    <a:cubicBezTo>
                      <a:pt x="12382" y="23305"/>
                      <a:pt x="12459" y="23284"/>
                      <a:pt x="12528" y="23240"/>
                    </a:cubicBezTo>
                    <a:cubicBezTo>
                      <a:pt x="12722" y="23117"/>
                      <a:pt x="12781" y="22860"/>
                      <a:pt x="12657" y="226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Oval 44">
                <a:extLst>
                  <a:ext uri="{FF2B5EF4-FFF2-40B4-BE49-F238E27FC236}">
                    <a16:creationId xmlns:a16="http://schemas.microsoft.com/office/drawing/2014/main" id="{820F1B56-5C2F-49D3-9C57-EABFE0A866E5}"/>
                  </a:ext>
                </a:extLst>
              </p:cNvPr>
              <p:cNvSpPr>
                <a:spLocks noChangeArrowheads="1"/>
              </p:cNvSpPr>
              <p:nvPr/>
            </p:nvSpPr>
            <p:spPr bwMode="auto">
              <a:xfrm>
                <a:off x="6213191" y="2405415"/>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Oval 45">
                <a:extLst>
                  <a:ext uri="{FF2B5EF4-FFF2-40B4-BE49-F238E27FC236}">
                    <a16:creationId xmlns:a16="http://schemas.microsoft.com/office/drawing/2014/main" id="{1E44BDF6-0EBF-486E-B801-79AEAAD7800F}"/>
                  </a:ext>
                </a:extLst>
              </p:cNvPr>
              <p:cNvSpPr>
                <a:spLocks noChangeArrowheads="1"/>
              </p:cNvSpPr>
              <p:nvPr/>
            </p:nvSpPr>
            <p:spPr bwMode="auto">
              <a:xfrm>
                <a:off x="6267435" y="2459659"/>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76">
                <a:extLst>
                  <a:ext uri="{FF2B5EF4-FFF2-40B4-BE49-F238E27FC236}">
                    <a16:creationId xmlns:a16="http://schemas.microsoft.com/office/drawing/2014/main" id="{155B98C1-3CAC-4833-B344-BB4F02D2BA85}"/>
                  </a:ext>
                </a:extLst>
              </p:cNvPr>
              <p:cNvSpPr>
                <a:spLocks/>
              </p:cNvSpPr>
              <p:nvPr/>
            </p:nvSpPr>
            <p:spPr bwMode="auto">
              <a:xfrm>
                <a:off x="5495808" y="2669856"/>
                <a:ext cx="881471" cy="1651742"/>
              </a:xfrm>
              <a:custGeom>
                <a:avLst/>
                <a:gdLst>
                  <a:gd name="T0" fmla="*/ 12494 w 12531"/>
                  <a:gd name="T1" fmla="*/ 0 h 23483"/>
                  <a:gd name="T2" fmla="*/ 12142 w 12531"/>
                  <a:gd name="T3" fmla="*/ 190 h 23483"/>
                  <a:gd name="T4" fmla="*/ 126 w 12531"/>
                  <a:gd name="T5" fmla="*/ 22781 h 23483"/>
                  <a:gd name="T6" fmla="*/ 249 w 12531"/>
                  <a:gd name="T7" fmla="*/ 23357 h 23483"/>
                  <a:gd name="T8" fmla="*/ 825 w 12531"/>
                  <a:gd name="T9" fmla="*/ 23235 h 23483"/>
                  <a:gd name="T10" fmla="*/ 12487 w 12531"/>
                  <a:gd name="T11" fmla="*/ 1189 h 23483"/>
                  <a:gd name="T12" fmla="*/ 12531 w 12531"/>
                  <a:gd name="T13" fmla="*/ 1270 h 23483"/>
                  <a:gd name="T14" fmla="*/ 12531 w 12531"/>
                  <a:gd name="T15" fmla="*/ 2 h 23483"/>
                  <a:gd name="T16" fmla="*/ 12494 w 12531"/>
                  <a:gd name="T17" fmla="*/ 0 h 2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1" h="23483">
                    <a:moveTo>
                      <a:pt x="12494" y="0"/>
                    </a:moveTo>
                    <a:cubicBezTo>
                      <a:pt x="12353" y="0"/>
                      <a:pt x="12219" y="71"/>
                      <a:pt x="12142" y="190"/>
                    </a:cubicBezTo>
                    <a:lnTo>
                      <a:pt x="126" y="22781"/>
                    </a:lnTo>
                    <a:cubicBezTo>
                      <a:pt x="0" y="22974"/>
                      <a:pt x="56" y="23232"/>
                      <a:pt x="249" y="23357"/>
                    </a:cubicBezTo>
                    <a:cubicBezTo>
                      <a:pt x="441" y="23483"/>
                      <a:pt x="699" y="23428"/>
                      <a:pt x="825" y="23235"/>
                    </a:cubicBezTo>
                    <a:lnTo>
                      <a:pt x="12487" y="1189"/>
                    </a:lnTo>
                    <a:lnTo>
                      <a:pt x="12531" y="1270"/>
                    </a:lnTo>
                    <a:lnTo>
                      <a:pt x="12531" y="2"/>
                    </a:lnTo>
                    <a:cubicBezTo>
                      <a:pt x="12519" y="1"/>
                      <a:pt x="12507" y="0"/>
                      <a:pt x="124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75">
                <a:extLst>
                  <a:ext uri="{FF2B5EF4-FFF2-40B4-BE49-F238E27FC236}">
                    <a16:creationId xmlns:a16="http://schemas.microsoft.com/office/drawing/2014/main" id="{4FD047BB-0DBA-4997-84F7-BBE2546AD06B}"/>
                  </a:ext>
                </a:extLst>
              </p:cNvPr>
              <p:cNvSpPr>
                <a:spLocks/>
              </p:cNvSpPr>
              <p:nvPr/>
            </p:nvSpPr>
            <p:spPr bwMode="auto">
              <a:xfrm>
                <a:off x="5440208" y="4257861"/>
                <a:ext cx="1863295" cy="207485"/>
              </a:xfrm>
              <a:custGeom>
                <a:avLst/>
                <a:gdLst>
                  <a:gd name="T0" fmla="*/ 2962 w 26492"/>
                  <a:gd name="T1" fmla="*/ 2962 h 2962"/>
                  <a:gd name="T2" fmla="*/ 23531 w 26492"/>
                  <a:gd name="T3" fmla="*/ 2962 h 2962"/>
                  <a:gd name="T4" fmla="*/ 26492 w 26492"/>
                  <a:gd name="T5" fmla="*/ 0 h 2962"/>
                  <a:gd name="T6" fmla="*/ 0 w 26492"/>
                  <a:gd name="T7" fmla="*/ 0 h 2962"/>
                  <a:gd name="T8" fmla="*/ 2962 w 26492"/>
                  <a:gd name="T9" fmla="*/ 2962 h 2962"/>
                </a:gdLst>
                <a:ahLst/>
                <a:cxnLst>
                  <a:cxn ang="0">
                    <a:pos x="T0" y="T1"/>
                  </a:cxn>
                  <a:cxn ang="0">
                    <a:pos x="T2" y="T3"/>
                  </a:cxn>
                  <a:cxn ang="0">
                    <a:pos x="T4" y="T5"/>
                  </a:cxn>
                  <a:cxn ang="0">
                    <a:pos x="T6" y="T7"/>
                  </a:cxn>
                  <a:cxn ang="0">
                    <a:pos x="T8" y="T9"/>
                  </a:cxn>
                </a:cxnLst>
                <a:rect l="0" t="0" r="r" b="b"/>
                <a:pathLst>
                  <a:path w="26492" h="2962">
                    <a:moveTo>
                      <a:pt x="2962" y="2962"/>
                    </a:moveTo>
                    <a:lnTo>
                      <a:pt x="23531" y="2962"/>
                    </a:lnTo>
                    <a:cubicBezTo>
                      <a:pt x="25167" y="2962"/>
                      <a:pt x="26492" y="1636"/>
                      <a:pt x="26492" y="0"/>
                    </a:cubicBezTo>
                    <a:lnTo>
                      <a:pt x="0" y="0"/>
                    </a:lnTo>
                    <a:cubicBezTo>
                      <a:pt x="0" y="1636"/>
                      <a:pt x="1327" y="2962"/>
                      <a:pt x="2962"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89" name="Group 6">
              <a:extLst>
                <a:ext uri="{FF2B5EF4-FFF2-40B4-BE49-F238E27FC236}">
                  <a16:creationId xmlns:a16="http://schemas.microsoft.com/office/drawing/2014/main" id="{90FA0903-00CB-4BFE-A24E-FCA235A39D82}"/>
                </a:ext>
              </a:extLst>
            </p:cNvPr>
            <p:cNvGrpSpPr/>
            <p:nvPr/>
          </p:nvGrpSpPr>
          <p:grpSpPr>
            <a:xfrm>
              <a:off x="2078118" y="1689736"/>
              <a:ext cx="1863295" cy="2059931"/>
              <a:chOff x="2112315" y="1532757"/>
              <a:chExt cx="1863295" cy="2059931"/>
            </a:xfrm>
          </p:grpSpPr>
          <p:sp>
            <p:nvSpPr>
              <p:cNvPr id="90" name="Freeform 33">
                <a:extLst>
                  <a:ext uri="{FF2B5EF4-FFF2-40B4-BE49-F238E27FC236}">
                    <a16:creationId xmlns:a16="http://schemas.microsoft.com/office/drawing/2014/main" id="{C40CDE85-CA20-4440-A90D-B5BB9FD2BEC8}"/>
                  </a:ext>
                </a:extLst>
              </p:cNvPr>
              <p:cNvSpPr>
                <a:spLocks/>
              </p:cNvSpPr>
              <p:nvPr/>
            </p:nvSpPr>
            <p:spPr bwMode="auto">
              <a:xfrm>
                <a:off x="3031758" y="1797198"/>
                <a:ext cx="916730" cy="1639537"/>
              </a:xfrm>
              <a:custGeom>
                <a:avLst/>
                <a:gdLst>
                  <a:gd name="T0" fmla="*/ 12899 w 13022"/>
                  <a:gd name="T1" fmla="*/ 22668 h 23308"/>
                  <a:gd name="T2" fmla="*/ 553 w 13022"/>
                  <a:gd name="T3" fmla="*/ 194 h 23308"/>
                  <a:gd name="T4" fmla="*/ 204 w 13022"/>
                  <a:gd name="T5" fmla="*/ 0 h 23308"/>
                  <a:gd name="T6" fmla="*/ 0 w 13022"/>
                  <a:gd name="T7" fmla="*/ 53 h 23308"/>
                  <a:gd name="T8" fmla="*/ 0 w 13022"/>
                  <a:gd name="T9" fmla="*/ 1561 h 23308"/>
                  <a:gd name="T10" fmla="*/ 197 w 13022"/>
                  <a:gd name="T11" fmla="*/ 1189 h 23308"/>
                  <a:gd name="T12" fmla="*/ 12195 w 13022"/>
                  <a:gd name="T13" fmla="*/ 23114 h 23308"/>
                  <a:gd name="T14" fmla="*/ 12547 w 13022"/>
                  <a:gd name="T15" fmla="*/ 23308 h 23308"/>
                  <a:gd name="T16" fmla="*/ 12769 w 13022"/>
                  <a:gd name="T17" fmla="*/ 23243 h 23308"/>
                  <a:gd name="T18" fmla="*/ 12899 w 13022"/>
                  <a:gd name="T19" fmla="*/ 22668 h 2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2" h="23308">
                    <a:moveTo>
                      <a:pt x="12899" y="22668"/>
                    </a:moveTo>
                    <a:lnTo>
                      <a:pt x="553" y="194"/>
                    </a:lnTo>
                    <a:cubicBezTo>
                      <a:pt x="478" y="74"/>
                      <a:pt x="346" y="1"/>
                      <a:pt x="204" y="0"/>
                    </a:cubicBezTo>
                    <a:cubicBezTo>
                      <a:pt x="132" y="0"/>
                      <a:pt x="62" y="19"/>
                      <a:pt x="0" y="53"/>
                    </a:cubicBezTo>
                    <a:lnTo>
                      <a:pt x="0" y="1561"/>
                    </a:lnTo>
                    <a:lnTo>
                      <a:pt x="197" y="1189"/>
                    </a:lnTo>
                    <a:lnTo>
                      <a:pt x="12195" y="23114"/>
                    </a:lnTo>
                    <a:cubicBezTo>
                      <a:pt x="12274" y="23239"/>
                      <a:pt x="12409" y="23308"/>
                      <a:pt x="12547" y="23308"/>
                    </a:cubicBezTo>
                    <a:cubicBezTo>
                      <a:pt x="12623" y="23308"/>
                      <a:pt x="12700" y="23287"/>
                      <a:pt x="12769" y="23243"/>
                    </a:cubicBezTo>
                    <a:cubicBezTo>
                      <a:pt x="12964" y="23120"/>
                      <a:pt x="13022" y="22863"/>
                      <a:pt x="12899" y="2266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Oval 35">
                <a:extLst>
                  <a:ext uri="{FF2B5EF4-FFF2-40B4-BE49-F238E27FC236}">
                    <a16:creationId xmlns:a16="http://schemas.microsoft.com/office/drawing/2014/main" id="{C664738B-7859-4DC5-9252-4F28BE9AFB26}"/>
                  </a:ext>
                </a:extLst>
              </p:cNvPr>
              <p:cNvSpPr>
                <a:spLocks noChangeArrowheads="1"/>
              </p:cNvSpPr>
              <p:nvPr/>
            </p:nvSpPr>
            <p:spPr bwMode="auto">
              <a:xfrm>
                <a:off x="2885298" y="1532757"/>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36">
                <a:extLst>
                  <a:ext uri="{FF2B5EF4-FFF2-40B4-BE49-F238E27FC236}">
                    <a16:creationId xmlns:a16="http://schemas.microsoft.com/office/drawing/2014/main" id="{8B48A75A-C9BB-4300-AE7B-4A5E9541D48F}"/>
                  </a:ext>
                </a:extLst>
              </p:cNvPr>
              <p:cNvSpPr>
                <a:spLocks noChangeArrowheads="1"/>
              </p:cNvSpPr>
              <p:nvPr/>
            </p:nvSpPr>
            <p:spPr bwMode="auto">
              <a:xfrm>
                <a:off x="2939542" y="1587001"/>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Freeform 109">
                <a:extLst>
                  <a:ext uri="{FF2B5EF4-FFF2-40B4-BE49-F238E27FC236}">
                    <a16:creationId xmlns:a16="http://schemas.microsoft.com/office/drawing/2014/main" id="{B7637D97-2C86-4BE0-BEB9-A414091717B1}"/>
                  </a:ext>
                </a:extLst>
              </p:cNvPr>
              <p:cNvSpPr>
                <a:spLocks/>
              </p:cNvSpPr>
              <p:nvPr/>
            </p:nvSpPr>
            <p:spPr bwMode="auto">
              <a:xfrm>
                <a:off x="2167915" y="1801267"/>
                <a:ext cx="863842" cy="1647674"/>
              </a:xfrm>
              <a:custGeom>
                <a:avLst/>
                <a:gdLst>
                  <a:gd name="T0" fmla="*/ 12141 w 12289"/>
                  <a:gd name="T1" fmla="*/ 137 h 23430"/>
                  <a:gd name="T2" fmla="*/ 125 w 12289"/>
                  <a:gd name="T3" fmla="*/ 22728 h 23430"/>
                  <a:gd name="T4" fmla="*/ 247 w 12289"/>
                  <a:gd name="T5" fmla="*/ 23305 h 23430"/>
                  <a:gd name="T6" fmla="*/ 824 w 12289"/>
                  <a:gd name="T7" fmla="*/ 23182 h 23430"/>
                  <a:gd name="T8" fmla="*/ 12289 w 12289"/>
                  <a:gd name="T9" fmla="*/ 1508 h 23430"/>
                  <a:gd name="T10" fmla="*/ 12289 w 12289"/>
                  <a:gd name="T11" fmla="*/ 0 h 23430"/>
                  <a:gd name="T12" fmla="*/ 12141 w 12289"/>
                  <a:gd name="T13" fmla="*/ 137 h 23430"/>
                </a:gdLst>
                <a:ahLst/>
                <a:cxnLst>
                  <a:cxn ang="0">
                    <a:pos x="T0" y="T1"/>
                  </a:cxn>
                  <a:cxn ang="0">
                    <a:pos x="T2" y="T3"/>
                  </a:cxn>
                  <a:cxn ang="0">
                    <a:pos x="T4" y="T5"/>
                  </a:cxn>
                  <a:cxn ang="0">
                    <a:pos x="T6" y="T7"/>
                  </a:cxn>
                  <a:cxn ang="0">
                    <a:pos x="T8" y="T9"/>
                  </a:cxn>
                  <a:cxn ang="0">
                    <a:pos x="T10" y="T11"/>
                  </a:cxn>
                  <a:cxn ang="0">
                    <a:pos x="T12" y="T13"/>
                  </a:cxn>
                </a:cxnLst>
                <a:rect l="0" t="0" r="r" b="b"/>
                <a:pathLst>
                  <a:path w="12289" h="23430">
                    <a:moveTo>
                      <a:pt x="12141" y="137"/>
                    </a:moveTo>
                    <a:lnTo>
                      <a:pt x="125" y="22728"/>
                    </a:lnTo>
                    <a:cubicBezTo>
                      <a:pt x="0" y="22921"/>
                      <a:pt x="54" y="23179"/>
                      <a:pt x="247" y="23305"/>
                    </a:cubicBezTo>
                    <a:cubicBezTo>
                      <a:pt x="441" y="23430"/>
                      <a:pt x="698" y="23375"/>
                      <a:pt x="824" y="23182"/>
                    </a:cubicBezTo>
                    <a:lnTo>
                      <a:pt x="12289" y="1508"/>
                    </a:lnTo>
                    <a:lnTo>
                      <a:pt x="12289" y="0"/>
                    </a:lnTo>
                    <a:cubicBezTo>
                      <a:pt x="12230" y="32"/>
                      <a:pt x="12179" y="79"/>
                      <a:pt x="12141" y="1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Freeform 110">
                <a:extLst>
                  <a:ext uri="{FF2B5EF4-FFF2-40B4-BE49-F238E27FC236}">
                    <a16:creationId xmlns:a16="http://schemas.microsoft.com/office/drawing/2014/main" id="{89FD4C0B-DC7A-431E-8B2C-69A94EB236A9}"/>
                  </a:ext>
                </a:extLst>
              </p:cNvPr>
              <p:cNvSpPr>
                <a:spLocks/>
              </p:cNvSpPr>
              <p:nvPr/>
            </p:nvSpPr>
            <p:spPr bwMode="auto">
              <a:xfrm>
                <a:off x="2112315" y="3385203"/>
                <a:ext cx="1863295" cy="207485"/>
              </a:xfrm>
              <a:custGeom>
                <a:avLst/>
                <a:gdLst>
                  <a:gd name="T0" fmla="*/ 2961 w 26492"/>
                  <a:gd name="T1" fmla="*/ 2962 h 2962"/>
                  <a:gd name="T2" fmla="*/ 23530 w 26492"/>
                  <a:gd name="T3" fmla="*/ 2962 h 2962"/>
                  <a:gd name="T4" fmla="*/ 26492 w 26492"/>
                  <a:gd name="T5" fmla="*/ 0 h 2962"/>
                  <a:gd name="T6" fmla="*/ 0 w 26492"/>
                  <a:gd name="T7" fmla="*/ 0 h 2962"/>
                  <a:gd name="T8" fmla="*/ 2961 w 26492"/>
                  <a:gd name="T9" fmla="*/ 2962 h 2962"/>
                </a:gdLst>
                <a:ahLst/>
                <a:cxnLst>
                  <a:cxn ang="0">
                    <a:pos x="T0" y="T1"/>
                  </a:cxn>
                  <a:cxn ang="0">
                    <a:pos x="T2" y="T3"/>
                  </a:cxn>
                  <a:cxn ang="0">
                    <a:pos x="T4" y="T5"/>
                  </a:cxn>
                  <a:cxn ang="0">
                    <a:pos x="T6" y="T7"/>
                  </a:cxn>
                  <a:cxn ang="0">
                    <a:pos x="T8" y="T9"/>
                  </a:cxn>
                </a:cxnLst>
                <a:rect l="0" t="0" r="r" b="b"/>
                <a:pathLst>
                  <a:path w="26492" h="2962">
                    <a:moveTo>
                      <a:pt x="2961" y="2962"/>
                    </a:moveTo>
                    <a:lnTo>
                      <a:pt x="23530" y="2962"/>
                    </a:lnTo>
                    <a:cubicBezTo>
                      <a:pt x="25165" y="2962"/>
                      <a:pt x="26492" y="1636"/>
                      <a:pt x="26492" y="0"/>
                    </a:cubicBezTo>
                    <a:lnTo>
                      <a:pt x="0" y="0"/>
                    </a:lnTo>
                    <a:cubicBezTo>
                      <a:pt x="0" y="1636"/>
                      <a:pt x="1326" y="2962"/>
                      <a:pt x="2961"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98" name="TextBox 52">
            <a:extLst>
              <a:ext uri="{FF2B5EF4-FFF2-40B4-BE49-F238E27FC236}">
                <a16:creationId xmlns:a16="http://schemas.microsoft.com/office/drawing/2014/main" id="{69909803-0C0A-47A4-A897-F99D5ADC75AC}"/>
              </a:ext>
            </a:extLst>
          </p:cNvPr>
          <p:cNvSpPr txBox="1"/>
          <p:nvPr/>
        </p:nvSpPr>
        <p:spPr>
          <a:xfrm>
            <a:off x="7481140" y="5144323"/>
            <a:ext cx="754815" cy="363615"/>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800" dirty="0"/>
              <a:t>self</a:t>
            </a:r>
          </a:p>
        </p:txBody>
      </p:sp>
      <p:sp>
        <p:nvSpPr>
          <p:cNvPr id="99" name="TextBox 52">
            <a:extLst>
              <a:ext uri="{FF2B5EF4-FFF2-40B4-BE49-F238E27FC236}">
                <a16:creationId xmlns:a16="http://schemas.microsoft.com/office/drawing/2014/main" id="{2FF3A274-504B-47B5-9BEC-1814BB3DB4B3}"/>
              </a:ext>
            </a:extLst>
          </p:cNvPr>
          <p:cNvSpPr txBox="1"/>
          <p:nvPr/>
        </p:nvSpPr>
        <p:spPr>
          <a:xfrm>
            <a:off x="8750155" y="5077121"/>
            <a:ext cx="1416998" cy="430887"/>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800" dirty="0"/>
              <a:t>1 - self</a:t>
            </a:r>
          </a:p>
        </p:txBody>
      </p:sp>
      <p:sp>
        <p:nvSpPr>
          <p:cNvPr id="102" name="Shape 587">
            <a:extLst>
              <a:ext uri="{FF2B5EF4-FFF2-40B4-BE49-F238E27FC236}">
                <a16:creationId xmlns:a16="http://schemas.microsoft.com/office/drawing/2014/main" id="{038F2151-1D38-4C89-8B4B-7BA3B9A81E37}"/>
              </a:ext>
            </a:extLst>
          </p:cNvPr>
          <p:cNvSpPr/>
          <p:nvPr/>
        </p:nvSpPr>
        <p:spPr>
          <a:xfrm>
            <a:off x="7446777" y="6197880"/>
            <a:ext cx="2599891" cy="470103"/>
          </a:xfrm>
          <a:prstGeom prst="rect">
            <a:avLst/>
          </a:prstGeom>
          <a:solidFill>
            <a:schemeClr val="accent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Low-dominance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41843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33878DC2-480F-4E6A-816E-7488B05DF5B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27355" y="2855221"/>
            <a:ext cx="1563072" cy="1519653"/>
          </a:xfrm>
          <a:prstGeom prst="rect">
            <a:avLst/>
          </a:prstGeom>
        </p:spPr>
      </p:pic>
      <p:sp>
        <p:nvSpPr>
          <p:cNvPr id="4" name="Rectangle 3">
            <a:extLst>
              <a:ext uri="{FF2B5EF4-FFF2-40B4-BE49-F238E27FC236}">
                <a16:creationId xmlns:a16="http://schemas.microsoft.com/office/drawing/2014/main" id="{1B7D4F64-BE38-4920-8E65-768A9BEFFFB5}"/>
              </a:ext>
            </a:extLst>
          </p:cNvPr>
          <p:cNvSpPr/>
          <p:nvPr/>
        </p:nvSpPr>
        <p:spPr>
          <a:xfrm>
            <a:off x="854526" y="1138061"/>
            <a:ext cx="8577938" cy="171716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Clr>
                <a:srgbClr val="FFC000"/>
              </a:buClr>
              <a:buFont typeface="Wingdings" panose="05000000000000000000" pitchFamily="2" charset="2"/>
              <a:buChar char="ü"/>
            </a:pPr>
            <a:r>
              <a:rPr lang="en-US" sz="2800" dirty="0">
                <a:solidFill>
                  <a:prstClr val="black"/>
                </a:solidFill>
              </a:rPr>
              <a:t>Decision rules</a:t>
            </a:r>
          </a:p>
          <a:p>
            <a:pPr lvl="0">
              <a:buClr>
                <a:srgbClr val="FFC000"/>
              </a:buClr>
            </a:pPr>
            <a:endParaRPr lang="en-US" sz="2800" dirty="0">
              <a:solidFill>
                <a:prstClr val="black"/>
              </a:solidFill>
            </a:endParaRPr>
          </a:p>
          <a:p>
            <a:pPr marL="342900" lvl="0" indent="-342900">
              <a:buClr>
                <a:srgbClr val="FFC000"/>
              </a:buClr>
              <a:buFont typeface="Wingdings" panose="05000000000000000000" pitchFamily="2" charset="2"/>
              <a:buChar char="ü"/>
            </a:pPr>
            <a:r>
              <a:rPr lang="en-US" sz="2800" dirty="0">
                <a:solidFill>
                  <a:prstClr val="black"/>
                </a:solidFill>
              </a:rPr>
              <a:t>Define a priority in the choice of the utterance</a:t>
            </a:r>
            <a:endParaRPr lang="en-US" sz="2000" dirty="0">
              <a:solidFill>
                <a:prstClr val="black"/>
              </a:solidFill>
            </a:endParaRPr>
          </a:p>
        </p:txBody>
      </p:sp>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 (lead of dialogue)</a:t>
            </a:r>
            <a:endParaRPr lang="fr-FR" sz="3200" b="1" cap="all" dirty="0">
              <a:solidFill>
                <a:srgbClr val="002060"/>
              </a:solidFill>
              <a:latin typeface="Open Sans" panose="020B0606030504020204" pitchFamily="34" charset="0"/>
            </a:endParaRPr>
          </a:p>
        </p:txBody>
      </p:sp>
      <p:sp>
        <p:nvSpPr>
          <p:cNvPr id="6" name="Shape 586">
            <a:extLst>
              <a:ext uri="{FF2B5EF4-FFF2-40B4-BE49-F238E27FC236}">
                <a16:creationId xmlns:a16="http://schemas.microsoft.com/office/drawing/2014/main" id="{EDE55246-EA79-4501-BD47-9E169A4FCA6D}"/>
              </a:ext>
            </a:extLst>
          </p:cNvPr>
          <p:cNvSpPr/>
          <p:nvPr/>
        </p:nvSpPr>
        <p:spPr>
          <a:xfrm>
            <a:off x="777171" y="3021495"/>
            <a:ext cx="4663440" cy="3720209"/>
          </a:xfrm>
          <a:prstGeom prst="roundRect">
            <a:avLst>
              <a:gd name="adj" fmla="val 3918"/>
            </a:avLst>
          </a:prstGeom>
          <a:no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Shape 587">
            <a:extLst>
              <a:ext uri="{FF2B5EF4-FFF2-40B4-BE49-F238E27FC236}">
                <a16:creationId xmlns:a16="http://schemas.microsoft.com/office/drawing/2014/main" id="{4B934413-5E1F-4D4E-992E-46532B875D7D}"/>
              </a:ext>
            </a:extLst>
          </p:cNvPr>
          <p:cNvSpPr/>
          <p:nvPr/>
        </p:nvSpPr>
        <p:spPr>
          <a:xfrm>
            <a:off x="782011" y="5785838"/>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High-dominance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8" name="Shape 589">
            <a:extLst>
              <a:ext uri="{FF2B5EF4-FFF2-40B4-BE49-F238E27FC236}">
                <a16:creationId xmlns:a16="http://schemas.microsoft.com/office/drawing/2014/main" id="{BCDD7F58-2513-4CE6-86C7-BE9DF2215B9E}"/>
              </a:ext>
            </a:extLst>
          </p:cNvPr>
          <p:cNvSpPr/>
          <p:nvPr/>
        </p:nvSpPr>
        <p:spPr>
          <a:xfrm>
            <a:off x="1188914" y="4556945"/>
            <a:ext cx="4014216" cy="1238799"/>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just">
              <a:defRPr/>
            </a:pPr>
            <a:r>
              <a:rPr lang="en-US" sz="2800" dirty="0">
                <a:solidFill>
                  <a:prstClr val="black"/>
                </a:solidFill>
              </a:rPr>
              <a:t>Negotiation acts</a:t>
            </a:r>
          </a:p>
          <a:p>
            <a:pPr algn="just">
              <a:defRPr/>
            </a:pPr>
            <a:r>
              <a:rPr lang="en-US" sz="2800" dirty="0">
                <a:solidFill>
                  <a:prstClr val="black"/>
                </a:solidFill>
              </a:rPr>
              <a:t> </a:t>
            </a:r>
            <a:r>
              <a:rPr lang="en-US" sz="2400" dirty="0">
                <a:solidFill>
                  <a:prstClr val="black"/>
                </a:solidFill>
              </a:rPr>
              <a:t>(Propose, </a:t>
            </a:r>
            <a:r>
              <a:rPr lang="en-US" sz="2400" dirty="0" err="1">
                <a:solidFill>
                  <a:prstClr val="black"/>
                </a:solidFill>
              </a:rPr>
              <a:t>CounterPropose</a:t>
            </a:r>
            <a:r>
              <a:rPr lang="en-US" sz="2400" dirty="0">
                <a:solidFill>
                  <a:prstClr val="black"/>
                </a:solidFill>
              </a:rPr>
              <a:t>)</a:t>
            </a:r>
          </a:p>
          <a:p>
            <a:pPr marR="0" lvl="0" algn="just" defTabSz="914400" rtl="0" eaLnBrk="1" fontAlgn="auto" latinLnBrk="0" hangingPunct="0">
              <a:lnSpc>
                <a:spcPct val="100000"/>
              </a:lnSpc>
              <a:spcBef>
                <a:spcPts val="0"/>
              </a:spcBef>
              <a:spcAft>
                <a:spcPts val="0"/>
              </a:spcAft>
              <a:buClrTx/>
              <a:buSzTx/>
              <a:tabLst/>
              <a:defRPr/>
            </a:pPr>
            <a:endParaRPr lang="en-US" sz="2000" kern="0" dirty="0">
              <a:solidFill>
                <a:prstClr val="black">
                  <a:lumMod val="65000"/>
                  <a:lumOff val="35000"/>
                </a:prstClr>
              </a:solidFill>
            </a:endParaRPr>
          </a:p>
        </p:txBody>
      </p:sp>
      <p:sp>
        <p:nvSpPr>
          <p:cNvPr id="9" name="Shape 586">
            <a:extLst>
              <a:ext uri="{FF2B5EF4-FFF2-40B4-BE49-F238E27FC236}">
                <a16:creationId xmlns:a16="http://schemas.microsoft.com/office/drawing/2014/main" id="{A86EE986-0172-4744-95A5-5FE98A3B055B}"/>
              </a:ext>
            </a:extLst>
          </p:cNvPr>
          <p:cNvSpPr/>
          <p:nvPr/>
        </p:nvSpPr>
        <p:spPr>
          <a:xfrm>
            <a:off x="6870659" y="3031777"/>
            <a:ext cx="4663440" cy="3720208"/>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10" name="Shape 587">
            <a:extLst>
              <a:ext uri="{FF2B5EF4-FFF2-40B4-BE49-F238E27FC236}">
                <a16:creationId xmlns:a16="http://schemas.microsoft.com/office/drawing/2014/main" id="{24A2F204-6BD2-4020-944A-1C5139965890}"/>
              </a:ext>
            </a:extLst>
          </p:cNvPr>
          <p:cNvSpPr/>
          <p:nvPr/>
        </p:nvSpPr>
        <p:spPr>
          <a:xfrm>
            <a:off x="6865821" y="5785838"/>
            <a:ext cx="4663438" cy="536654"/>
          </a:xfrm>
          <a:prstGeom prst="rect">
            <a:avLst/>
          </a:prstGeom>
          <a:solidFill>
            <a:schemeClr val="accent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Low-dominance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11" name="Shape 589">
            <a:extLst>
              <a:ext uri="{FF2B5EF4-FFF2-40B4-BE49-F238E27FC236}">
                <a16:creationId xmlns:a16="http://schemas.microsoft.com/office/drawing/2014/main" id="{E2D3F4CF-482D-42AB-BB0F-F7B470496CB9}"/>
              </a:ext>
            </a:extLst>
          </p:cNvPr>
          <p:cNvSpPr/>
          <p:nvPr/>
        </p:nvSpPr>
        <p:spPr>
          <a:xfrm>
            <a:off x="7675395" y="4556945"/>
            <a:ext cx="4059936" cy="931022"/>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just">
              <a:defRPr/>
            </a:pPr>
            <a:r>
              <a:rPr lang="en-US" sz="2800" dirty="0">
                <a:solidFill>
                  <a:prstClr val="black"/>
                </a:solidFill>
              </a:rPr>
              <a:t>Information</a:t>
            </a:r>
            <a:r>
              <a:rPr lang="en-US" sz="2200" kern="0" dirty="0">
                <a:solidFill>
                  <a:prstClr val="black">
                    <a:lumMod val="65000"/>
                    <a:lumOff val="35000"/>
                  </a:prstClr>
                </a:solidFill>
              </a:rPr>
              <a:t> </a:t>
            </a:r>
            <a:r>
              <a:rPr lang="en-US" sz="2800" dirty="0">
                <a:solidFill>
                  <a:prstClr val="black"/>
                </a:solidFill>
              </a:rPr>
              <a:t>acts</a:t>
            </a:r>
          </a:p>
          <a:p>
            <a:pPr lvl="0" algn="just">
              <a:defRPr/>
            </a:pPr>
            <a:r>
              <a:rPr lang="en-US" sz="2200" kern="0" dirty="0">
                <a:solidFill>
                  <a:prstClr val="black">
                    <a:lumMod val="65000"/>
                    <a:lumOff val="35000"/>
                  </a:prstClr>
                </a:solidFill>
              </a:rPr>
              <a:t>     </a:t>
            </a:r>
            <a:r>
              <a:rPr lang="en-US" sz="2800" kern="0" dirty="0">
                <a:solidFill>
                  <a:prstClr val="black"/>
                </a:solidFill>
              </a:rPr>
              <a:t>(</a:t>
            </a:r>
            <a:r>
              <a:rPr lang="en-US" sz="2800" kern="0" dirty="0" err="1">
                <a:solidFill>
                  <a:prstClr val="black"/>
                </a:solidFill>
              </a:rPr>
              <a:t>A</a:t>
            </a:r>
            <a:r>
              <a:rPr lang="en-US" sz="2800" dirty="0" err="1">
                <a:solidFill>
                  <a:prstClr val="black"/>
                </a:solidFill>
              </a:rPr>
              <a:t>skPreference</a:t>
            </a:r>
            <a:r>
              <a:rPr lang="en-US" sz="2800" dirty="0">
                <a:solidFill>
                  <a:prstClr val="black"/>
                </a:solidFill>
              </a:rPr>
              <a:t>)</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20" name="Image 19">
            <a:extLst>
              <a:ext uri="{FF2B5EF4-FFF2-40B4-BE49-F238E27FC236}">
                <a16:creationId xmlns:a16="http://schemas.microsoft.com/office/drawing/2014/main" id="{875DE332-A6D9-421A-ADBC-5506566AFE8E}"/>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0603" y="3201735"/>
            <a:ext cx="884760" cy="948260"/>
          </a:xfrm>
          <a:prstGeom prst="rect">
            <a:avLst/>
          </a:prstGeom>
        </p:spPr>
      </p:pic>
      <p:sp>
        <p:nvSpPr>
          <p:cNvPr id="3" name="Espace réservé du numéro de diapositive 2">
            <a:extLst>
              <a:ext uri="{FF2B5EF4-FFF2-40B4-BE49-F238E27FC236}">
                <a16:creationId xmlns:a16="http://schemas.microsoft.com/office/drawing/2014/main" id="{73284172-3F95-4BF0-8051-5F228ADFBD4E}"/>
              </a:ext>
            </a:extLst>
          </p:cNvPr>
          <p:cNvSpPr>
            <a:spLocks noGrp="1"/>
          </p:cNvSpPr>
          <p:nvPr>
            <p:ph type="sldNum" sz="quarter" idx="12"/>
          </p:nvPr>
        </p:nvSpPr>
        <p:spPr/>
        <p:txBody>
          <a:bodyPr/>
          <a:lstStyle/>
          <a:p>
            <a:fld id="{830C4335-9913-4F80-B9D7-EA4FD23BFB5C}" type="slidenum">
              <a:rPr lang="fr-FR" smtClean="0"/>
              <a:pPr/>
              <a:t>27</a:t>
            </a:fld>
            <a:endParaRPr lang="fr-FR" dirty="0"/>
          </a:p>
        </p:txBody>
      </p:sp>
    </p:spTree>
    <p:extLst>
      <p:ext uri="{BB962C8B-B14F-4D97-AF65-F5344CB8AC3E}">
        <p14:creationId xmlns:p14="http://schemas.microsoft.com/office/powerpoint/2010/main" val="3592690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34193" y="2001030"/>
            <a:ext cx="4852567" cy="4668331"/>
          </a:xfrm>
          <a:ln>
            <a:noFill/>
          </a:ln>
        </p:spPr>
        <p:txBody>
          <a:bodyPr>
            <a:noAutofit/>
          </a:bodyPr>
          <a:lstStyle/>
          <a:p>
            <a:pPr marL="0" inden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None/>
            </a:pPr>
            <a:r>
              <a:rPr lang="en-US" sz="1800" dirty="0"/>
              <a:t>    B: "Do you like French restaurants?"</a:t>
            </a:r>
            <a:endParaRPr lang="fr-FR" sz="1800" dirty="0"/>
          </a:p>
          <a:p>
            <a:pPr marL="0" indent="0">
              <a:buNone/>
            </a:pPr>
            <a:endParaRPr lang="en-US" sz="1800" dirty="0"/>
          </a:p>
          <a:p>
            <a:pPr marL="0" indent="0">
              <a:buNone/>
            </a:pPr>
            <a:br>
              <a:rPr lang="en-US" sz="1800" dirty="0"/>
            </a:br>
            <a:r>
              <a:rPr lang="en-US" sz="1800" dirty="0"/>
              <a:t>  </a:t>
            </a:r>
            <a:endParaRPr lang="fr-FR" sz="1800" dirty="0"/>
          </a:p>
        </p:txBody>
      </p:sp>
      <p:sp>
        <p:nvSpPr>
          <p:cNvPr id="5" name="ZoneTexte 4">
            <a:extLst>
              <a:ext uri="{FF2B5EF4-FFF2-40B4-BE49-F238E27FC236}">
                <a16:creationId xmlns:a16="http://schemas.microsoft.com/office/drawing/2014/main" id="{BFFBD950-ABAB-4227-8571-72DBFF533E40}"/>
              </a:ext>
            </a:extLst>
          </p:cNvPr>
          <p:cNvSpPr txBox="1"/>
          <p:nvPr/>
        </p:nvSpPr>
        <p:spPr>
          <a:xfrm>
            <a:off x="6096000" y="1934538"/>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8" name="Rectangle 7">
            <a:extLst>
              <a:ext uri="{FF2B5EF4-FFF2-40B4-BE49-F238E27FC236}">
                <a16:creationId xmlns:a16="http://schemas.microsoft.com/office/drawing/2014/main" id="{1ABAD7AF-155F-4D00-992B-CFFD4B852FF8}"/>
              </a:ext>
            </a:extLst>
          </p:cNvPr>
          <p:cNvSpPr/>
          <p:nvPr/>
        </p:nvSpPr>
        <p:spPr>
          <a:xfrm>
            <a:off x="3005254" y="1173923"/>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chemeClr val="tx1"/>
                </a:solidFill>
              </a:rPr>
              <a:t>Pow</a:t>
            </a:r>
            <a:r>
              <a:rPr lang="fr-FR" sz="2000" b="1" dirty="0">
                <a:solidFill>
                  <a:schemeClr val="tx1"/>
                </a:solidFill>
              </a:rPr>
              <a:t>(A) = 0.9,  </a:t>
            </a:r>
            <a:r>
              <a:rPr lang="fr-FR" sz="2000" b="1" dirty="0" err="1">
                <a:solidFill>
                  <a:schemeClr val="tx1"/>
                </a:solidFill>
              </a:rPr>
              <a:t>Pow</a:t>
            </a:r>
            <a:r>
              <a:rPr lang="fr-FR" sz="2000" b="1" dirty="0">
                <a:solidFill>
                  <a:schemeClr val="tx1"/>
                </a:solidFill>
              </a:rPr>
              <a:t>(B) = 0.4</a:t>
            </a:r>
          </a:p>
        </p:txBody>
      </p:sp>
      <p:sp>
        <p:nvSpPr>
          <p:cNvPr id="10" name="Titre 1">
            <a:extLst>
              <a:ext uri="{FF2B5EF4-FFF2-40B4-BE49-F238E27FC236}">
                <a16:creationId xmlns:a16="http://schemas.microsoft.com/office/drawing/2014/main" id="{8351FEB1-7456-4DC2-8D10-CB06A35DD142}"/>
              </a:ext>
            </a:extLst>
          </p:cNvPr>
          <p:cNvSpPr>
            <a:spLocks noGrp="1"/>
          </p:cNvSpPr>
          <p:nvPr>
            <p:ph type="title"/>
          </p:nvPr>
        </p:nvSpPr>
        <p:spPr>
          <a:xfrm>
            <a:off x="346276" y="205142"/>
            <a:ext cx="1051560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1" name="Rectangle 10">
            <a:extLst>
              <a:ext uri="{FF2B5EF4-FFF2-40B4-BE49-F238E27FC236}">
                <a16:creationId xmlns:a16="http://schemas.microsoft.com/office/drawing/2014/main" id="{7A9350CA-8972-4F93-88C3-3B95B3108C2F}"/>
              </a:ext>
            </a:extLst>
          </p:cNvPr>
          <p:cNvSpPr/>
          <p:nvPr/>
        </p:nvSpPr>
        <p:spPr>
          <a:xfrm>
            <a:off x="421926" y="1221770"/>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sz="2000" b="1" kern="0" dirty="0">
                <a:solidFill>
                  <a:prstClr val="black"/>
                </a:solidFill>
                <a:latin typeface="Arial"/>
              </a:rPr>
              <a:t>Agent B </a:t>
            </a:r>
            <a:r>
              <a:rPr lang="fr-FR" sz="2000" b="1" kern="0" dirty="0" err="1">
                <a:solidFill>
                  <a:prstClr val="black"/>
                </a:solidFill>
                <a:latin typeface="Arial"/>
              </a:rPr>
              <a:t>Submissive</a:t>
            </a:r>
            <a:endParaRPr kumimoji="0" lang="fr-FR" sz="2000" b="1" i="0" u="none" strike="noStrike" kern="0" cap="none" spc="0" normalizeH="0" baseline="0" noProof="0" dirty="0">
              <a:ln>
                <a:noFill/>
              </a:ln>
              <a:solidFill>
                <a:prstClr val="black"/>
              </a:solidFill>
              <a:effectLst/>
              <a:uLnTx/>
              <a:uFillTx/>
              <a:latin typeface="Arial"/>
              <a:ea typeface="+mn-ea"/>
              <a:cs typeface="+mn-cs"/>
            </a:endParaRPr>
          </a:p>
        </p:txBody>
      </p:sp>
      <p:sp>
        <p:nvSpPr>
          <p:cNvPr id="2" name="Espace réservé du numéro de diapositive 1">
            <a:extLst>
              <a:ext uri="{FF2B5EF4-FFF2-40B4-BE49-F238E27FC236}">
                <a16:creationId xmlns:a16="http://schemas.microsoft.com/office/drawing/2014/main" id="{EC37055A-266C-4DC9-88B7-9EC808E26F3A}"/>
              </a:ext>
            </a:extLst>
          </p:cNvPr>
          <p:cNvSpPr>
            <a:spLocks noGrp="1"/>
          </p:cNvSpPr>
          <p:nvPr>
            <p:ph type="sldNum" sz="quarter" idx="12"/>
          </p:nvPr>
        </p:nvSpPr>
        <p:spPr/>
        <p:txBody>
          <a:bodyPr/>
          <a:lstStyle/>
          <a:p>
            <a:fld id="{830C4335-9913-4F80-B9D7-EA4FD23BFB5C}" type="slidenum">
              <a:rPr lang="fr-FR" smtClean="0"/>
              <a:pPr/>
              <a:t>28</a:t>
            </a:fld>
            <a:endParaRPr lang="fr-FR" dirty="0"/>
          </a:p>
        </p:txBody>
      </p:sp>
    </p:spTree>
    <p:extLst>
      <p:ext uri="{BB962C8B-B14F-4D97-AF65-F5344CB8AC3E}">
        <p14:creationId xmlns:p14="http://schemas.microsoft.com/office/powerpoint/2010/main" val="442953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43799" y="1296589"/>
            <a:ext cx="4303783" cy="623054"/>
          </a:xfrm>
          <a:prstGeom prst="rect">
            <a:avLst/>
          </a:prstGeom>
          <a:gradFill>
            <a:gsLst>
              <a:gs pos="0">
                <a:schemeClr val="tx2">
                  <a:lumMod val="60000"/>
                  <a:lumOff val="40000"/>
                </a:schemeClr>
              </a:gs>
              <a:gs pos="50000">
                <a:schemeClr val="tx2">
                  <a:lumMod val="75000"/>
                </a:schemeClr>
              </a:gs>
              <a:gs pos="100000">
                <a:schemeClr val="tx2">
                  <a:lumMod val="50000"/>
                </a:schemeClr>
              </a:gs>
            </a:gsLst>
          </a:gra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latin typeface="Open"/>
              </a:rPr>
              <a:t>Level of demand &amp; concessions</a:t>
            </a:r>
          </a:p>
        </p:txBody>
      </p:sp>
      <p:sp>
        <p:nvSpPr>
          <p:cNvPr id="9" name="Titre 1">
            <a:extLst>
              <a:ext uri="{FF2B5EF4-FFF2-40B4-BE49-F238E27FC236}">
                <a16:creationId xmlns:a16="http://schemas.microsoft.com/office/drawing/2014/main" id="{69EFE1AF-1000-4487-A5DD-A86966DCA8D6}"/>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2" name="Espace réservé du contenu 2">
            <a:extLst>
              <a:ext uri="{FF2B5EF4-FFF2-40B4-BE49-F238E27FC236}">
                <a16:creationId xmlns:a16="http://schemas.microsoft.com/office/drawing/2014/main" id="{E2836A12-2BF1-4783-AB1C-64DBC9F3CCCB}"/>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a:t>
            </a:r>
            <a:r>
              <a:rPr lang="en-US" sz="1800" b="1" dirty="0">
                <a:solidFill>
                  <a:srgbClr val="002060"/>
                </a:solidFill>
              </a:rPr>
              <a:t>I don't like Chinese restaurants</a:t>
            </a:r>
            <a:r>
              <a:rPr lang="en-US" sz="1800" dirty="0"/>
              <a:t>,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3" name="ZoneTexte 12">
            <a:extLst>
              <a:ext uri="{FF2B5EF4-FFF2-40B4-BE49-F238E27FC236}">
                <a16:creationId xmlns:a16="http://schemas.microsoft.com/office/drawing/2014/main" id="{69D8E1A6-4555-4FC4-BB8E-515B548A695A}"/>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14" name="Rectangle 13">
            <a:extLst>
              <a:ext uri="{FF2B5EF4-FFF2-40B4-BE49-F238E27FC236}">
                <a16:creationId xmlns:a16="http://schemas.microsoft.com/office/drawing/2014/main" id="{6CB992FB-02D8-4E40-8E7C-0C8BA33F896C}"/>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5" name="Rectangle 14">
            <a:extLst>
              <a:ext uri="{FF2B5EF4-FFF2-40B4-BE49-F238E27FC236}">
                <a16:creationId xmlns:a16="http://schemas.microsoft.com/office/drawing/2014/main" id="{32AC50B7-4C5D-4204-92AA-406D5FBBF578}"/>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3" name="Espace réservé du numéro de diapositive 2">
            <a:extLst>
              <a:ext uri="{FF2B5EF4-FFF2-40B4-BE49-F238E27FC236}">
                <a16:creationId xmlns:a16="http://schemas.microsoft.com/office/drawing/2014/main" id="{7E20D70F-886A-4A85-B07A-2F465BFCA1C6}"/>
              </a:ext>
            </a:extLst>
          </p:cNvPr>
          <p:cNvSpPr>
            <a:spLocks noGrp="1"/>
          </p:cNvSpPr>
          <p:nvPr>
            <p:ph type="sldNum" sz="quarter" idx="12"/>
          </p:nvPr>
        </p:nvSpPr>
        <p:spPr/>
        <p:txBody>
          <a:bodyPr/>
          <a:lstStyle/>
          <a:p>
            <a:fld id="{830C4335-9913-4F80-B9D7-EA4FD23BFB5C}" type="slidenum">
              <a:rPr lang="fr-FR" smtClean="0"/>
              <a:pPr/>
              <a:t>29</a:t>
            </a:fld>
            <a:endParaRPr lang="fr-FR" dirty="0"/>
          </a:p>
        </p:txBody>
      </p:sp>
    </p:spTree>
    <p:extLst>
      <p:ext uri="{BB962C8B-B14F-4D97-AF65-F5344CB8AC3E}">
        <p14:creationId xmlns:p14="http://schemas.microsoft.com/office/powerpoint/2010/main" val="204654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968350CF-41C1-419C-A18A-B24FDA06627E}"/>
              </a:ext>
            </a:extLst>
          </p:cNvPr>
          <p:cNvGrpSpPr/>
          <p:nvPr/>
        </p:nvGrpSpPr>
        <p:grpSpPr>
          <a:xfrm>
            <a:off x="7065737" y="1450403"/>
            <a:ext cx="4537277" cy="1876128"/>
            <a:chOff x="960699" y="3515828"/>
            <a:chExt cx="4537277" cy="1876128"/>
          </a:xfrm>
        </p:grpSpPr>
        <p:sp>
          <p:nvSpPr>
            <p:cNvPr id="6" name="ZoneTexte 5">
              <a:extLst>
                <a:ext uri="{FF2B5EF4-FFF2-40B4-BE49-F238E27FC236}">
                  <a16:creationId xmlns:a16="http://schemas.microsoft.com/office/drawing/2014/main" id="{8CAF4B51-DC7A-426D-B60E-8B3DDB9EA452}"/>
                </a:ext>
              </a:extLst>
            </p:cNvPr>
            <p:cNvSpPr txBox="1"/>
            <p:nvPr/>
          </p:nvSpPr>
          <p:spPr>
            <a:xfrm>
              <a:off x="960699" y="3515828"/>
              <a:ext cx="4184247" cy="707886"/>
            </a:xfrm>
            <a:prstGeom prst="rect">
              <a:avLst/>
            </a:prstGeom>
            <a:noFill/>
          </p:spPr>
          <p:txBody>
            <a:bodyPr wrap="square" rtlCol="0">
              <a:spAutoFit/>
            </a:bodyPr>
            <a:lstStyle/>
            <a:p>
              <a:r>
                <a:rPr lang="fr-FR" sz="2200" b="1" dirty="0">
                  <a:solidFill>
                    <a:schemeClr val="accent1">
                      <a:lumMod val="75000"/>
                    </a:schemeClr>
                  </a:solidFill>
                </a:rPr>
                <a:t>COLLABORATIVE NEGOTIATION</a:t>
              </a:r>
            </a:p>
            <a:p>
              <a:r>
                <a:rPr lang="fr-FR" i="1" dirty="0">
                  <a:solidFill>
                    <a:schemeClr val="accent1">
                      <a:lumMod val="50000"/>
                    </a:schemeClr>
                  </a:solidFill>
                </a:rPr>
                <a:t>(</a:t>
              </a:r>
              <a:r>
                <a:rPr lang="fr-FR" i="1" dirty="0" err="1">
                  <a:solidFill>
                    <a:schemeClr val="accent1">
                      <a:lumMod val="50000"/>
                    </a:schemeClr>
                  </a:solidFill>
                </a:rPr>
                <a:t>Lewicki</a:t>
              </a:r>
              <a:r>
                <a:rPr lang="fr-FR" i="1" dirty="0">
                  <a:solidFill>
                    <a:schemeClr val="accent1">
                      <a:lumMod val="50000"/>
                    </a:schemeClr>
                  </a:solidFill>
                </a:rPr>
                <a:t> et al 11 , </a:t>
              </a:r>
              <a:r>
                <a:rPr lang="fr-FR" i="1" dirty="0" err="1">
                  <a:solidFill>
                    <a:schemeClr val="accent1">
                      <a:lumMod val="50000"/>
                    </a:schemeClr>
                  </a:solidFill>
                </a:rPr>
                <a:t>Wollkind</a:t>
              </a:r>
              <a:r>
                <a:rPr lang="fr-FR" i="1" dirty="0">
                  <a:solidFill>
                    <a:schemeClr val="accent1">
                      <a:lumMod val="50000"/>
                    </a:schemeClr>
                  </a:solidFill>
                </a:rPr>
                <a:t> et al 04)</a:t>
              </a:r>
              <a:endParaRPr lang="fr-FR" sz="2200" b="1" i="1" dirty="0">
                <a:solidFill>
                  <a:schemeClr val="accent1">
                    <a:lumMod val="50000"/>
                  </a:schemeClr>
                </a:solidFill>
              </a:endParaRPr>
            </a:p>
          </p:txBody>
        </p:sp>
        <p:grpSp>
          <p:nvGrpSpPr>
            <p:cNvPr id="7" name="Groupe 6">
              <a:extLst>
                <a:ext uri="{FF2B5EF4-FFF2-40B4-BE49-F238E27FC236}">
                  <a16:creationId xmlns:a16="http://schemas.microsoft.com/office/drawing/2014/main" id="{E9D85156-4D77-42F7-B802-FBD388A02A30}"/>
                </a:ext>
              </a:extLst>
            </p:cNvPr>
            <p:cNvGrpSpPr/>
            <p:nvPr/>
          </p:nvGrpSpPr>
          <p:grpSpPr>
            <a:xfrm>
              <a:off x="1416844" y="4190118"/>
              <a:ext cx="4081132" cy="1201838"/>
              <a:chOff x="5279801" y="2535054"/>
              <a:chExt cx="3855892" cy="1201838"/>
            </a:xfrm>
          </p:grpSpPr>
          <p:sp>
            <p:nvSpPr>
              <p:cNvPr id="8" name="Oval 29">
                <a:extLst>
                  <a:ext uri="{FF2B5EF4-FFF2-40B4-BE49-F238E27FC236}">
                    <a16:creationId xmlns:a16="http://schemas.microsoft.com/office/drawing/2014/main" id="{7A435F5B-D763-45B6-B3C4-45FC72479077}"/>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 name="Oval 30">
                <a:extLst>
                  <a:ext uri="{FF2B5EF4-FFF2-40B4-BE49-F238E27FC236}">
                    <a16:creationId xmlns:a16="http://schemas.microsoft.com/office/drawing/2014/main" id="{DBD98C36-50AB-4530-BC99-6776EB7BA28D}"/>
                  </a:ext>
                </a:extLst>
              </p:cNvPr>
              <p:cNvSpPr/>
              <p:nvPr/>
            </p:nvSpPr>
            <p:spPr>
              <a:xfrm>
                <a:off x="5279816" y="3007030"/>
                <a:ext cx="269659" cy="269659"/>
              </a:xfrm>
              <a:prstGeom prst="ellipse">
                <a:avLst/>
              </a:prstGeom>
              <a:solidFill>
                <a:schemeClr val="tx2">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 name="Oval 31">
                <a:extLst>
                  <a:ext uri="{FF2B5EF4-FFF2-40B4-BE49-F238E27FC236}">
                    <a16:creationId xmlns:a16="http://schemas.microsoft.com/office/drawing/2014/main" id="{2ADAB0C9-EE91-442D-B7EA-6A177DF89A44}"/>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 name="TextBox 32">
                <a:extLst>
                  <a:ext uri="{FF2B5EF4-FFF2-40B4-BE49-F238E27FC236}">
                    <a16:creationId xmlns:a16="http://schemas.microsoft.com/office/drawing/2014/main" id="{7FCE7314-4314-43BC-B1F7-4CFAD2D5D695}"/>
                  </a:ext>
                </a:extLst>
              </p:cNvPr>
              <p:cNvSpPr txBox="1"/>
              <p:nvPr/>
            </p:nvSpPr>
            <p:spPr>
              <a:xfrm>
                <a:off x="5647109" y="2535054"/>
                <a:ext cx="3488584"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Facilitate mutual understanding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2" name="TextBox 33">
                <a:extLst>
                  <a:ext uri="{FF2B5EF4-FFF2-40B4-BE49-F238E27FC236}">
                    <a16:creationId xmlns:a16="http://schemas.microsoft.com/office/drawing/2014/main" id="{E88D4E81-422E-4ED4-B3D5-EE8039BBB55F}"/>
                  </a:ext>
                </a:extLst>
              </p:cNvPr>
              <p:cNvSpPr txBox="1"/>
              <p:nvPr/>
            </p:nvSpPr>
            <p:spPr>
              <a:xfrm>
                <a:off x="5647109" y="2935918"/>
                <a:ext cx="216661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Agreement making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3" name="TextBox 34">
                <a:extLst>
                  <a:ext uri="{FF2B5EF4-FFF2-40B4-BE49-F238E27FC236}">
                    <a16:creationId xmlns:a16="http://schemas.microsoft.com/office/drawing/2014/main" id="{A5C14ED9-F80B-4EE2-9412-40BF414829B7}"/>
                  </a:ext>
                </a:extLst>
              </p:cNvPr>
              <p:cNvSpPr txBox="1"/>
              <p:nvPr/>
            </p:nvSpPr>
            <p:spPr>
              <a:xfrm>
                <a:off x="5647109" y="3336782"/>
                <a:ext cx="273574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Generation of new ideas</a:t>
                </a:r>
                <a:endParaRPr kumimoji="0" lang="en-US" sz="2000" b="0" i="0" u="none" strike="noStrike" kern="1200" cap="none" spc="0" normalizeH="0" baseline="0" noProof="0" dirty="0">
                  <a:ln>
                    <a:noFill/>
                  </a:ln>
                  <a:solidFill>
                    <a:srgbClr val="95A5A6"/>
                  </a:solidFill>
                  <a:effectLst/>
                  <a:uLnTx/>
                  <a:uFillTx/>
                  <a:latin typeface="Calibri"/>
                  <a:ea typeface="+mn-ea"/>
                  <a:cs typeface="+mn-cs"/>
                </a:endParaRPr>
              </a:p>
            </p:txBody>
          </p:sp>
        </p:grpSp>
      </p:grpSp>
      <p:grpSp>
        <p:nvGrpSpPr>
          <p:cNvPr id="14" name="Groupe 13">
            <a:extLst>
              <a:ext uri="{FF2B5EF4-FFF2-40B4-BE49-F238E27FC236}">
                <a16:creationId xmlns:a16="http://schemas.microsoft.com/office/drawing/2014/main" id="{F122CAA1-863A-4597-8C04-4CBDE7B3FA58}"/>
              </a:ext>
            </a:extLst>
          </p:cNvPr>
          <p:cNvGrpSpPr/>
          <p:nvPr/>
        </p:nvGrpSpPr>
        <p:grpSpPr>
          <a:xfrm>
            <a:off x="6968683" y="4010221"/>
            <a:ext cx="4779481" cy="1929394"/>
            <a:chOff x="810127" y="3451772"/>
            <a:chExt cx="4779481" cy="1970962"/>
          </a:xfrm>
        </p:grpSpPr>
        <p:sp>
          <p:nvSpPr>
            <p:cNvPr id="15" name="ZoneTexte 14">
              <a:extLst>
                <a:ext uri="{FF2B5EF4-FFF2-40B4-BE49-F238E27FC236}">
                  <a16:creationId xmlns:a16="http://schemas.microsoft.com/office/drawing/2014/main" id="{203B3934-CD47-4435-BA3A-3C2ACF556E2E}"/>
                </a:ext>
              </a:extLst>
            </p:cNvPr>
            <p:cNvSpPr txBox="1"/>
            <p:nvPr/>
          </p:nvSpPr>
          <p:spPr>
            <a:xfrm>
              <a:off x="810127" y="3451772"/>
              <a:ext cx="4184247" cy="723137"/>
            </a:xfrm>
            <a:prstGeom prst="rect">
              <a:avLst/>
            </a:prstGeom>
            <a:noFill/>
          </p:spPr>
          <p:txBody>
            <a:bodyPr wrap="square" rtlCol="0">
              <a:spAutoFit/>
            </a:bodyPr>
            <a:lstStyle/>
            <a:p>
              <a:r>
                <a:rPr lang="fr-FR" sz="2200" b="1" dirty="0">
                  <a:solidFill>
                    <a:schemeClr val="accent1">
                      <a:lumMod val="75000"/>
                    </a:schemeClr>
                  </a:solidFill>
                </a:rPr>
                <a:t>INTERPERSONAL RELATIONSHIP </a:t>
              </a:r>
            </a:p>
            <a:p>
              <a:r>
                <a:rPr lang="fr-FR" i="1" dirty="0">
                  <a:solidFill>
                    <a:schemeClr val="accent1">
                      <a:lumMod val="50000"/>
                    </a:schemeClr>
                  </a:solidFill>
                </a:rPr>
                <a:t>(</a:t>
              </a:r>
              <a:r>
                <a:rPr lang="fr-FR" i="1" dirty="0" err="1">
                  <a:solidFill>
                    <a:schemeClr val="accent1">
                      <a:lumMod val="50000"/>
                    </a:schemeClr>
                  </a:solidFill>
                </a:rPr>
                <a:t>Tiedens</a:t>
              </a:r>
              <a:r>
                <a:rPr lang="fr-FR" i="1" dirty="0">
                  <a:solidFill>
                    <a:schemeClr val="accent1">
                      <a:lumMod val="50000"/>
                    </a:schemeClr>
                  </a:solidFill>
                </a:rPr>
                <a:t> 03)</a:t>
              </a:r>
              <a:endParaRPr lang="fr-FR" sz="2200" b="1" i="1" dirty="0">
                <a:solidFill>
                  <a:schemeClr val="accent1">
                    <a:lumMod val="50000"/>
                  </a:schemeClr>
                </a:solidFill>
              </a:endParaRPr>
            </a:p>
          </p:txBody>
        </p:sp>
        <p:grpSp>
          <p:nvGrpSpPr>
            <p:cNvPr id="16" name="Groupe 15">
              <a:extLst>
                <a:ext uri="{FF2B5EF4-FFF2-40B4-BE49-F238E27FC236}">
                  <a16:creationId xmlns:a16="http://schemas.microsoft.com/office/drawing/2014/main" id="{33D1EBB0-5AC4-4F8D-9368-F414D174DD15}"/>
                </a:ext>
              </a:extLst>
            </p:cNvPr>
            <p:cNvGrpSpPr/>
            <p:nvPr/>
          </p:nvGrpSpPr>
          <p:grpSpPr>
            <a:xfrm>
              <a:off x="1416846" y="4101397"/>
              <a:ext cx="4172762" cy="1321337"/>
              <a:chOff x="5279801" y="2446333"/>
              <a:chExt cx="3942465" cy="1321337"/>
            </a:xfrm>
          </p:grpSpPr>
          <p:sp>
            <p:nvSpPr>
              <p:cNvPr id="17" name="Oval 29">
                <a:extLst>
                  <a:ext uri="{FF2B5EF4-FFF2-40B4-BE49-F238E27FC236}">
                    <a16:creationId xmlns:a16="http://schemas.microsoft.com/office/drawing/2014/main" id="{AABF59AD-6EE1-44FB-AEB5-41D715B3E2C1}"/>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8" name="Oval 31">
                <a:extLst>
                  <a:ext uri="{FF2B5EF4-FFF2-40B4-BE49-F238E27FC236}">
                    <a16:creationId xmlns:a16="http://schemas.microsoft.com/office/drawing/2014/main" id="{CF21A9C7-52CA-4D56-9D19-8FEDBBF6C952}"/>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9" name="TextBox 32">
                <a:extLst>
                  <a:ext uri="{FF2B5EF4-FFF2-40B4-BE49-F238E27FC236}">
                    <a16:creationId xmlns:a16="http://schemas.microsoft.com/office/drawing/2014/main" id="{AEA5503C-1658-41EC-9A02-F5A03794217B}"/>
                  </a:ext>
                </a:extLst>
              </p:cNvPr>
              <p:cNvSpPr txBox="1"/>
              <p:nvPr/>
            </p:nvSpPr>
            <p:spPr>
              <a:xfrm>
                <a:off x="5647109" y="2446333"/>
                <a:ext cx="3575157" cy="707886"/>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Impact of interpersonal relation on the negotiation</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20" name="TextBox 34">
                <a:extLst>
                  <a:ext uri="{FF2B5EF4-FFF2-40B4-BE49-F238E27FC236}">
                    <a16:creationId xmlns:a16="http://schemas.microsoft.com/office/drawing/2014/main" id="{2068034F-EDD4-43FC-A2D7-4A542CADE8BC}"/>
                  </a:ext>
                </a:extLst>
              </p:cNvPr>
              <p:cNvSpPr txBox="1"/>
              <p:nvPr/>
            </p:nvSpPr>
            <p:spPr>
              <a:xfrm>
                <a:off x="5647109" y="3306005"/>
                <a:ext cx="2665577"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Focus on </a:t>
                </a:r>
                <a:r>
                  <a:rPr lang="en-US" sz="2400" b="1" dirty="0"/>
                  <a:t>DOMINANCE</a:t>
                </a:r>
                <a:endParaRPr kumimoji="0" lang="en-US" sz="2000" b="1" i="0" u="none" strike="noStrike" kern="1200" cap="none" spc="0" normalizeH="0" baseline="0" noProof="0" dirty="0">
                  <a:ln>
                    <a:noFill/>
                  </a:ln>
                  <a:solidFill>
                    <a:srgbClr val="95A5A6"/>
                  </a:solidFill>
                  <a:effectLst/>
                  <a:uLnTx/>
                  <a:uFillTx/>
                  <a:latin typeface="Calibri"/>
                  <a:ea typeface="+mn-ea"/>
                  <a:cs typeface="+mn-cs"/>
                </a:endParaRPr>
              </a:p>
            </p:txBody>
          </p:sp>
        </p:grpSp>
      </p:grpSp>
      <p:pic>
        <p:nvPicPr>
          <p:cNvPr id="21" name="Picture 2" descr="MIT Nao Robot / Photo by MIT CSAIL">
            <a:extLst>
              <a:ext uri="{FF2B5EF4-FFF2-40B4-BE49-F238E27FC236}">
                <a16:creationId xmlns:a16="http://schemas.microsoft.com/office/drawing/2014/main" id="{85E71FE6-2A5B-4E8D-957F-D68C3DD0E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6" y="3819195"/>
            <a:ext cx="2291701" cy="1665254"/>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EE87DC5C-876D-433B-9F3B-3DDC15D574E4}"/>
              </a:ext>
            </a:extLst>
          </p:cNvPr>
          <p:cNvSpPr txBox="1"/>
          <p:nvPr/>
        </p:nvSpPr>
        <p:spPr>
          <a:xfrm>
            <a:off x="687005" y="5486393"/>
            <a:ext cx="2291701" cy="584775"/>
          </a:xfrm>
          <a:prstGeom prst="rect">
            <a:avLst/>
          </a:prstGeom>
          <a:noFill/>
        </p:spPr>
        <p:txBody>
          <a:bodyPr wrap="square" rtlCol="0">
            <a:spAutoFit/>
          </a:bodyPr>
          <a:lstStyle/>
          <a:p>
            <a:pPr algn="ctr"/>
            <a:r>
              <a:rPr lang="en-US" sz="1600" dirty="0">
                <a:solidFill>
                  <a:schemeClr val="bg2">
                    <a:lumMod val="50000"/>
                  </a:schemeClr>
                </a:solidFill>
              </a:rPr>
              <a:t>Nurses collaborating with MIT Nao Robot</a:t>
            </a:r>
          </a:p>
        </p:txBody>
      </p:sp>
      <p:pic>
        <p:nvPicPr>
          <p:cNvPr id="23" name="Picture 2" descr="&#10;">
            <a:extLst>
              <a:ext uri="{FF2B5EF4-FFF2-40B4-BE49-F238E27FC236}">
                <a16:creationId xmlns:a16="http://schemas.microsoft.com/office/drawing/2014/main" id="{5088B003-F383-4603-9803-5F121344E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07" y="1654275"/>
            <a:ext cx="2291701" cy="1489855"/>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0C7F5BCA-B6D6-4417-A1CA-A2CDE9E65300}"/>
              </a:ext>
            </a:extLst>
          </p:cNvPr>
          <p:cNvSpPr txBox="1"/>
          <p:nvPr/>
        </p:nvSpPr>
        <p:spPr>
          <a:xfrm>
            <a:off x="16818" y="3144130"/>
            <a:ext cx="3632078" cy="338554"/>
          </a:xfrm>
          <a:prstGeom prst="rect">
            <a:avLst/>
          </a:prstGeom>
          <a:noFill/>
        </p:spPr>
        <p:txBody>
          <a:bodyPr wrap="square" rtlCol="0">
            <a:spAutoFit/>
          </a:bodyPr>
          <a:lstStyle/>
          <a:p>
            <a:pPr algn="ctr"/>
            <a:r>
              <a:rPr lang="en-US" sz="1600" dirty="0">
                <a:solidFill>
                  <a:schemeClr val="bg2">
                    <a:lumMod val="50000"/>
                  </a:schemeClr>
                </a:solidFill>
              </a:rPr>
              <a:t>Rethink robotics</a:t>
            </a:r>
          </a:p>
        </p:txBody>
      </p:sp>
      <p:sp>
        <p:nvSpPr>
          <p:cNvPr id="25" name="Titre 1">
            <a:extLst>
              <a:ext uri="{FF2B5EF4-FFF2-40B4-BE49-F238E27FC236}">
                <a16:creationId xmlns:a16="http://schemas.microsoft.com/office/drawing/2014/main" id="{ADB948E2-4AB1-4C9D-92A7-EB4DE983102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26" name="ZoneTexte 25">
            <a:extLst>
              <a:ext uri="{FF2B5EF4-FFF2-40B4-BE49-F238E27FC236}">
                <a16:creationId xmlns:a16="http://schemas.microsoft.com/office/drawing/2014/main" id="{B9047D37-6720-4DFF-B66C-DFBAB4238B98}"/>
              </a:ext>
            </a:extLst>
          </p:cNvPr>
          <p:cNvSpPr txBox="1"/>
          <p:nvPr/>
        </p:nvSpPr>
        <p:spPr>
          <a:xfrm>
            <a:off x="3335622" y="3009947"/>
            <a:ext cx="2474014" cy="830997"/>
          </a:xfrm>
          <a:prstGeom prst="rect">
            <a:avLst/>
          </a:prstGeom>
          <a:noFill/>
        </p:spPr>
        <p:txBody>
          <a:bodyPr wrap="square" rtlCol="0">
            <a:spAutoFit/>
          </a:bodyPr>
          <a:lstStyle>
            <a:defPPr>
              <a:defRPr lang="fr-FR"/>
            </a:defPPr>
            <a:lvl1pPr>
              <a:defRPr sz="2200" b="1">
                <a:solidFill>
                  <a:schemeClr val="accent1">
                    <a:lumMod val="75000"/>
                  </a:schemeClr>
                </a:solidFill>
              </a:defRPr>
            </a:lvl1pPr>
          </a:lstStyle>
          <a:p>
            <a:pPr algn="ctr"/>
            <a:r>
              <a:rPr lang="fr-FR" sz="2400" dirty="0"/>
              <a:t>TASK ORIENTED </a:t>
            </a:r>
          </a:p>
          <a:p>
            <a:pPr algn="ctr"/>
            <a:r>
              <a:rPr lang="fr-FR" sz="2400" dirty="0"/>
              <a:t>INTERACTION </a:t>
            </a:r>
          </a:p>
        </p:txBody>
      </p:sp>
      <p:sp>
        <p:nvSpPr>
          <p:cNvPr id="28" name="Freeform 287">
            <a:extLst>
              <a:ext uri="{FF2B5EF4-FFF2-40B4-BE49-F238E27FC236}">
                <a16:creationId xmlns:a16="http://schemas.microsoft.com/office/drawing/2014/main" id="{61EF88DC-A404-4291-B049-941CF640CC64}"/>
              </a:ext>
            </a:extLst>
          </p:cNvPr>
          <p:cNvSpPr>
            <a:spLocks/>
          </p:cNvSpPr>
          <p:nvPr/>
        </p:nvSpPr>
        <p:spPr bwMode="auto">
          <a:xfrm rot="10800000" flipV="1">
            <a:off x="5468814" y="3759774"/>
            <a:ext cx="1396515" cy="1035872"/>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50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287">
            <a:extLst>
              <a:ext uri="{FF2B5EF4-FFF2-40B4-BE49-F238E27FC236}">
                <a16:creationId xmlns:a16="http://schemas.microsoft.com/office/drawing/2014/main" id="{A5889293-7D57-4425-BE9B-8E305E32282D}"/>
              </a:ext>
            </a:extLst>
          </p:cNvPr>
          <p:cNvSpPr>
            <a:spLocks/>
          </p:cNvSpPr>
          <p:nvPr/>
        </p:nvSpPr>
        <p:spPr bwMode="auto">
          <a:xfrm rot="10414404">
            <a:off x="5435124" y="1740148"/>
            <a:ext cx="1465359" cy="1148154"/>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 name="Espace réservé du numéro de diapositive 2">
            <a:extLst>
              <a:ext uri="{FF2B5EF4-FFF2-40B4-BE49-F238E27FC236}">
                <a16:creationId xmlns:a16="http://schemas.microsoft.com/office/drawing/2014/main" id="{FB93F619-D489-42AB-9FD5-66792E41656E}"/>
              </a:ext>
            </a:extLst>
          </p:cNvPr>
          <p:cNvSpPr>
            <a:spLocks noGrp="1"/>
          </p:cNvSpPr>
          <p:nvPr>
            <p:ph type="sldNum" sz="quarter" idx="12"/>
          </p:nvPr>
        </p:nvSpPr>
        <p:spPr/>
        <p:txBody>
          <a:bodyPr/>
          <a:lstStyle/>
          <a:p>
            <a:fld id="{830C4335-9913-4F80-B9D7-EA4FD23BFB5C}" type="slidenum">
              <a:rPr lang="fr-FR" smtClean="0"/>
              <a:pPr/>
              <a:t>3</a:t>
            </a:fld>
            <a:endParaRPr lang="fr-FR" dirty="0"/>
          </a:p>
        </p:txBody>
      </p:sp>
    </p:spTree>
    <p:extLst>
      <p:ext uri="{BB962C8B-B14F-4D97-AF65-F5344CB8AC3E}">
        <p14:creationId xmlns:p14="http://schemas.microsoft.com/office/powerpoint/2010/main" val="287614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self-centeredness</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lumMod val="75000"/>
                  </a:schemeClr>
                </a:solidFill>
              </a:rPr>
              <a:t>A: "Let's go to a Chinese restaurant."</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"I don't like Chinese restaurants,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b="1" dirty="0">
                <a:solidFill>
                  <a:schemeClr val="accent1">
                    <a:lumMod val="75000"/>
                  </a:schemeClr>
                </a:solidFill>
              </a:rPr>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b="1" dirty="0">
                <a:solidFill>
                  <a:schemeClr val="accent1">
                    <a:lumMod val="75000"/>
                  </a:schemeClr>
                </a:solidFill>
              </a:rPr>
              <a:t>A: "Let's go to a cheap restaurant."</a:t>
            </a:r>
            <a:br>
              <a:rPr lang="en-US" dirty="0"/>
            </a:br>
            <a:br>
              <a:rPr lang="en-US" dirty="0"/>
            </a:br>
            <a:r>
              <a:rPr lang="en-US" dirty="0"/>
              <a:t>    B: "Okay, let's go to a cheap restaurant."</a:t>
            </a:r>
            <a:br>
              <a:rPr lang="en-US" dirty="0"/>
            </a:br>
            <a:br>
              <a:rPr lang="en-US" dirty="0"/>
            </a:br>
            <a:r>
              <a:rPr lang="en-US" b="1" dirty="0">
                <a:solidFill>
                  <a:schemeClr val="accent1">
                    <a:lumMod val="75000"/>
                  </a:schemeClr>
                </a:solidFill>
              </a:rPr>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2" name="Espace réservé du numéro de diapositive 1">
            <a:extLst>
              <a:ext uri="{FF2B5EF4-FFF2-40B4-BE49-F238E27FC236}">
                <a16:creationId xmlns:a16="http://schemas.microsoft.com/office/drawing/2014/main" id="{87A187D3-D6DC-4286-9C4D-EBE08DDFECD0}"/>
              </a:ext>
            </a:extLst>
          </p:cNvPr>
          <p:cNvSpPr>
            <a:spLocks noGrp="1"/>
          </p:cNvSpPr>
          <p:nvPr>
            <p:ph type="sldNum" sz="quarter" idx="12"/>
          </p:nvPr>
        </p:nvSpPr>
        <p:spPr/>
        <p:txBody>
          <a:bodyPr/>
          <a:lstStyle/>
          <a:p>
            <a:fld id="{830C4335-9913-4F80-B9D7-EA4FD23BFB5C}" type="slidenum">
              <a:rPr lang="fr-FR" smtClean="0"/>
              <a:pPr/>
              <a:t>30</a:t>
            </a:fld>
            <a:endParaRPr lang="fr-FR" dirty="0"/>
          </a:p>
        </p:txBody>
      </p:sp>
    </p:spTree>
    <p:extLst>
      <p:ext uri="{BB962C8B-B14F-4D97-AF65-F5344CB8AC3E}">
        <p14:creationId xmlns:p14="http://schemas.microsoft.com/office/powerpoint/2010/main" val="681883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2" name="Rectangle 1">
            <a:extLst>
              <a:ext uri="{FF2B5EF4-FFF2-40B4-BE49-F238E27FC236}">
                <a16:creationId xmlns:a16="http://schemas.microsoft.com/office/drawing/2014/main" id="{8DCDD23D-D59F-41F6-BBBA-D6A9AD96A080}"/>
              </a:ext>
            </a:extLst>
          </p:cNvPr>
          <p:cNvSpPr/>
          <p:nvPr/>
        </p:nvSpPr>
        <p:spPr>
          <a:xfrm>
            <a:off x="734193" y="2094896"/>
            <a:ext cx="3866607" cy="396304"/>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53856CE1-29B4-4F20-A266-15280F3C8CDE}"/>
              </a:ext>
            </a:extLst>
          </p:cNvPr>
          <p:cNvSpPr/>
          <p:nvPr/>
        </p:nvSpPr>
        <p:spPr>
          <a:xfrm>
            <a:off x="670593" y="3254400"/>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AAA92A6D-295D-4ABF-A831-EB2E0FC5B657}"/>
              </a:ext>
            </a:extLst>
          </p:cNvPr>
          <p:cNvSpPr/>
          <p:nvPr/>
        </p:nvSpPr>
        <p:spPr>
          <a:xfrm>
            <a:off x="670592" y="5513564"/>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256761A4-CB02-4114-BD4B-0650D125E9AE}"/>
              </a:ext>
            </a:extLst>
          </p:cNvPr>
          <p:cNvSpPr/>
          <p:nvPr/>
        </p:nvSpPr>
        <p:spPr>
          <a:xfrm>
            <a:off x="6096000" y="5294251"/>
            <a:ext cx="5257800"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5" name="Rectangle 14">
            <a:extLst>
              <a:ext uri="{FF2B5EF4-FFF2-40B4-BE49-F238E27FC236}">
                <a16:creationId xmlns:a16="http://schemas.microsoft.com/office/drawing/2014/main" id="{2FE589D7-EA0D-480D-9739-860E608C43BF}"/>
              </a:ext>
            </a:extLst>
          </p:cNvPr>
          <p:cNvSpPr/>
          <p:nvPr/>
        </p:nvSpPr>
        <p:spPr>
          <a:xfrm>
            <a:off x="6096000" y="4219200"/>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6096000" y="3144149"/>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CBE0FBFE-B26A-482F-B4FF-6F907B275379}"/>
              </a:ext>
            </a:extLst>
          </p:cNvPr>
          <p:cNvSpPr>
            <a:spLocks noGrp="1"/>
          </p:cNvSpPr>
          <p:nvPr>
            <p:ph type="sldNum" sz="quarter" idx="12"/>
          </p:nvPr>
        </p:nvSpPr>
        <p:spPr/>
        <p:txBody>
          <a:bodyPr/>
          <a:lstStyle/>
          <a:p>
            <a:fld id="{830C4335-9913-4F80-B9D7-EA4FD23BFB5C}" type="slidenum">
              <a:rPr lang="fr-FR" smtClean="0"/>
              <a:pPr/>
              <a:t>31</a:t>
            </a:fld>
            <a:endParaRPr lang="fr-FR" dirty="0"/>
          </a:p>
        </p:txBody>
      </p:sp>
    </p:spTree>
    <p:extLst>
      <p:ext uri="{BB962C8B-B14F-4D97-AF65-F5344CB8AC3E}">
        <p14:creationId xmlns:p14="http://schemas.microsoft.com/office/powerpoint/2010/main" val="1353544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10" name="Rectangle 9">
            <a:extLst>
              <a:ext uri="{FF2B5EF4-FFF2-40B4-BE49-F238E27FC236}">
                <a16:creationId xmlns:a16="http://schemas.microsoft.com/office/drawing/2014/main" id="{53856CE1-29B4-4F20-A266-15280F3C8CDE}"/>
              </a:ext>
            </a:extLst>
          </p:cNvPr>
          <p:cNvSpPr/>
          <p:nvPr/>
        </p:nvSpPr>
        <p:spPr>
          <a:xfrm>
            <a:off x="734193" y="2577628"/>
            <a:ext cx="4752207" cy="668305"/>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734193" y="4031169"/>
            <a:ext cx="3693807"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CC1F0D18-939C-4F6E-A9BF-4E97A03233CA}"/>
              </a:ext>
            </a:extLst>
          </p:cNvPr>
          <p:cNvSpPr/>
          <p:nvPr/>
        </p:nvSpPr>
        <p:spPr>
          <a:xfrm>
            <a:off x="734192" y="5041025"/>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57644C7-19EE-4653-AFF1-19A04C3270FB}"/>
              </a:ext>
            </a:extLst>
          </p:cNvPr>
          <p:cNvSpPr/>
          <p:nvPr/>
        </p:nvSpPr>
        <p:spPr>
          <a:xfrm>
            <a:off x="734192" y="6163262"/>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3FE21BE9-E749-40AB-9943-66287876855F}"/>
              </a:ext>
            </a:extLst>
          </p:cNvPr>
          <p:cNvSpPr/>
          <p:nvPr/>
        </p:nvSpPr>
        <p:spPr>
          <a:xfrm>
            <a:off x="6167438" y="2588653"/>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803E18B0-A347-4BAD-AC83-ED4D75F39156}"/>
              </a:ext>
            </a:extLst>
          </p:cNvPr>
          <p:cNvSpPr/>
          <p:nvPr/>
        </p:nvSpPr>
        <p:spPr>
          <a:xfrm>
            <a:off x="6167438" y="3681886"/>
            <a:ext cx="40277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3FFE41D4-0F4C-497F-A3D9-48A9990C6F01}"/>
              </a:ext>
            </a:extLst>
          </p:cNvPr>
          <p:cNvSpPr/>
          <p:nvPr/>
        </p:nvSpPr>
        <p:spPr>
          <a:xfrm>
            <a:off x="6167438" y="4774646"/>
            <a:ext cx="50933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5" name="Rectangle 24">
            <a:extLst>
              <a:ext uri="{FF2B5EF4-FFF2-40B4-BE49-F238E27FC236}">
                <a16:creationId xmlns:a16="http://schemas.microsoft.com/office/drawing/2014/main" id="{B03A9906-9FC8-45BF-81A2-7FE2FCCF47E6}"/>
              </a:ext>
            </a:extLst>
          </p:cNvPr>
          <p:cNvSpPr/>
          <p:nvPr/>
        </p:nvSpPr>
        <p:spPr>
          <a:xfrm>
            <a:off x="6167438" y="6132871"/>
            <a:ext cx="45029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A4758FBA-89D8-4327-98E9-FEC00437F172}"/>
              </a:ext>
            </a:extLst>
          </p:cNvPr>
          <p:cNvSpPr>
            <a:spLocks noGrp="1"/>
          </p:cNvSpPr>
          <p:nvPr>
            <p:ph type="sldNum" sz="quarter" idx="12"/>
          </p:nvPr>
        </p:nvSpPr>
        <p:spPr/>
        <p:txBody>
          <a:bodyPr/>
          <a:lstStyle/>
          <a:p>
            <a:fld id="{830C4335-9913-4F80-B9D7-EA4FD23BFB5C}" type="slidenum">
              <a:rPr lang="fr-FR" smtClean="0"/>
              <a:pPr/>
              <a:t>32</a:t>
            </a:fld>
            <a:endParaRPr lang="fr-FR" dirty="0"/>
          </a:p>
        </p:txBody>
      </p:sp>
    </p:spTree>
    <p:extLst>
      <p:ext uri="{BB962C8B-B14F-4D97-AF65-F5344CB8AC3E}">
        <p14:creationId xmlns:p14="http://schemas.microsoft.com/office/powerpoint/2010/main" val="1521899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evaluation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perception </a:t>
            </a:r>
            <a:r>
              <a:rPr lang="fr-FR" sz="4000" dirty="0"/>
              <a:t>of </a:t>
            </a:r>
            <a:r>
              <a:rPr kumimoji="0" lang="fr-FR" sz="4000" b="1" i="0" u="none" strike="noStrike" kern="1200" cap="all" spc="0" normalizeH="0" baseline="0" noProof="0" dirty="0" err="1">
                <a:ln>
                  <a:noFill/>
                </a:ln>
                <a:effectLst/>
                <a:uLnTx/>
                <a:uFillTx/>
                <a:latin typeface="Open Sans" panose="020B0606030504020204" pitchFamily="34" charset="0"/>
              </a:rPr>
              <a:t>behaviors</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33</a:t>
            </a:fld>
            <a:endParaRPr lang="fr-FR" b="1" dirty="0"/>
          </a:p>
        </p:txBody>
      </p:sp>
    </p:spTree>
    <p:extLst>
      <p:ext uri="{BB962C8B-B14F-4D97-AF65-F5344CB8AC3E}">
        <p14:creationId xmlns:p14="http://schemas.microsoft.com/office/powerpoint/2010/main" val="3687737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45" name="Rectangle 44">
            <a:extLst>
              <a:ext uri="{FF2B5EF4-FFF2-40B4-BE49-F238E27FC236}">
                <a16:creationId xmlns:a16="http://schemas.microsoft.com/office/drawing/2014/main" id="{4B7468BB-0730-4837-A7DA-E7209B1DDB2F}"/>
              </a:ext>
            </a:extLst>
          </p:cNvPr>
          <p:cNvSpPr/>
          <p:nvPr/>
        </p:nvSpPr>
        <p:spPr>
          <a:xfrm>
            <a:off x="2792904" y="1647044"/>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0FBEF69-D4CE-45C9-9D2B-24A6D72B3BA3}"/>
              </a:ext>
            </a:extLst>
          </p:cNvPr>
          <p:cNvSpPr/>
          <p:nvPr/>
        </p:nvSpPr>
        <p:spPr>
          <a:xfrm>
            <a:off x="2792904" y="2879512"/>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C4A79C-0F3C-4584-886F-5FBDFD143E98}"/>
              </a:ext>
            </a:extLst>
          </p:cNvPr>
          <p:cNvSpPr/>
          <p:nvPr/>
        </p:nvSpPr>
        <p:spPr>
          <a:xfrm>
            <a:off x="2792904" y="4111980"/>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E2D4D7-3420-4A69-B9A8-9B8FEC5DAA57}"/>
              </a:ext>
            </a:extLst>
          </p:cNvPr>
          <p:cNvSpPr/>
          <p:nvPr/>
        </p:nvSpPr>
        <p:spPr>
          <a:xfrm>
            <a:off x="2792904" y="5344449"/>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7">
            <a:extLst>
              <a:ext uri="{FF2B5EF4-FFF2-40B4-BE49-F238E27FC236}">
                <a16:creationId xmlns:a16="http://schemas.microsoft.com/office/drawing/2014/main" id="{FEF55F55-D0AF-43B7-A262-0317A0F65383}"/>
              </a:ext>
            </a:extLst>
          </p:cNvPr>
          <p:cNvGrpSpPr/>
          <p:nvPr/>
        </p:nvGrpSpPr>
        <p:grpSpPr>
          <a:xfrm>
            <a:off x="2682067" y="1550078"/>
            <a:ext cx="6774751" cy="1064475"/>
            <a:chOff x="3925455" y="1191491"/>
            <a:chExt cx="6400799" cy="969818"/>
          </a:xfrm>
        </p:grpSpPr>
        <p:sp>
          <p:nvSpPr>
            <p:cNvPr id="50" name="Rectangle 49">
              <a:extLst>
                <a:ext uri="{FF2B5EF4-FFF2-40B4-BE49-F238E27FC236}">
                  <a16:creationId xmlns:a16="http://schemas.microsoft.com/office/drawing/2014/main" id="{987ED999-F1E7-48C2-9335-1F047EDA5A7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6">
              <a:extLst>
                <a:ext uri="{FF2B5EF4-FFF2-40B4-BE49-F238E27FC236}">
                  <a16:creationId xmlns:a16="http://schemas.microsoft.com/office/drawing/2014/main" id="{DD00EA19-159A-4088-A538-18C365D9EF9A}"/>
                </a:ext>
              </a:extLst>
            </p:cNvPr>
            <p:cNvGrpSpPr/>
            <p:nvPr/>
          </p:nvGrpSpPr>
          <p:grpSpPr>
            <a:xfrm>
              <a:off x="3925455" y="1191491"/>
              <a:ext cx="1178646" cy="969818"/>
              <a:chOff x="3925455" y="1191491"/>
              <a:chExt cx="1178646" cy="969818"/>
            </a:xfrm>
          </p:grpSpPr>
          <p:sp>
            <p:nvSpPr>
              <p:cNvPr id="52" name="Rectangle 51">
                <a:extLst>
                  <a:ext uri="{FF2B5EF4-FFF2-40B4-BE49-F238E27FC236}">
                    <a16:creationId xmlns:a16="http://schemas.microsoft.com/office/drawing/2014/main" id="{73A97E78-C52D-4452-AA90-0A394EDF9147}"/>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H1</a:t>
                </a:r>
              </a:p>
            </p:txBody>
          </p:sp>
          <p:sp>
            <p:nvSpPr>
              <p:cNvPr id="53" name="Isosceles Triangle 5">
                <a:extLst>
                  <a:ext uri="{FF2B5EF4-FFF2-40B4-BE49-F238E27FC236}">
                    <a16:creationId xmlns:a16="http://schemas.microsoft.com/office/drawing/2014/main" id="{ABA5E4D0-6E0F-4C1D-BBA3-A143C7B90259}"/>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 name="Group 8">
            <a:extLst>
              <a:ext uri="{FF2B5EF4-FFF2-40B4-BE49-F238E27FC236}">
                <a16:creationId xmlns:a16="http://schemas.microsoft.com/office/drawing/2014/main" id="{06AEDE75-B706-4556-B496-A398F4757666}"/>
              </a:ext>
            </a:extLst>
          </p:cNvPr>
          <p:cNvGrpSpPr/>
          <p:nvPr/>
        </p:nvGrpSpPr>
        <p:grpSpPr>
          <a:xfrm>
            <a:off x="2682067" y="2782469"/>
            <a:ext cx="6774751" cy="1064475"/>
            <a:chOff x="3925455" y="1191491"/>
            <a:chExt cx="6400799" cy="969818"/>
          </a:xfrm>
        </p:grpSpPr>
        <p:sp>
          <p:nvSpPr>
            <p:cNvPr id="55" name="Rectangle 54">
              <a:extLst>
                <a:ext uri="{FF2B5EF4-FFF2-40B4-BE49-F238E27FC236}">
                  <a16:creationId xmlns:a16="http://schemas.microsoft.com/office/drawing/2014/main" id="{53AA851A-B044-47FB-B7BF-159C85DF91D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10">
              <a:extLst>
                <a:ext uri="{FF2B5EF4-FFF2-40B4-BE49-F238E27FC236}">
                  <a16:creationId xmlns:a16="http://schemas.microsoft.com/office/drawing/2014/main" id="{C35C923D-19CD-413A-9620-FDE941D347CB}"/>
                </a:ext>
              </a:extLst>
            </p:cNvPr>
            <p:cNvGrpSpPr/>
            <p:nvPr/>
          </p:nvGrpSpPr>
          <p:grpSpPr>
            <a:xfrm>
              <a:off x="3925455" y="1191491"/>
              <a:ext cx="1178646" cy="969818"/>
              <a:chOff x="3925455" y="1191491"/>
              <a:chExt cx="1178646" cy="969818"/>
            </a:xfrm>
          </p:grpSpPr>
          <p:sp>
            <p:nvSpPr>
              <p:cNvPr id="57" name="Rectangle 56">
                <a:extLst>
                  <a:ext uri="{FF2B5EF4-FFF2-40B4-BE49-F238E27FC236}">
                    <a16:creationId xmlns:a16="http://schemas.microsoft.com/office/drawing/2014/main" id="{4CBF729C-99C3-403C-BC92-48FABB5751FA}"/>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H2</a:t>
                </a:r>
              </a:p>
            </p:txBody>
          </p:sp>
          <p:sp>
            <p:nvSpPr>
              <p:cNvPr id="58" name="Isosceles Triangle 12">
                <a:extLst>
                  <a:ext uri="{FF2B5EF4-FFF2-40B4-BE49-F238E27FC236}">
                    <a16:creationId xmlns:a16="http://schemas.microsoft.com/office/drawing/2014/main" id="{43F6F084-7639-4A99-9A1A-AB652AED882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13">
            <a:extLst>
              <a:ext uri="{FF2B5EF4-FFF2-40B4-BE49-F238E27FC236}">
                <a16:creationId xmlns:a16="http://schemas.microsoft.com/office/drawing/2014/main" id="{A8EDDCB8-BA58-4101-8B5A-5B9C66454435}"/>
              </a:ext>
            </a:extLst>
          </p:cNvPr>
          <p:cNvGrpSpPr/>
          <p:nvPr/>
        </p:nvGrpSpPr>
        <p:grpSpPr>
          <a:xfrm>
            <a:off x="2682067" y="4014860"/>
            <a:ext cx="6774751" cy="1064475"/>
            <a:chOff x="3925455" y="1191491"/>
            <a:chExt cx="6400799" cy="969818"/>
          </a:xfrm>
        </p:grpSpPr>
        <p:sp>
          <p:nvSpPr>
            <p:cNvPr id="60" name="Rectangle 59">
              <a:extLst>
                <a:ext uri="{FF2B5EF4-FFF2-40B4-BE49-F238E27FC236}">
                  <a16:creationId xmlns:a16="http://schemas.microsoft.com/office/drawing/2014/main" id="{4BCDD703-B02C-445A-BC1F-F9668139F397}"/>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15">
              <a:extLst>
                <a:ext uri="{FF2B5EF4-FFF2-40B4-BE49-F238E27FC236}">
                  <a16:creationId xmlns:a16="http://schemas.microsoft.com/office/drawing/2014/main" id="{49AC42C6-9665-408B-98D1-AB977AEEE4A1}"/>
                </a:ext>
              </a:extLst>
            </p:cNvPr>
            <p:cNvGrpSpPr/>
            <p:nvPr/>
          </p:nvGrpSpPr>
          <p:grpSpPr>
            <a:xfrm>
              <a:off x="3925455" y="1191491"/>
              <a:ext cx="1178646" cy="969818"/>
              <a:chOff x="3925455" y="1191491"/>
              <a:chExt cx="1178646" cy="969818"/>
            </a:xfrm>
          </p:grpSpPr>
          <p:sp>
            <p:nvSpPr>
              <p:cNvPr id="62" name="Rectangle 61">
                <a:extLst>
                  <a:ext uri="{FF2B5EF4-FFF2-40B4-BE49-F238E27FC236}">
                    <a16:creationId xmlns:a16="http://schemas.microsoft.com/office/drawing/2014/main" id="{6DBD0EAF-9604-44F6-9371-40DD098911B9}"/>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H3</a:t>
                </a:r>
              </a:p>
            </p:txBody>
          </p:sp>
          <p:sp>
            <p:nvSpPr>
              <p:cNvPr id="63" name="Isosceles Triangle 17">
                <a:extLst>
                  <a:ext uri="{FF2B5EF4-FFF2-40B4-BE49-F238E27FC236}">
                    <a16:creationId xmlns:a16="http://schemas.microsoft.com/office/drawing/2014/main" id="{4CDE7148-1885-46C6-9162-DF834C6CE6B6}"/>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18">
            <a:extLst>
              <a:ext uri="{FF2B5EF4-FFF2-40B4-BE49-F238E27FC236}">
                <a16:creationId xmlns:a16="http://schemas.microsoft.com/office/drawing/2014/main" id="{BFA401CB-C9A5-4AE4-9D68-39D4C404ED40}"/>
              </a:ext>
            </a:extLst>
          </p:cNvPr>
          <p:cNvGrpSpPr/>
          <p:nvPr/>
        </p:nvGrpSpPr>
        <p:grpSpPr>
          <a:xfrm>
            <a:off x="2682067" y="5247250"/>
            <a:ext cx="6774751" cy="1064475"/>
            <a:chOff x="3925455" y="1191491"/>
            <a:chExt cx="6400799" cy="969818"/>
          </a:xfrm>
        </p:grpSpPr>
        <p:sp>
          <p:nvSpPr>
            <p:cNvPr id="65" name="Rectangle 64">
              <a:extLst>
                <a:ext uri="{FF2B5EF4-FFF2-40B4-BE49-F238E27FC236}">
                  <a16:creationId xmlns:a16="http://schemas.microsoft.com/office/drawing/2014/main" id="{224E6F11-927F-4230-B759-F1607E2D37FE}"/>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20">
              <a:extLst>
                <a:ext uri="{FF2B5EF4-FFF2-40B4-BE49-F238E27FC236}">
                  <a16:creationId xmlns:a16="http://schemas.microsoft.com/office/drawing/2014/main" id="{D936C40E-5FE0-4A56-A905-70D5A47398D4}"/>
                </a:ext>
              </a:extLst>
            </p:cNvPr>
            <p:cNvGrpSpPr/>
            <p:nvPr/>
          </p:nvGrpSpPr>
          <p:grpSpPr>
            <a:xfrm>
              <a:off x="3925455" y="1191491"/>
              <a:ext cx="1178646" cy="969818"/>
              <a:chOff x="3925455" y="1191491"/>
              <a:chExt cx="1178646" cy="969818"/>
            </a:xfrm>
          </p:grpSpPr>
          <p:sp>
            <p:nvSpPr>
              <p:cNvPr id="67" name="Rectangle 66">
                <a:extLst>
                  <a:ext uri="{FF2B5EF4-FFF2-40B4-BE49-F238E27FC236}">
                    <a16:creationId xmlns:a16="http://schemas.microsoft.com/office/drawing/2014/main" id="{CBF54412-F467-4015-AD7B-66808CBF4905}"/>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H4</a:t>
                </a:r>
              </a:p>
            </p:txBody>
          </p:sp>
          <p:sp>
            <p:nvSpPr>
              <p:cNvPr id="68" name="Isosceles Triangle 22">
                <a:extLst>
                  <a:ext uri="{FF2B5EF4-FFF2-40B4-BE49-F238E27FC236}">
                    <a16:creationId xmlns:a16="http://schemas.microsoft.com/office/drawing/2014/main" id="{83240E2A-3AB9-4058-A4C7-1DEE47A7C1C9}"/>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TextBox 26">
            <a:extLst>
              <a:ext uri="{FF2B5EF4-FFF2-40B4-BE49-F238E27FC236}">
                <a16:creationId xmlns:a16="http://schemas.microsoft.com/office/drawing/2014/main" id="{9557C13B-7F51-438F-A5EE-53DC7886E608}"/>
              </a:ext>
            </a:extLst>
          </p:cNvPr>
          <p:cNvSpPr txBox="1"/>
          <p:nvPr/>
        </p:nvSpPr>
        <p:spPr>
          <a:xfrm>
            <a:off x="3442903" y="1756884"/>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self-centered than the lower-power agent</a:t>
            </a:r>
          </a:p>
        </p:txBody>
      </p:sp>
      <p:sp>
        <p:nvSpPr>
          <p:cNvPr id="74" name="TextBox 30">
            <a:extLst>
              <a:ext uri="{FF2B5EF4-FFF2-40B4-BE49-F238E27FC236}">
                <a16:creationId xmlns:a16="http://schemas.microsoft.com/office/drawing/2014/main" id="{22AA5847-4000-4837-A865-71F016764BB1}"/>
              </a:ext>
            </a:extLst>
          </p:cNvPr>
          <p:cNvSpPr txBox="1"/>
          <p:nvPr/>
        </p:nvSpPr>
        <p:spPr>
          <a:xfrm>
            <a:off x="3929573" y="2924892"/>
            <a:ext cx="5434544" cy="969496"/>
          </a:xfrm>
          <a:prstGeom prst="rect">
            <a:avLst/>
          </a:prstGeom>
          <a:noFill/>
        </p:spPr>
        <p:txBody>
          <a:bodyPr wrap="square" lIns="0" rIns="0" rtlCol="0" anchor="t">
            <a:spAutoFit/>
          </a:bodyPr>
          <a:lstStyle/>
          <a:p>
            <a:pPr algn="just"/>
            <a:r>
              <a:rPr lang="en-US" sz="1900" dirty="0">
                <a:solidFill>
                  <a:schemeClr val="tx1">
                    <a:lumMod val="65000"/>
                    <a:lumOff val="35000"/>
                  </a:schemeClr>
                </a:solidFill>
              </a:rPr>
              <a:t>The lower-power agent will be more strongly perceived as making larger concessions than the higher-power agent</a:t>
            </a:r>
          </a:p>
        </p:txBody>
      </p:sp>
      <p:sp>
        <p:nvSpPr>
          <p:cNvPr id="85" name="TextBox 26">
            <a:extLst>
              <a:ext uri="{FF2B5EF4-FFF2-40B4-BE49-F238E27FC236}">
                <a16:creationId xmlns:a16="http://schemas.microsoft.com/office/drawing/2014/main" id="{91E8C29B-EE64-4721-B331-5D9E342BD14E}"/>
              </a:ext>
            </a:extLst>
          </p:cNvPr>
          <p:cNvSpPr txBox="1"/>
          <p:nvPr/>
        </p:nvSpPr>
        <p:spPr>
          <a:xfrm>
            <a:off x="3489156" y="4280188"/>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demanding than the lower-power agent</a:t>
            </a:r>
          </a:p>
        </p:txBody>
      </p:sp>
      <p:sp>
        <p:nvSpPr>
          <p:cNvPr id="86" name="TextBox 26">
            <a:extLst>
              <a:ext uri="{FF2B5EF4-FFF2-40B4-BE49-F238E27FC236}">
                <a16:creationId xmlns:a16="http://schemas.microsoft.com/office/drawing/2014/main" id="{9963919E-5C76-40D8-94B0-BB3F7B6A1A22}"/>
              </a:ext>
            </a:extLst>
          </p:cNvPr>
          <p:cNvSpPr txBox="1"/>
          <p:nvPr/>
        </p:nvSpPr>
        <p:spPr>
          <a:xfrm>
            <a:off x="3442903" y="5374679"/>
            <a:ext cx="5921214" cy="969496"/>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taking the lead in the negotiation than the lower-power agent</a:t>
            </a:r>
          </a:p>
        </p:txBody>
      </p:sp>
      <p:sp>
        <p:nvSpPr>
          <p:cNvPr id="3" name="Espace réservé du numéro de diapositive 2">
            <a:extLst>
              <a:ext uri="{FF2B5EF4-FFF2-40B4-BE49-F238E27FC236}">
                <a16:creationId xmlns:a16="http://schemas.microsoft.com/office/drawing/2014/main" id="{E08E3254-F6DE-4A1F-B4BF-A5C621310E80}"/>
              </a:ext>
            </a:extLst>
          </p:cNvPr>
          <p:cNvSpPr>
            <a:spLocks noGrp="1"/>
          </p:cNvSpPr>
          <p:nvPr>
            <p:ph type="sldNum" sz="quarter" idx="12"/>
          </p:nvPr>
        </p:nvSpPr>
        <p:spPr/>
        <p:txBody>
          <a:bodyPr/>
          <a:lstStyle/>
          <a:p>
            <a:fld id="{830C4335-9913-4F80-B9D7-EA4FD23BFB5C}" type="slidenum">
              <a:rPr lang="fr-FR" smtClean="0"/>
              <a:pPr/>
              <a:t>34</a:t>
            </a:fld>
            <a:endParaRPr lang="fr-FR" dirty="0"/>
          </a:p>
        </p:txBody>
      </p:sp>
      <p:sp>
        <p:nvSpPr>
          <p:cNvPr id="2" name="Accolade ouvrante 1">
            <a:extLst>
              <a:ext uri="{FF2B5EF4-FFF2-40B4-BE49-F238E27FC236}">
                <a16:creationId xmlns:a16="http://schemas.microsoft.com/office/drawing/2014/main" id="{BB0D5FD7-712B-40D5-AD93-67D5D525121B}"/>
              </a:ext>
            </a:extLst>
          </p:cNvPr>
          <p:cNvSpPr/>
          <p:nvPr/>
        </p:nvSpPr>
        <p:spPr>
          <a:xfrm>
            <a:off x="2343150" y="1647044"/>
            <a:ext cx="117889" cy="786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 name="ZoneTexte 3">
            <a:extLst>
              <a:ext uri="{FF2B5EF4-FFF2-40B4-BE49-F238E27FC236}">
                <a16:creationId xmlns:a16="http://schemas.microsoft.com/office/drawing/2014/main" id="{4CFDA1E2-CE9D-4BD9-8DA0-BD156D27D0AA}"/>
              </a:ext>
            </a:extLst>
          </p:cNvPr>
          <p:cNvSpPr txBox="1"/>
          <p:nvPr/>
        </p:nvSpPr>
        <p:spPr>
          <a:xfrm>
            <a:off x="1224643" y="2090057"/>
            <a:ext cx="1116011" cy="369332"/>
          </a:xfrm>
          <a:prstGeom prst="rect">
            <a:avLst/>
          </a:prstGeom>
          <a:noFill/>
        </p:spPr>
        <p:txBody>
          <a:bodyPr wrap="none" rtlCol="0">
            <a:spAutoFit/>
          </a:bodyPr>
          <a:lstStyle/>
          <a:p>
            <a:r>
              <a:rPr lang="fr-FR" dirty="0"/>
              <a:t>Principe 1</a:t>
            </a:r>
          </a:p>
        </p:txBody>
      </p:sp>
    </p:spTree>
    <p:extLst>
      <p:ext uri="{BB962C8B-B14F-4D97-AF65-F5344CB8AC3E}">
        <p14:creationId xmlns:p14="http://schemas.microsoft.com/office/powerpoint/2010/main" val="336218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23398" y="2110445"/>
            <a:ext cx="1177859" cy="1043076"/>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6950058" y="2276663"/>
            <a:ext cx="725765" cy="724568"/>
          </a:xfrm>
          <a:prstGeom prst="ellipse">
            <a:avLst/>
          </a:pr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811411" y="2110445"/>
            <a:ext cx="3770427"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57994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80660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608344" y="1499361"/>
            <a:ext cx="4001755" cy="3535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604089" y="1937568"/>
            <a:ext cx="4202992" cy="4715290"/>
            <a:chOff x="767875" y="2823919"/>
            <a:chExt cx="3149593" cy="3659371"/>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22672" cy="2970030"/>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47417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00278" y="2004671"/>
            <a:ext cx="1406333" cy="1260640"/>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5850" y="2412452"/>
            <a:ext cx="454016" cy="454015"/>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753106" y="2596784"/>
            <a:ext cx="3834462" cy="3759566"/>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6375" y="1786422"/>
            <a:ext cx="486110" cy="470025"/>
          </a:xfrm>
          <a:prstGeom prst="rect">
            <a:avLst/>
          </a:prstGeom>
        </p:spPr>
      </p:pic>
      <p:sp>
        <p:nvSpPr>
          <p:cNvPr id="58" name="ZoneTexte 57">
            <a:extLst>
              <a:ext uri="{FF2B5EF4-FFF2-40B4-BE49-F238E27FC236}">
                <a16:creationId xmlns:a16="http://schemas.microsoft.com/office/drawing/2014/main" id="{3BC8DE2F-F275-4A5F-9EC1-AA06F255EFC6}"/>
              </a:ext>
            </a:extLst>
          </p:cNvPr>
          <p:cNvSpPr txBox="1"/>
          <p:nvPr/>
        </p:nvSpPr>
        <p:spPr>
          <a:xfrm>
            <a:off x="8061703" y="4271579"/>
            <a:ext cx="3897781"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err="1"/>
              <a:t>Init</a:t>
            </a:r>
            <a:r>
              <a:rPr lang="en-US" sz="2400" dirty="0"/>
              <a:t> of power</a:t>
            </a:r>
          </a:p>
          <a:p>
            <a:pPr lvl="1">
              <a:buClr>
                <a:srgbClr val="FFC000"/>
              </a:buClr>
            </a:pPr>
            <a:r>
              <a:rPr lang="en-US" sz="2000" dirty="0"/>
              <a:t>Pow(A) = 0.9,  Pow(B) = 0.4</a:t>
            </a:r>
          </a:p>
          <a:p>
            <a:pPr lvl="1">
              <a:buClr>
                <a:srgbClr val="FFC000"/>
              </a:buClr>
            </a:pPr>
            <a:r>
              <a:rPr lang="en-US" sz="2000" dirty="0"/>
              <a:t>Pow(A) = 0.7,  Pow(B) = 0.4</a:t>
            </a:r>
          </a:p>
          <a:p>
            <a:pPr lvl="1">
              <a:buClr>
                <a:srgbClr val="FFC000"/>
              </a:buClr>
            </a:pPr>
            <a:r>
              <a:rPr lang="en-US" sz="2000" dirty="0"/>
              <a:t>Pow(A) = 0.7,  Pow(B) = 0.2</a:t>
            </a:r>
          </a:p>
        </p:txBody>
      </p:sp>
      <p:sp>
        <p:nvSpPr>
          <p:cNvPr id="59" name="ZoneTexte 58">
            <a:extLst>
              <a:ext uri="{FF2B5EF4-FFF2-40B4-BE49-F238E27FC236}">
                <a16:creationId xmlns:a16="http://schemas.microsoft.com/office/drawing/2014/main" id="{B78A3A93-F50A-4EA2-8AEC-405AD8089097}"/>
              </a:ext>
            </a:extLst>
          </p:cNvPr>
          <p:cNvSpPr txBox="1"/>
          <p:nvPr/>
        </p:nvSpPr>
        <p:spPr>
          <a:xfrm>
            <a:off x="8176596" y="2700742"/>
            <a:ext cx="3353369"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a:t>Agent preferences.</a:t>
            </a:r>
          </a:p>
          <a:p>
            <a:pPr lvl="1">
              <a:lnSpc>
                <a:spcPct val="150000"/>
              </a:lnSpc>
              <a:buClr>
                <a:srgbClr val="FFC000"/>
              </a:buClr>
            </a:pPr>
            <a:r>
              <a:rPr lang="en-US" sz="2000" b="1" dirty="0"/>
              <a:t>Similar</a:t>
            </a:r>
            <a:r>
              <a:rPr lang="en-US" sz="2000" dirty="0"/>
              <a:t> preferences</a:t>
            </a:r>
          </a:p>
          <a:p>
            <a:pPr lvl="1">
              <a:lnSpc>
                <a:spcPct val="150000"/>
              </a:lnSpc>
              <a:buClr>
                <a:srgbClr val="FFC000"/>
              </a:buClr>
            </a:pPr>
            <a:r>
              <a:rPr lang="en-US" sz="2000" b="1" dirty="0"/>
              <a:t>Different</a:t>
            </a:r>
            <a:r>
              <a:rPr lang="en-US" sz="2000" dirty="0"/>
              <a:t> preferences</a:t>
            </a:r>
            <a:endParaRPr lang="fr-FR" sz="2000" dirty="0"/>
          </a:p>
        </p:txBody>
      </p:sp>
      <p:grpSp>
        <p:nvGrpSpPr>
          <p:cNvPr id="77" name="Groupe 76">
            <a:extLst>
              <a:ext uri="{FF2B5EF4-FFF2-40B4-BE49-F238E27FC236}">
                <a16:creationId xmlns:a16="http://schemas.microsoft.com/office/drawing/2014/main" id="{E6A27CB8-D23C-4880-BB7B-F48E1DFE0034}"/>
              </a:ext>
            </a:extLst>
          </p:cNvPr>
          <p:cNvGrpSpPr/>
          <p:nvPr/>
        </p:nvGrpSpPr>
        <p:grpSpPr>
          <a:xfrm>
            <a:off x="4886947" y="3803650"/>
            <a:ext cx="2533899" cy="2753938"/>
            <a:chOff x="5030193" y="3429000"/>
            <a:chExt cx="2255027" cy="2567066"/>
          </a:xfrm>
        </p:grpSpPr>
        <p:grpSp>
          <p:nvGrpSpPr>
            <p:cNvPr id="66" name="Groupe 65">
              <a:extLst>
                <a:ext uri="{FF2B5EF4-FFF2-40B4-BE49-F238E27FC236}">
                  <a16:creationId xmlns:a16="http://schemas.microsoft.com/office/drawing/2014/main" id="{462D3F1C-AAB3-4E2A-8C71-69DDC9BC7818}"/>
                </a:ext>
              </a:extLst>
            </p:cNvPr>
            <p:cNvGrpSpPr/>
            <p:nvPr/>
          </p:nvGrpSpPr>
          <p:grpSpPr>
            <a:xfrm>
              <a:off x="5030193" y="3429000"/>
              <a:ext cx="2255027" cy="2567066"/>
              <a:chOff x="6505417" y="2352364"/>
              <a:chExt cx="2470312" cy="3291174"/>
            </a:xfrm>
          </p:grpSpPr>
          <p:pic>
            <p:nvPicPr>
              <p:cNvPr id="67" name="Picture 4" descr="Résultat de recherche d'images pour &quot;user computer icon&quot;">
                <a:extLst>
                  <a:ext uri="{FF2B5EF4-FFF2-40B4-BE49-F238E27FC236}">
                    <a16:creationId xmlns:a16="http://schemas.microsoft.com/office/drawing/2014/main" id="{C27785AB-581E-464C-BEF7-DA9D5F2C26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5">
                <a:extLst>
                  <a:ext uri="{FF2B5EF4-FFF2-40B4-BE49-F238E27FC236}">
                    <a16:creationId xmlns:a16="http://schemas.microsoft.com/office/drawing/2014/main" id="{AE719207-E61B-4DC4-9C37-E2AB7BBDF7F8}"/>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71" name="Connecteur droit avec flèche 70">
                <a:extLst>
                  <a:ext uri="{FF2B5EF4-FFF2-40B4-BE49-F238E27FC236}">
                    <a16:creationId xmlns:a16="http://schemas.microsoft.com/office/drawing/2014/main" id="{42F85A0D-8E48-40B8-B7C0-855825E3F8AA}"/>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FD1DC31B-75C6-4834-8280-EE42D024394C}"/>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73" name="Image 23">
              <a:extLst>
                <a:ext uri="{FF2B5EF4-FFF2-40B4-BE49-F238E27FC236}">
                  <a16:creationId xmlns:a16="http://schemas.microsoft.com/office/drawing/2014/main" id="{727CD845-818F-4005-B406-A68DEA086B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Image 23">
              <a:extLst>
                <a:ext uri="{FF2B5EF4-FFF2-40B4-BE49-F238E27FC236}">
                  <a16:creationId xmlns:a16="http://schemas.microsoft.com/office/drawing/2014/main" id="{B6939950-D675-4A31-AB5F-867F7C2A60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Rectangle 75">
            <a:extLst>
              <a:ext uri="{FF2B5EF4-FFF2-40B4-BE49-F238E27FC236}">
                <a16:creationId xmlns:a16="http://schemas.microsoft.com/office/drawing/2014/main" id="{58672299-F2D9-4024-B68F-AFAFF665B99A}"/>
              </a:ext>
            </a:extLst>
          </p:cNvPr>
          <p:cNvSpPr/>
          <p:nvPr/>
        </p:nvSpPr>
        <p:spPr>
          <a:xfrm>
            <a:off x="644223" y="2147782"/>
            <a:ext cx="4202992" cy="4462760"/>
          </a:xfrm>
          <a:prstGeom prst="rect">
            <a:avLst/>
          </a:prstGeom>
        </p:spPr>
        <p:txBody>
          <a:bodyPr wrap="square">
            <a:spAutoFit/>
          </a:bodyPr>
          <a:lstStyle/>
          <a:p>
            <a:pPr>
              <a:buClr>
                <a:srgbClr val="FFC000"/>
              </a:buClr>
            </a:pPr>
            <a:r>
              <a:rPr lang="en-US" sz="2000" dirty="0"/>
              <a:t> External judges evaluate both agent behaviors during their negotiation</a:t>
            </a:r>
            <a:r>
              <a:rPr lang="en-US" sz="2400" dirty="0"/>
              <a:t>.</a:t>
            </a:r>
          </a:p>
          <a:p>
            <a:pPr>
              <a:buClr>
                <a:srgbClr val="FFC000"/>
              </a:buClr>
            </a:pPr>
            <a:endParaRPr lang="en-US" sz="2000" dirty="0"/>
          </a:p>
          <a:p>
            <a:pPr>
              <a:buClr>
                <a:srgbClr val="FFC000"/>
              </a:buClr>
            </a:pPr>
            <a:r>
              <a:rPr lang="en-US" sz="2000" dirty="0"/>
              <a:t>A between-subject study on the online site </a:t>
            </a:r>
            <a:r>
              <a:rPr lang="en-US" sz="2000" i="1" u="sng" dirty="0"/>
              <a:t>CrowdFlower.com</a:t>
            </a:r>
            <a:r>
              <a:rPr lang="en-US" sz="2000" dirty="0"/>
              <a:t>.</a:t>
            </a:r>
          </a:p>
          <a:p>
            <a:pPr>
              <a:buClr>
                <a:srgbClr val="FFC000"/>
              </a:buClr>
            </a:pPr>
            <a:endParaRPr lang="en-US" sz="2000" dirty="0"/>
          </a:p>
          <a:p>
            <a:pPr>
              <a:buClr>
                <a:srgbClr val="FFC000"/>
              </a:buClr>
            </a:pPr>
            <a:r>
              <a:rPr lang="en-US" sz="2000" dirty="0"/>
              <a:t>Fill in a questionnaire about each principle</a:t>
            </a:r>
          </a:p>
          <a:p>
            <a:pPr>
              <a:buClr>
                <a:srgbClr val="FFC000"/>
              </a:buClr>
            </a:pPr>
            <a:endParaRPr lang="en-US" sz="2000" dirty="0"/>
          </a:p>
          <a:p>
            <a:pPr>
              <a:buClr>
                <a:srgbClr val="FFC000"/>
              </a:buClr>
            </a:pPr>
            <a:r>
              <a:rPr lang="en-US" sz="2000" dirty="0"/>
              <a:t>Agents described as two friends negotiating about restaurant where to have dinner.</a:t>
            </a:r>
          </a:p>
          <a:p>
            <a:pPr>
              <a:buClr>
                <a:srgbClr val="FFC000"/>
              </a:buClr>
            </a:pPr>
            <a:endParaRPr lang="en-US" sz="2000" dirty="0"/>
          </a:p>
          <a:p>
            <a:pPr>
              <a:buClr>
                <a:srgbClr val="FFC000"/>
              </a:buClr>
            </a:pPr>
            <a:r>
              <a:rPr lang="en-US" sz="2000" b="1" dirty="0">
                <a:solidFill>
                  <a:srgbClr val="002060"/>
                </a:solidFill>
              </a:rPr>
              <a:t>Total participants: 120</a:t>
            </a:r>
          </a:p>
        </p:txBody>
      </p:sp>
      <p:sp>
        <p:nvSpPr>
          <p:cNvPr id="3" name="Espace réservé du numéro de diapositive 2">
            <a:extLst>
              <a:ext uri="{FF2B5EF4-FFF2-40B4-BE49-F238E27FC236}">
                <a16:creationId xmlns:a16="http://schemas.microsoft.com/office/drawing/2014/main" id="{D1795FF7-073A-4E6F-B5C5-F29E0E53AD7F}"/>
              </a:ext>
            </a:extLst>
          </p:cNvPr>
          <p:cNvSpPr>
            <a:spLocks noGrp="1"/>
          </p:cNvSpPr>
          <p:nvPr>
            <p:ph type="sldNum" sz="quarter" idx="12"/>
          </p:nvPr>
        </p:nvSpPr>
        <p:spPr/>
        <p:txBody>
          <a:bodyPr/>
          <a:lstStyle/>
          <a:p>
            <a:fld id="{830C4335-9913-4F80-B9D7-EA4FD23BFB5C}" type="slidenum">
              <a:rPr lang="fr-FR" smtClean="0"/>
              <a:pPr/>
              <a:t>35</a:t>
            </a:fld>
            <a:endParaRPr lang="fr-FR" dirty="0"/>
          </a:p>
        </p:txBody>
      </p:sp>
      <p:sp>
        <p:nvSpPr>
          <p:cNvPr id="29" name="ZoneTexte 28">
            <a:extLst>
              <a:ext uri="{FF2B5EF4-FFF2-40B4-BE49-F238E27FC236}">
                <a16:creationId xmlns:a16="http://schemas.microsoft.com/office/drawing/2014/main" id="{35C33873-CCB8-4F4E-BF10-A666EA378B66}"/>
              </a:ext>
            </a:extLst>
          </p:cNvPr>
          <p:cNvSpPr txBox="1"/>
          <p:nvPr/>
        </p:nvSpPr>
        <p:spPr>
          <a:xfrm>
            <a:off x="7970369" y="5681066"/>
            <a:ext cx="3897781" cy="46166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a:t>4 dialogues generated</a:t>
            </a:r>
          </a:p>
        </p:txBody>
      </p:sp>
    </p:spTree>
    <p:extLst>
      <p:ext uri="{BB962C8B-B14F-4D97-AF65-F5344CB8AC3E}">
        <p14:creationId xmlns:p14="http://schemas.microsoft.com/office/powerpoint/2010/main" val="2440711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H1: Self centeredness</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2" y="1424555"/>
            <a:ext cx="2467903" cy="400110"/>
          </a:xfrm>
          <a:prstGeom prst="rect">
            <a:avLst/>
          </a:prstGeom>
          <a:solidFill>
            <a:schemeClr val="accent3"/>
          </a:solidFill>
        </p:spPr>
        <p:txBody>
          <a:bodyPr wrap="square" rtlCol="0">
            <a:spAutoFit/>
          </a:bodyPr>
          <a:lstStyle/>
          <a:p>
            <a:pPr algn="ctr"/>
            <a:r>
              <a:rPr lang="fr-FR" sz="2000" b="1" dirty="0">
                <a:solidFill>
                  <a:schemeClr val="bg1"/>
                </a:solidFill>
              </a:rPr>
              <a:t>H2: Concessions </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83417"/>
            <a:ext cx="1151094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Agent A is more self-centered and makes less concessions.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Agent B tries to find the best trade-off for both parties, and is able to make larger concessions.</a:t>
            </a:r>
          </a:p>
        </p:txBody>
      </p:sp>
      <p:pic>
        <p:nvPicPr>
          <p:cNvPr id="13" name="Image 12">
            <a:extLst>
              <a:ext uri="{FF2B5EF4-FFF2-40B4-BE49-F238E27FC236}">
                <a16:creationId xmlns:a16="http://schemas.microsoft.com/office/drawing/2014/main" id="{AD9CE17D-9E1F-4432-AF50-02C34DE4F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68" y="1988575"/>
            <a:ext cx="5939160" cy="3894842"/>
          </a:xfrm>
          <a:prstGeom prst="rect">
            <a:avLst/>
          </a:prstGeom>
          <a:ln>
            <a:solidFill>
              <a:schemeClr val="bg2">
                <a:lumMod val="75000"/>
              </a:schemeClr>
            </a:solidFill>
          </a:ln>
        </p:spPr>
      </p:pic>
      <p:pic>
        <p:nvPicPr>
          <p:cNvPr id="15" name="Image 14">
            <a:extLst>
              <a:ext uri="{FF2B5EF4-FFF2-40B4-BE49-F238E27FC236}">
                <a16:creationId xmlns:a16="http://schemas.microsoft.com/office/drawing/2014/main" id="{CEA903F4-E4D4-4E76-816A-BC5A4D78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89" y="1988575"/>
            <a:ext cx="5867342" cy="3894842"/>
          </a:xfrm>
          <a:prstGeom prst="rect">
            <a:avLst/>
          </a:prstGeom>
          <a:ln>
            <a:solidFill>
              <a:schemeClr val="bg2">
                <a:lumMod val="75000"/>
              </a:schemeClr>
            </a:solidFill>
          </a:ln>
        </p:spPr>
      </p:pic>
      <p:sp>
        <p:nvSpPr>
          <p:cNvPr id="3" name="Espace réservé du numéro de diapositive 2">
            <a:extLst>
              <a:ext uri="{FF2B5EF4-FFF2-40B4-BE49-F238E27FC236}">
                <a16:creationId xmlns:a16="http://schemas.microsoft.com/office/drawing/2014/main" id="{1ED83111-E76C-4C0C-AA91-F41FAD42E339}"/>
              </a:ext>
            </a:extLst>
          </p:cNvPr>
          <p:cNvSpPr>
            <a:spLocks noGrp="1"/>
          </p:cNvSpPr>
          <p:nvPr>
            <p:ph type="sldNum" sz="quarter" idx="12"/>
          </p:nvPr>
        </p:nvSpPr>
        <p:spPr/>
        <p:txBody>
          <a:bodyPr/>
          <a:lstStyle/>
          <a:p>
            <a:fld id="{830C4335-9913-4F80-B9D7-EA4FD23BFB5C}" type="slidenum">
              <a:rPr lang="fr-FR" smtClean="0"/>
              <a:pPr/>
              <a:t>36</a:t>
            </a:fld>
            <a:endParaRPr lang="fr-FR" dirty="0"/>
          </a:p>
        </p:txBody>
      </p:sp>
    </p:spTree>
    <p:extLst>
      <p:ext uri="{BB962C8B-B14F-4D97-AF65-F5344CB8AC3E}">
        <p14:creationId xmlns:p14="http://schemas.microsoft.com/office/powerpoint/2010/main" val="3628893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H3: Level of demand</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3" y="1424555"/>
            <a:ext cx="2913870" cy="400110"/>
          </a:xfrm>
          <a:prstGeom prst="rect">
            <a:avLst/>
          </a:prstGeom>
          <a:solidFill>
            <a:schemeClr val="accent5"/>
          </a:solidFill>
        </p:spPr>
        <p:txBody>
          <a:bodyPr wrap="square" rtlCol="0">
            <a:spAutoFit/>
          </a:bodyPr>
          <a:lstStyle/>
          <a:p>
            <a:pPr algn="ctr"/>
            <a:r>
              <a:rPr lang="en-US" sz="2000" b="1" dirty="0">
                <a:solidFill>
                  <a:schemeClr val="bg1"/>
                </a:solidFill>
              </a:rPr>
              <a:t>H4: Lead of the dialogue</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38447"/>
            <a:ext cx="11510943"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Agent A is more demanding than agent B.</a:t>
            </a:r>
          </a:p>
          <a:p>
            <a:pPr marL="285750" indent="-285750">
              <a:lnSpc>
                <a:spcPct val="150000"/>
              </a:lnSpc>
              <a:buFont typeface="Arial" panose="020B0604020202020204" pitchFamily="34" charset="0"/>
              <a:buChar char="•"/>
            </a:pPr>
            <a:r>
              <a:rPr lang="en-US" sz="2000" dirty="0"/>
              <a:t>Agent A is the one who leads the dialogue. (even in the similar condition)</a:t>
            </a:r>
          </a:p>
        </p:txBody>
      </p:sp>
      <p:pic>
        <p:nvPicPr>
          <p:cNvPr id="3" name="Image 2">
            <a:extLst>
              <a:ext uri="{FF2B5EF4-FFF2-40B4-BE49-F238E27FC236}">
                <a16:creationId xmlns:a16="http://schemas.microsoft.com/office/drawing/2014/main" id="{12D53515-380D-4734-A590-3A2C74C0B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6" y="1979603"/>
            <a:ext cx="5922028" cy="4011543"/>
          </a:xfrm>
          <a:prstGeom prst="rect">
            <a:avLst/>
          </a:prstGeom>
          <a:ln>
            <a:solidFill>
              <a:schemeClr val="bg2">
                <a:lumMod val="75000"/>
              </a:schemeClr>
            </a:solidFill>
          </a:ln>
        </p:spPr>
      </p:pic>
      <p:pic>
        <p:nvPicPr>
          <p:cNvPr id="9" name="Image 8">
            <a:extLst>
              <a:ext uri="{FF2B5EF4-FFF2-40B4-BE49-F238E27FC236}">
                <a16:creationId xmlns:a16="http://schemas.microsoft.com/office/drawing/2014/main" id="{AFC17FB2-AB55-4238-A94C-036DF9006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002" y="1979602"/>
            <a:ext cx="5922027" cy="4011543"/>
          </a:xfrm>
          <a:prstGeom prst="rect">
            <a:avLst/>
          </a:prstGeom>
          <a:ln>
            <a:solidFill>
              <a:schemeClr val="bg2">
                <a:lumMod val="75000"/>
              </a:schemeClr>
            </a:solidFill>
          </a:ln>
        </p:spPr>
      </p:pic>
      <p:sp>
        <p:nvSpPr>
          <p:cNvPr id="8" name="Espace réservé du numéro de diapositive 7">
            <a:extLst>
              <a:ext uri="{FF2B5EF4-FFF2-40B4-BE49-F238E27FC236}">
                <a16:creationId xmlns:a16="http://schemas.microsoft.com/office/drawing/2014/main" id="{D414BA6B-60B3-4353-8C07-C537D33840AA}"/>
              </a:ext>
            </a:extLst>
          </p:cNvPr>
          <p:cNvSpPr>
            <a:spLocks noGrp="1"/>
          </p:cNvSpPr>
          <p:nvPr>
            <p:ph type="sldNum" sz="quarter" idx="12"/>
          </p:nvPr>
        </p:nvSpPr>
        <p:spPr/>
        <p:txBody>
          <a:bodyPr/>
          <a:lstStyle/>
          <a:p>
            <a:fld id="{830C4335-9913-4F80-B9D7-EA4FD23BFB5C}" type="slidenum">
              <a:rPr lang="fr-FR" smtClean="0"/>
              <a:pPr/>
              <a:t>37</a:t>
            </a:fld>
            <a:endParaRPr lang="fr-FR" dirty="0"/>
          </a:p>
        </p:txBody>
      </p:sp>
    </p:spTree>
    <p:extLst>
      <p:ext uri="{BB962C8B-B14F-4D97-AF65-F5344CB8AC3E}">
        <p14:creationId xmlns:p14="http://schemas.microsoft.com/office/powerpoint/2010/main" val="241155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8" name="Rectangle 7">
            <a:extLst>
              <a:ext uri="{FF2B5EF4-FFF2-40B4-BE49-F238E27FC236}">
                <a16:creationId xmlns:a16="http://schemas.microsoft.com/office/drawing/2014/main" id="{C565A09A-7812-4794-A2AC-013B73BA3B4B}"/>
              </a:ext>
            </a:extLst>
          </p:cNvPr>
          <p:cNvSpPr/>
          <p:nvPr/>
        </p:nvSpPr>
        <p:spPr>
          <a:xfrm>
            <a:off x="201125" y="1814460"/>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6FA69622-06C8-454D-8926-852C97C53D29}"/>
              </a:ext>
            </a:extLst>
          </p:cNvPr>
          <p:cNvSpPr/>
          <p:nvPr/>
        </p:nvSpPr>
        <p:spPr>
          <a:xfrm>
            <a:off x="201125" y="3046928"/>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BCB5AE1-20DD-41AA-9ADD-45EC393F6F0C}"/>
              </a:ext>
            </a:extLst>
          </p:cNvPr>
          <p:cNvSpPr/>
          <p:nvPr/>
        </p:nvSpPr>
        <p:spPr>
          <a:xfrm>
            <a:off x="201125" y="4279396"/>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AC37389A-4782-4776-ACA4-D9EC09D716A6}"/>
              </a:ext>
            </a:extLst>
          </p:cNvPr>
          <p:cNvSpPr/>
          <p:nvPr/>
        </p:nvSpPr>
        <p:spPr>
          <a:xfrm>
            <a:off x="201125" y="5511865"/>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3" name="Group 7">
            <a:extLst>
              <a:ext uri="{FF2B5EF4-FFF2-40B4-BE49-F238E27FC236}">
                <a16:creationId xmlns:a16="http://schemas.microsoft.com/office/drawing/2014/main" id="{9CD8AE20-A26E-44C6-9501-6D4A9244EDB7}"/>
              </a:ext>
            </a:extLst>
          </p:cNvPr>
          <p:cNvGrpSpPr/>
          <p:nvPr/>
        </p:nvGrpSpPr>
        <p:grpSpPr>
          <a:xfrm>
            <a:off x="89388" y="1717494"/>
            <a:ext cx="6846102" cy="1140994"/>
            <a:chOff x="3925455" y="1191491"/>
            <a:chExt cx="6400799" cy="969818"/>
          </a:xfrm>
        </p:grpSpPr>
        <p:sp>
          <p:nvSpPr>
            <p:cNvPr id="14" name="Rectangle 13">
              <a:extLst>
                <a:ext uri="{FF2B5EF4-FFF2-40B4-BE49-F238E27FC236}">
                  <a16:creationId xmlns:a16="http://schemas.microsoft.com/office/drawing/2014/main" id="{B1B2780F-D946-4BAC-BD32-E344E8F179FA}"/>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5" name="Group 6">
              <a:extLst>
                <a:ext uri="{FF2B5EF4-FFF2-40B4-BE49-F238E27FC236}">
                  <a16:creationId xmlns:a16="http://schemas.microsoft.com/office/drawing/2014/main" id="{B26029B0-C92C-4EEF-9999-8AA84F5CB455}"/>
                </a:ext>
              </a:extLst>
            </p:cNvPr>
            <p:cNvGrpSpPr/>
            <p:nvPr/>
          </p:nvGrpSpPr>
          <p:grpSpPr>
            <a:xfrm>
              <a:off x="3925455" y="1191491"/>
              <a:ext cx="1178646" cy="969818"/>
              <a:chOff x="3925455" y="1191491"/>
              <a:chExt cx="1178646" cy="969818"/>
            </a:xfrm>
          </p:grpSpPr>
          <p:sp>
            <p:nvSpPr>
              <p:cNvPr id="16" name="Rectangle 15">
                <a:extLst>
                  <a:ext uri="{FF2B5EF4-FFF2-40B4-BE49-F238E27FC236}">
                    <a16:creationId xmlns:a16="http://schemas.microsoft.com/office/drawing/2014/main" id="{D8F23659-51BB-4F29-8EE1-04629ECB13D0}"/>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H1</a:t>
                </a:r>
              </a:p>
            </p:txBody>
          </p:sp>
          <p:sp>
            <p:nvSpPr>
              <p:cNvPr id="17" name="Isosceles Triangle 5">
                <a:extLst>
                  <a:ext uri="{FF2B5EF4-FFF2-40B4-BE49-F238E27FC236}">
                    <a16:creationId xmlns:a16="http://schemas.microsoft.com/office/drawing/2014/main" id="{66DD5EBC-D2B9-4864-A686-237C052E6F30}"/>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18" name="Group 8">
            <a:extLst>
              <a:ext uri="{FF2B5EF4-FFF2-40B4-BE49-F238E27FC236}">
                <a16:creationId xmlns:a16="http://schemas.microsoft.com/office/drawing/2014/main" id="{35B9B837-4CDA-4C68-8CF3-5B4E3AAECE74}"/>
              </a:ext>
            </a:extLst>
          </p:cNvPr>
          <p:cNvGrpSpPr/>
          <p:nvPr/>
        </p:nvGrpSpPr>
        <p:grpSpPr>
          <a:xfrm>
            <a:off x="89388" y="2949885"/>
            <a:ext cx="6846102" cy="1140994"/>
            <a:chOff x="3925455" y="1191491"/>
            <a:chExt cx="6400799" cy="969818"/>
          </a:xfrm>
        </p:grpSpPr>
        <p:sp>
          <p:nvSpPr>
            <p:cNvPr id="19" name="Rectangle 18">
              <a:extLst>
                <a:ext uri="{FF2B5EF4-FFF2-40B4-BE49-F238E27FC236}">
                  <a16:creationId xmlns:a16="http://schemas.microsoft.com/office/drawing/2014/main" id="{58597962-97D0-40F0-B877-FA7B8A950C4D}"/>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0" name="Group 10">
              <a:extLst>
                <a:ext uri="{FF2B5EF4-FFF2-40B4-BE49-F238E27FC236}">
                  <a16:creationId xmlns:a16="http://schemas.microsoft.com/office/drawing/2014/main" id="{9B087370-A933-4C04-A057-2777D6923A38}"/>
                </a:ext>
              </a:extLst>
            </p:cNvPr>
            <p:cNvGrpSpPr/>
            <p:nvPr/>
          </p:nvGrpSpPr>
          <p:grpSpPr>
            <a:xfrm>
              <a:off x="3925455" y="1191491"/>
              <a:ext cx="1178646" cy="969818"/>
              <a:chOff x="3925455" y="1191491"/>
              <a:chExt cx="1178646" cy="969818"/>
            </a:xfrm>
          </p:grpSpPr>
          <p:sp>
            <p:nvSpPr>
              <p:cNvPr id="21" name="Rectangle 20">
                <a:extLst>
                  <a:ext uri="{FF2B5EF4-FFF2-40B4-BE49-F238E27FC236}">
                    <a16:creationId xmlns:a16="http://schemas.microsoft.com/office/drawing/2014/main" id="{FEF8791A-3745-4976-B4AD-72BE93A71E64}"/>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H2</a:t>
                </a:r>
              </a:p>
            </p:txBody>
          </p:sp>
          <p:sp>
            <p:nvSpPr>
              <p:cNvPr id="22" name="Isosceles Triangle 12">
                <a:extLst>
                  <a:ext uri="{FF2B5EF4-FFF2-40B4-BE49-F238E27FC236}">
                    <a16:creationId xmlns:a16="http://schemas.microsoft.com/office/drawing/2014/main" id="{944FAF25-975F-4F21-AA30-F5A5CD0108C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3" name="Group 13">
            <a:extLst>
              <a:ext uri="{FF2B5EF4-FFF2-40B4-BE49-F238E27FC236}">
                <a16:creationId xmlns:a16="http://schemas.microsoft.com/office/drawing/2014/main" id="{75C8C57A-0FFA-4BB8-96BF-2B86C1D8C1BE}"/>
              </a:ext>
            </a:extLst>
          </p:cNvPr>
          <p:cNvGrpSpPr/>
          <p:nvPr/>
        </p:nvGrpSpPr>
        <p:grpSpPr>
          <a:xfrm>
            <a:off x="89388" y="4182276"/>
            <a:ext cx="6846102" cy="1140994"/>
            <a:chOff x="3925455" y="1191491"/>
            <a:chExt cx="6400799" cy="969818"/>
          </a:xfrm>
        </p:grpSpPr>
        <p:sp>
          <p:nvSpPr>
            <p:cNvPr id="24" name="Rectangle 23">
              <a:extLst>
                <a:ext uri="{FF2B5EF4-FFF2-40B4-BE49-F238E27FC236}">
                  <a16:creationId xmlns:a16="http://schemas.microsoft.com/office/drawing/2014/main" id="{DF59CBBB-C13F-477A-AB94-D97AF1272C3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5" name="Group 15">
              <a:extLst>
                <a:ext uri="{FF2B5EF4-FFF2-40B4-BE49-F238E27FC236}">
                  <a16:creationId xmlns:a16="http://schemas.microsoft.com/office/drawing/2014/main" id="{C046C3EB-7FC3-4188-BBC3-9206971724E2}"/>
                </a:ext>
              </a:extLst>
            </p:cNvPr>
            <p:cNvGrpSpPr/>
            <p:nvPr/>
          </p:nvGrpSpPr>
          <p:grpSpPr>
            <a:xfrm>
              <a:off x="3925455" y="1191491"/>
              <a:ext cx="1178646" cy="969818"/>
              <a:chOff x="3925455" y="1191491"/>
              <a:chExt cx="1178646" cy="969818"/>
            </a:xfrm>
          </p:grpSpPr>
          <p:sp>
            <p:nvSpPr>
              <p:cNvPr id="26" name="Rectangle 25">
                <a:extLst>
                  <a:ext uri="{FF2B5EF4-FFF2-40B4-BE49-F238E27FC236}">
                    <a16:creationId xmlns:a16="http://schemas.microsoft.com/office/drawing/2014/main" id="{CB921815-D907-47ED-912D-150DE224A7A1}"/>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H3</a:t>
                </a:r>
              </a:p>
            </p:txBody>
          </p:sp>
          <p:sp>
            <p:nvSpPr>
              <p:cNvPr id="27" name="Isosceles Triangle 17">
                <a:extLst>
                  <a:ext uri="{FF2B5EF4-FFF2-40B4-BE49-F238E27FC236}">
                    <a16:creationId xmlns:a16="http://schemas.microsoft.com/office/drawing/2014/main" id="{38622B4D-92C9-4074-A9C4-92D4FEC7B7C3}"/>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18">
            <a:extLst>
              <a:ext uri="{FF2B5EF4-FFF2-40B4-BE49-F238E27FC236}">
                <a16:creationId xmlns:a16="http://schemas.microsoft.com/office/drawing/2014/main" id="{9E788158-B226-469E-9199-1490F77F725A}"/>
              </a:ext>
            </a:extLst>
          </p:cNvPr>
          <p:cNvGrpSpPr/>
          <p:nvPr/>
        </p:nvGrpSpPr>
        <p:grpSpPr>
          <a:xfrm>
            <a:off x="89388" y="5414666"/>
            <a:ext cx="6846102" cy="1140994"/>
            <a:chOff x="3925455" y="1191491"/>
            <a:chExt cx="6400799" cy="969818"/>
          </a:xfrm>
        </p:grpSpPr>
        <p:sp>
          <p:nvSpPr>
            <p:cNvPr id="29" name="Rectangle 28">
              <a:extLst>
                <a:ext uri="{FF2B5EF4-FFF2-40B4-BE49-F238E27FC236}">
                  <a16:creationId xmlns:a16="http://schemas.microsoft.com/office/drawing/2014/main" id="{78CB2D50-43FE-419A-AA93-2E9F889E02C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0" name="Group 20">
              <a:extLst>
                <a:ext uri="{FF2B5EF4-FFF2-40B4-BE49-F238E27FC236}">
                  <a16:creationId xmlns:a16="http://schemas.microsoft.com/office/drawing/2014/main" id="{A852A08E-E901-4499-8FD9-F35238B83634}"/>
                </a:ext>
              </a:extLst>
            </p:cNvPr>
            <p:cNvGrpSpPr/>
            <p:nvPr/>
          </p:nvGrpSpPr>
          <p:grpSpPr>
            <a:xfrm>
              <a:off x="3925455" y="1191491"/>
              <a:ext cx="1178646" cy="969818"/>
              <a:chOff x="3925455" y="1191491"/>
              <a:chExt cx="1178646" cy="969818"/>
            </a:xfrm>
          </p:grpSpPr>
          <p:sp>
            <p:nvSpPr>
              <p:cNvPr id="31" name="Rectangle 30">
                <a:extLst>
                  <a:ext uri="{FF2B5EF4-FFF2-40B4-BE49-F238E27FC236}">
                    <a16:creationId xmlns:a16="http://schemas.microsoft.com/office/drawing/2014/main" id="{31364782-CCAA-4BFF-AC96-93A72ADA4BF8}"/>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H4</a:t>
                </a:r>
              </a:p>
            </p:txBody>
          </p:sp>
          <p:sp>
            <p:nvSpPr>
              <p:cNvPr id="32" name="Isosceles Triangle 22">
                <a:extLst>
                  <a:ext uri="{FF2B5EF4-FFF2-40B4-BE49-F238E27FC236}">
                    <a16:creationId xmlns:a16="http://schemas.microsoft.com/office/drawing/2014/main" id="{7F62D09A-192E-4A37-812F-121613C89386}"/>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3" name="TextBox 26">
            <a:extLst>
              <a:ext uri="{FF2B5EF4-FFF2-40B4-BE49-F238E27FC236}">
                <a16:creationId xmlns:a16="http://schemas.microsoft.com/office/drawing/2014/main" id="{E5CA1323-263A-4FFA-90FD-684621FED0F9}"/>
              </a:ext>
            </a:extLst>
          </p:cNvPr>
          <p:cNvSpPr txBox="1"/>
          <p:nvPr/>
        </p:nvSpPr>
        <p:spPr>
          <a:xfrm>
            <a:off x="903500" y="1811503"/>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self-centered than the lower-power agent</a:t>
            </a:r>
          </a:p>
        </p:txBody>
      </p:sp>
      <p:sp>
        <p:nvSpPr>
          <p:cNvPr id="34" name="TextBox 30">
            <a:extLst>
              <a:ext uri="{FF2B5EF4-FFF2-40B4-BE49-F238E27FC236}">
                <a16:creationId xmlns:a16="http://schemas.microsoft.com/office/drawing/2014/main" id="{802F7CE4-13B3-495E-AE9A-9E8218A21681}"/>
              </a:ext>
            </a:extLst>
          </p:cNvPr>
          <p:cNvSpPr txBox="1"/>
          <p:nvPr/>
        </p:nvSpPr>
        <p:spPr>
          <a:xfrm>
            <a:off x="1420548" y="2995097"/>
            <a:ext cx="5491780" cy="646331"/>
          </a:xfrm>
          <a:prstGeom prst="rect">
            <a:avLst/>
          </a:prstGeom>
          <a:noFill/>
        </p:spPr>
        <p:txBody>
          <a:bodyPr wrap="square" lIns="0" rIns="0" rtlCol="0" anchor="t">
            <a:spAutoFit/>
          </a:bodyPr>
          <a:lstStyle/>
          <a:p>
            <a:pPr algn="just"/>
            <a:r>
              <a:rPr lang="en-US" dirty="0">
                <a:solidFill>
                  <a:schemeClr val="tx1">
                    <a:lumMod val="65000"/>
                    <a:lumOff val="35000"/>
                  </a:schemeClr>
                </a:solidFill>
              </a:rPr>
              <a:t>The lower-power agent will be more strongly perceived as making larger concessions than the higher-power agent</a:t>
            </a:r>
          </a:p>
        </p:txBody>
      </p:sp>
      <p:sp>
        <p:nvSpPr>
          <p:cNvPr id="35" name="TextBox 26">
            <a:extLst>
              <a:ext uri="{FF2B5EF4-FFF2-40B4-BE49-F238E27FC236}">
                <a16:creationId xmlns:a16="http://schemas.microsoft.com/office/drawing/2014/main" id="{FF3084AD-6B0A-40B0-819F-103F7C49D64A}"/>
              </a:ext>
            </a:extLst>
          </p:cNvPr>
          <p:cNvSpPr txBox="1"/>
          <p:nvPr/>
        </p:nvSpPr>
        <p:spPr>
          <a:xfrm>
            <a:off x="948855" y="4274902"/>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demanding than the lower-power agent</a:t>
            </a:r>
          </a:p>
        </p:txBody>
      </p:sp>
      <p:sp>
        <p:nvSpPr>
          <p:cNvPr id="36" name="TextBox 26">
            <a:extLst>
              <a:ext uri="{FF2B5EF4-FFF2-40B4-BE49-F238E27FC236}">
                <a16:creationId xmlns:a16="http://schemas.microsoft.com/office/drawing/2014/main" id="{8B803535-B015-425C-8088-C0627C61B25C}"/>
              </a:ext>
            </a:extLst>
          </p:cNvPr>
          <p:cNvSpPr txBox="1"/>
          <p:nvPr/>
        </p:nvSpPr>
        <p:spPr>
          <a:xfrm>
            <a:off x="916654" y="5423197"/>
            <a:ext cx="5983577" cy="923330"/>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taking the lead in the negotiation than the lower-power agent</a:t>
            </a:r>
          </a:p>
        </p:txBody>
      </p:sp>
      <p:pic>
        <p:nvPicPr>
          <p:cNvPr id="37" name="Image 36">
            <a:extLst>
              <a:ext uri="{FF2B5EF4-FFF2-40B4-BE49-F238E27FC236}">
                <a16:creationId xmlns:a16="http://schemas.microsoft.com/office/drawing/2014/main" id="{0511EEA0-D9C6-483A-8C33-4A0F9DD2E8A2}"/>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4667" y="1884664"/>
            <a:ext cx="930813" cy="864105"/>
          </a:xfrm>
          <a:prstGeom prst="rect">
            <a:avLst/>
          </a:prstGeom>
        </p:spPr>
      </p:pic>
      <p:pic>
        <p:nvPicPr>
          <p:cNvPr id="38" name="Image 37">
            <a:extLst>
              <a:ext uri="{FF2B5EF4-FFF2-40B4-BE49-F238E27FC236}">
                <a16:creationId xmlns:a16="http://schemas.microsoft.com/office/drawing/2014/main" id="{0EC21C36-48A0-4F79-9CE2-CE8CE0D46601}"/>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6035" y="5723250"/>
            <a:ext cx="930813" cy="864105"/>
          </a:xfrm>
          <a:prstGeom prst="rect">
            <a:avLst/>
          </a:prstGeom>
        </p:spPr>
      </p:pic>
      <p:pic>
        <p:nvPicPr>
          <p:cNvPr id="39" name="Image 38">
            <a:extLst>
              <a:ext uri="{FF2B5EF4-FFF2-40B4-BE49-F238E27FC236}">
                <a16:creationId xmlns:a16="http://schemas.microsoft.com/office/drawing/2014/main" id="{C524338B-7A97-40B3-8760-6136B195E428}"/>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77881" y="4381141"/>
            <a:ext cx="930813" cy="864105"/>
          </a:xfrm>
          <a:prstGeom prst="rect">
            <a:avLst/>
          </a:prstGeom>
        </p:spPr>
      </p:pic>
      <p:pic>
        <p:nvPicPr>
          <p:cNvPr id="40" name="Image 39">
            <a:extLst>
              <a:ext uri="{FF2B5EF4-FFF2-40B4-BE49-F238E27FC236}">
                <a16:creationId xmlns:a16="http://schemas.microsoft.com/office/drawing/2014/main" id="{0A1B1934-D65E-4345-AFF2-8C3D358C7779}"/>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2554" y="3196645"/>
            <a:ext cx="930813" cy="864105"/>
          </a:xfrm>
          <a:prstGeom prst="rect">
            <a:avLst/>
          </a:prstGeom>
        </p:spPr>
      </p:pic>
      <p:grpSp>
        <p:nvGrpSpPr>
          <p:cNvPr id="52" name="Groupe 51">
            <a:extLst>
              <a:ext uri="{FF2B5EF4-FFF2-40B4-BE49-F238E27FC236}">
                <a16:creationId xmlns:a16="http://schemas.microsoft.com/office/drawing/2014/main" id="{77618012-B20B-42ED-BB49-107B98D16F87}"/>
              </a:ext>
            </a:extLst>
          </p:cNvPr>
          <p:cNvGrpSpPr/>
          <p:nvPr/>
        </p:nvGrpSpPr>
        <p:grpSpPr>
          <a:xfrm>
            <a:off x="8560940" y="1450698"/>
            <a:ext cx="2255027" cy="2567066"/>
            <a:chOff x="5030193" y="3429000"/>
            <a:chExt cx="2255027" cy="2567066"/>
          </a:xfrm>
        </p:grpSpPr>
        <p:grpSp>
          <p:nvGrpSpPr>
            <p:cNvPr id="53" name="Groupe 52">
              <a:extLst>
                <a:ext uri="{FF2B5EF4-FFF2-40B4-BE49-F238E27FC236}">
                  <a16:creationId xmlns:a16="http://schemas.microsoft.com/office/drawing/2014/main" id="{DD7B9984-FE16-41A5-B911-AA21457CE713}"/>
                </a:ext>
              </a:extLst>
            </p:cNvPr>
            <p:cNvGrpSpPr/>
            <p:nvPr/>
          </p:nvGrpSpPr>
          <p:grpSpPr>
            <a:xfrm>
              <a:off x="5030193" y="3429000"/>
              <a:ext cx="2255027" cy="2567066"/>
              <a:chOff x="6505417" y="2352364"/>
              <a:chExt cx="2470312" cy="3291174"/>
            </a:xfrm>
          </p:grpSpPr>
          <p:pic>
            <p:nvPicPr>
              <p:cNvPr id="56" name="Picture 4" descr="Résultat de recherche d'images pour &quot;user computer icon&quot;">
                <a:extLst>
                  <a:ext uri="{FF2B5EF4-FFF2-40B4-BE49-F238E27FC236}">
                    <a16:creationId xmlns:a16="http://schemas.microsoft.com/office/drawing/2014/main" id="{D059CE87-9FAE-494E-95DB-4FF446CEE4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
                <a:extLst>
                  <a:ext uri="{FF2B5EF4-FFF2-40B4-BE49-F238E27FC236}">
                    <a16:creationId xmlns:a16="http://schemas.microsoft.com/office/drawing/2014/main" id="{0B229CE7-93EC-4101-A249-9F8B2613E173}"/>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58" name="Connecteur droit avec flèche 57">
                <a:extLst>
                  <a:ext uri="{FF2B5EF4-FFF2-40B4-BE49-F238E27FC236}">
                    <a16:creationId xmlns:a16="http://schemas.microsoft.com/office/drawing/2014/main" id="{0C99D337-696C-4E54-B8CF-4BACEF6DFC99}"/>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5AA59C1-727A-431E-A677-E17E944EF382}"/>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54" name="Image 23">
              <a:extLst>
                <a:ext uri="{FF2B5EF4-FFF2-40B4-BE49-F238E27FC236}">
                  <a16:creationId xmlns:a16="http://schemas.microsoft.com/office/drawing/2014/main" id="{B7DC29AB-C8D7-445A-AAF0-D56C516DD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 23">
              <a:extLst>
                <a:ext uri="{FF2B5EF4-FFF2-40B4-BE49-F238E27FC236}">
                  <a16:creationId xmlns:a16="http://schemas.microsoft.com/office/drawing/2014/main" id="{F8285D09-5F4D-4BA4-A23B-4E06BF4C3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ZoneTexte 59">
            <a:extLst>
              <a:ext uri="{FF2B5EF4-FFF2-40B4-BE49-F238E27FC236}">
                <a16:creationId xmlns:a16="http://schemas.microsoft.com/office/drawing/2014/main" id="{26B9F343-3FAA-4C3B-B13C-D9500813C546}"/>
              </a:ext>
            </a:extLst>
          </p:cNvPr>
          <p:cNvSpPr txBox="1"/>
          <p:nvPr/>
        </p:nvSpPr>
        <p:spPr>
          <a:xfrm>
            <a:off x="7727497" y="4649289"/>
            <a:ext cx="4305371" cy="830997"/>
          </a:xfrm>
          <a:prstGeom prst="rect">
            <a:avLst/>
          </a:prstGeom>
          <a:solidFill>
            <a:schemeClr val="accent4">
              <a:alpha val="68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2400" b="1" dirty="0"/>
              <a:t>Perception of </a:t>
            </a:r>
            <a:r>
              <a:rPr lang="fr-FR" sz="2400" b="1" dirty="0" err="1"/>
              <a:t>power’s</a:t>
            </a:r>
            <a:r>
              <a:rPr lang="fr-FR" sz="2400" b="1" dirty="0"/>
              <a:t> </a:t>
            </a:r>
            <a:r>
              <a:rPr lang="fr-FR" sz="2400" b="1" dirty="0" err="1"/>
              <a:t>behaviors</a:t>
            </a:r>
            <a:r>
              <a:rPr lang="fr-FR" sz="2400" b="1" dirty="0"/>
              <a:t> in Human/Agent </a:t>
            </a:r>
            <a:r>
              <a:rPr lang="fr-FR" sz="2400" b="1" dirty="0" err="1"/>
              <a:t>negotiation</a:t>
            </a:r>
            <a:endParaRPr lang="fr-FR" sz="2400" b="1" dirty="0"/>
          </a:p>
        </p:txBody>
      </p:sp>
      <p:grpSp>
        <p:nvGrpSpPr>
          <p:cNvPr id="62" name="Groupe 61">
            <a:extLst>
              <a:ext uri="{FF2B5EF4-FFF2-40B4-BE49-F238E27FC236}">
                <a16:creationId xmlns:a16="http://schemas.microsoft.com/office/drawing/2014/main" id="{A9888971-E7E4-46D5-83FF-9BBE526EFB15}"/>
              </a:ext>
            </a:extLst>
          </p:cNvPr>
          <p:cNvGrpSpPr/>
          <p:nvPr/>
        </p:nvGrpSpPr>
        <p:grpSpPr>
          <a:xfrm>
            <a:off x="7492081" y="2134668"/>
            <a:ext cx="4662565" cy="1583617"/>
            <a:chOff x="7440048" y="2114028"/>
            <a:chExt cx="4662565" cy="1583617"/>
          </a:xfrm>
        </p:grpSpPr>
        <p:grpSp>
          <p:nvGrpSpPr>
            <p:cNvPr id="51" name="Groupe 50">
              <a:extLst>
                <a:ext uri="{FF2B5EF4-FFF2-40B4-BE49-F238E27FC236}">
                  <a16:creationId xmlns:a16="http://schemas.microsoft.com/office/drawing/2014/main" id="{B13915C3-4FE9-4894-86BC-25E7B27C8FA1}"/>
                </a:ext>
              </a:extLst>
            </p:cNvPr>
            <p:cNvGrpSpPr/>
            <p:nvPr/>
          </p:nvGrpSpPr>
          <p:grpSpPr>
            <a:xfrm>
              <a:off x="7515764" y="2238016"/>
              <a:ext cx="4345378" cy="1350278"/>
              <a:chOff x="7632552" y="3641426"/>
              <a:chExt cx="4345378" cy="1350278"/>
            </a:xfrm>
          </p:grpSpPr>
          <p:pic>
            <p:nvPicPr>
              <p:cNvPr id="41" name="Image 40">
                <a:extLst>
                  <a:ext uri="{FF2B5EF4-FFF2-40B4-BE49-F238E27FC236}">
                    <a16:creationId xmlns:a16="http://schemas.microsoft.com/office/drawing/2014/main" id="{D7B0A3F1-7E29-42A1-AF86-CB4FCB982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552" y="3761216"/>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 24">
                <a:extLst>
                  <a:ext uri="{FF2B5EF4-FFF2-40B4-BE49-F238E27FC236}">
                    <a16:creationId xmlns:a16="http://schemas.microsoft.com/office/drawing/2014/main" id="{45EAC52C-1954-4996-9F12-FA775BB75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e 42">
                <a:extLst>
                  <a:ext uri="{FF2B5EF4-FFF2-40B4-BE49-F238E27FC236}">
                    <a16:creationId xmlns:a16="http://schemas.microsoft.com/office/drawing/2014/main" id="{B1A4AAD9-6726-493A-A5F0-4A3275885DBD}"/>
                  </a:ext>
                </a:extLst>
              </p:cNvPr>
              <p:cNvGrpSpPr/>
              <p:nvPr/>
            </p:nvGrpSpPr>
            <p:grpSpPr>
              <a:xfrm>
                <a:off x="8964118" y="3895612"/>
                <a:ext cx="1756947" cy="879480"/>
                <a:chOff x="6045732" y="4351455"/>
                <a:chExt cx="1756947" cy="879480"/>
              </a:xfrm>
            </p:grpSpPr>
            <p:cxnSp>
              <p:nvCxnSpPr>
                <p:cNvPr id="44" name="Shape 163">
                  <a:extLst>
                    <a:ext uri="{FF2B5EF4-FFF2-40B4-BE49-F238E27FC236}">
                      <a16:creationId xmlns:a16="http://schemas.microsoft.com/office/drawing/2014/main" id="{82F6E75A-63CA-4050-8AB1-FA1BDBF869A9}"/>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45" name="Shape 164">
                  <a:extLst>
                    <a:ext uri="{FF2B5EF4-FFF2-40B4-BE49-F238E27FC236}">
                      <a16:creationId xmlns:a16="http://schemas.microsoft.com/office/drawing/2014/main" id="{9AEB6D41-DC69-4D75-A769-34309CF860CD}"/>
                    </a:ext>
                  </a:extLst>
                </p:cNvPr>
                <p:cNvSpPr/>
                <p:nvPr/>
              </p:nvSpPr>
              <p:spPr>
                <a:xfrm>
                  <a:off x="6405495" y="4351455"/>
                  <a:ext cx="933041" cy="39514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46" name="Shape 165">
                  <a:extLst>
                    <a:ext uri="{FF2B5EF4-FFF2-40B4-BE49-F238E27FC236}">
                      <a16:creationId xmlns:a16="http://schemas.microsoft.com/office/drawing/2014/main" id="{D56485F4-60AC-41A1-840B-72E9126B0BBB}"/>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47" name="Shape 166">
                  <a:extLst>
                    <a:ext uri="{FF2B5EF4-FFF2-40B4-BE49-F238E27FC236}">
                      <a16:creationId xmlns:a16="http://schemas.microsoft.com/office/drawing/2014/main" id="{773CECA2-3EB3-45E5-9D12-831B31D8679B}"/>
                    </a:ext>
                  </a:extLst>
                </p:cNvPr>
                <p:cNvSpPr/>
                <p:nvPr/>
              </p:nvSpPr>
              <p:spPr>
                <a:xfrm>
                  <a:off x="6435475" y="4835787"/>
                  <a:ext cx="946575"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61" name="Rectangle 60">
              <a:extLst>
                <a:ext uri="{FF2B5EF4-FFF2-40B4-BE49-F238E27FC236}">
                  <a16:creationId xmlns:a16="http://schemas.microsoft.com/office/drawing/2014/main" id="{1D85C32B-F15C-4098-8D89-1A7B093C1215}"/>
                </a:ext>
              </a:extLst>
            </p:cNvPr>
            <p:cNvSpPr/>
            <p:nvPr/>
          </p:nvSpPr>
          <p:spPr>
            <a:xfrm>
              <a:off x="7440048" y="2114028"/>
              <a:ext cx="4662565" cy="1583617"/>
            </a:xfrm>
            <a:prstGeom prst="rect">
              <a:avLst/>
            </a:prstGeom>
            <a:solidFill>
              <a:schemeClr val="accent3">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
        <p:nvSpPr>
          <p:cNvPr id="3" name="Espace réservé du numéro de diapositive 2">
            <a:extLst>
              <a:ext uri="{FF2B5EF4-FFF2-40B4-BE49-F238E27FC236}">
                <a16:creationId xmlns:a16="http://schemas.microsoft.com/office/drawing/2014/main" id="{A29AC3E3-6236-45AA-B481-3556DD6A7EAC}"/>
              </a:ext>
            </a:extLst>
          </p:cNvPr>
          <p:cNvSpPr>
            <a:spLocks noGrp="1"/>
          </p:cNvSpPr>
          <p:nvPr>
            <p:ph type="sldNum" sz="quarter" idx="12"/>
          </p:nvPr>
        </p:nvSpPr>
        <p:spPr/>
        <p:txBody>
          <a:bodyPr/>
          <a:lstStyle/>
          <a:p>
            <a:fld id="{830C4335-9913-4F80-B9D7-EA4FD23BFB5C}" type="slidenum">
              <a:rPr lang="fr-FR" smtClean="0"/>
              <a:pPr/>
              <a:t>38</a:t>
            </a:fld>
            <a:endParaRPr lang="fr-FR" dirty="0"/>
          </a:p>
        </p:txBody>
      </p:sp>
    </p:spTree>
    <p:extLst>
      <p:ext uri="{BB962C8B-B14F-4D97-AF65-F5344CB8AC3E}">
        <p14:creationId xmlns:p14="http://schemas.microsoft.com/office/powerpoint/2010/main" val="28512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2"/>
                                        </p:tgtEl>
                                        <p:attrNameLst>
                                          <p:attrName>style.opacity</p:attrName>
                                        </p:attrNameLst>
                                      </p:cBhvr>
                                      <p:to>
                                        <p:strVal val="0.05"/>
                                      </p:to>
                                    </p:set>
                                    <p:animEffect filter="image" prLst="opacity: 0.05">
                                      <p:cBhvr rctx="IE">
                                        <p:cTn id="7" dur="indefinite"/>
                                        <p:tgtEl>
                                          <p:spTgt spid="52"/>
                                        </p:tgtEl>
                                      </p:cBhvr>
                                    </p:animEffec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0DE4213F-5AFD-485A-AAA7-02A68AE04E76}"/>
              </a:ext>
            </a:extLst>
          </p:cNvPr>
          <p:cNvGrpSpPr/>
          <p:nvPr/>
        </p:nvGrpSpPr>
        <p:grpSpPr>
          <a:xfrm>
            <a:off x="4412434" y="5461706"/>
            <a:ext cx="3496187" cy="1246443"/>
            <a:chOff x="7800051" y="3641426"/>
            <a:chExt cx="4177879" cy="1350278"/>
          </a:xfrm>
        </p:grpSpPr>
        <p:pic>
          <p:nvPicPr>
            <p:cNvPr id="31" name="Image 30">
              <a:extLst>
                <a:ext uri="{FF2B5EF4-FFF2-40B4-BE49-F238E27FC236}">
                  <a16:creationId xmlns:a16="http://schemas.microsoft.com/office/drawing/2014/main" id="{93383D64-CA6A-4321-ADEC-1684A3450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051" y="3761216"/>
              <a:ext cx="1089303"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 24">
              <a:extLst>
                <a:ext uri="{FF2B5EF4-FFF2-40B4-BE49-F238E27FC236}">
                  <a16:creationId xmlns:a16="http://schemas.microsoft.com/office/drawing/2014/main" id="{0438A5C5-8D4A-49F8-92FC-A16B05D7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e 32">
              <a:extLst>
                <a:ext uri="{FF2B5EF4-FFF2-40B4-BE49-F238E27FC236}">
                  <a16:creationId xmlns:a16="http://schemas.microsoft.com/office/drawing/2014/main" id="{1B3B2A06-BEC7-4A1F-A381-C495177076D2}"/>
                </a:ext>
              </a:extLst>
            </p:cNvPr>
            <p:cNvGrpSpPr/>
            <p:nvPr/>
          </p:nvGrpSpPr>
          <p:grpSpPr>
            <a:xfrm>
              <a:off x="8964118" y="3927470"/>
              <a:ext cx="1756947" cy="847622"/>
              <a:chOff x="6045732" y="4383313"/>
              <a:chExt cx="1756947" cy="847622"/>
            </a:xfrm>
          </p:grpSpPr>
          <p:cxnSp>
            <p:nvCxnSpPr>
              <p:cNvPr id="34" name="Shape 163">
                <a:extLst>
                  <a:ext uri="{FF2B5EF4-FFF2-40B4-BE49-F238E27FC236}">
                    <a16:creationId xmlns:a16="http://schemas.microsoft.com/office/drawing/2014/main" id="{5AC82BBE-89E1-4DBC-A6CC-A0011962587D}"/>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35" name="Shape 164">
                <a:extLst>
                  <a:ext uri="{FF2B5EF4-FFF2-40B4-BE49-F238E27FC236}">
                    <a16:creationId xmlns:a16="http://schemas.microsoft.com/office/drawing/2014/main" id="{18DA7787-4ACA-49F3-9BA1-6AC21DD488CC}"/>
                  </a:ext>
                </a:extLst>
              </p:cNvPr>
              <p:cNvSpPr/>
              <p:nvPr/>
            </p:nvSpPr>
            <p:spPr>
              <a:xfrm>
                <a:off x="6432640" y="4383313"/>
                <a:ext cx="905896" cy="363290"/>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sz="1600" b="1" kern="0" dirty="0" err="1">
                    <a:solidFill>
                      <a:srgbClr val="FFFFFF"/>
                    </a:solidFill>
                    <a:ea typeface="Calibri"/>
                    <a:cs typeface="Calibri"/>
                    <a:sym typeface="Calibri"/>
                  </a:rPr>
                  <a:t>Utt</a:t>
                </a:r>
                <a:r>
                  <a:rPr lang="fr-FR" sz="1600"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6" name="Shape 165">
                <a:extLst>
                  <a:ext uri="{FF2B5EF4-FFF2-40B4-BE49-F238E27FC236}">
                    <a16:creationId xmlns:a16="http://schemas.microsoft.com/office/drawing/2014/main" id="{26576434-7673-4EFE-A70A-0678CDE01675}"/>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37" name="Shape 166">
                <a:extLst>
                  <a:ext uri="{FF2B5EF4-FFF2-40B4-BE49-F238E27FC236}">
                    <a16:creationId xmlns:a16="http://schemas.microsoft.com/office/drawing/2014/main" id="{5F8B38EC-5B71-469D-99B6-75FC7B1EDF15}"/>
                  </a:ext>
                </a:extLst>
              </p:cNvPr>
              <p:cNvSpPr/>
              <p:nvPr/>
            </p:nvSpPr>
            <p:spPr>
              <a:xfrm>
                <a:off x="6432641" y="4867644"/>
                <a:ext cx="949410" cy="36329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Utt</a:t>
                </a:r>
                <a:r>
                  <a:rPr kumimoji="0" lang="fr-FR" sz="16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160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84089" y="2110445"/>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7010749" y="2276663"/>
            <a:ext cx="725312" cy="725312"/>
          </a:xfrm>
          <a:prstGeom prst="ellipse">
            <a:avLst/>
          </a:pr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962722" y="2110445"/>
            <a:ext cx="3918364"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32396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55062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338525" y="1499361"/>
            <a:ext cx="3985442" cy="3848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334269" y="1937566"/>
            <a:ext cx="4111150" cy="3634718"/>
            <a:chOff x="767875" y="2823919"/>
            <a:chExt cx="3149593" cy="2623549"/>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49293" cy="1934208"/>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21819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60968" y="2004670"/>
            <a:ext cx="1405455" cy="1261935"/>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6540" y="2412453"/>
            <a:ext cx="453733" cy="453732"/>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911662" y="2596785"/>
            <a:ext cx="3980886" cy="2975500"/>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395" y="1786422"/>
            <a:ext cx="486110" cy="470025"/>
          </a:xfrm>
          <a:prstGeom prst="rect">
            <a:avLst/>
          </a:prstGeom>
        </p:spPr>
      </p:pic>
      <p:sp>
        <p:nvSpPr>
          <p:cNvPr id="59" name="ZoneTexte 58">
            <a:extLst>
              <a:ext uri="{FF2B5EF4-FFF2-40B4-BE49-F238E27FC236}">
                <a16:creationId xmlns:a16="http://schemas.microsoft.com/office/drawing/2014/main" id="{B78A3A93-F50A-4EA2-8AEC-405AD8089097}"/>
              </a:ext>
            </a:extLst>
          </p:cNvPr>
          <p:cNvSpPr txBox="1"/>
          <p:nvPr/>
        </p:nvSpPr>
        <p:spPr>
          <a:xfrm>
            <a:off x="8118481" y="2828835"/>
            <a:ext cx="3701783" cy="2246769"/>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000" dirty="0"/>
              <a:t>Init agents</a:t>
            </a:r>
          </a:p>
          <a:p>
            <a:pPr lvl="1">
              <a:buClr>
                <a:srgbClr val="FFC000"/>
              </a:buClr>
            </a:pPr>
            <a:r>
              <a:rPr lang="en-US" sz="2000" b="1" dirty="0"/>
              <a:t>Bob : </a:t>
            </a:r>
            <a:r>
              <a:rPr lang="en-US" sz="2000" dirty="0"/>
              <a:t>Dominant behaviors</a:t>
            </a:r>
          </a:p>
          <a:p>
            <a:pPr lvl="1">
              <a:buClr>
                <a:srgbClr val="FFC000"/>
              </a:buClr>
            </a:pPr>
            <a:r>
              <a:rPr lang="en-US" sz="2000" b="1" dirty="0"/>
              <a:t>	(Dom =0,8)</a:t>
            </a:r>
          </a:p>
          <a:p>
            <a:pPr lvl="1">
              <a:buClr>
                <a:srgbClr val="FFC000"/>
              </a:buClr>
            </a:pPr>
            <a:endParaRPr lang="en-US" sz="2000" b="1" dirty="0"/>
          </a:p>
          <a:p>
            <a:pPr lvl="1">
              <a:buClr>
                <a:srgbClr val="FFC000"/>
              </a:buClr>
            </a:pPr>
            <a:r>
              <a:rPr lang="en-US" sz="2000" b="1" dirty="0"/>
              <a:t>Arthur: </a:t>
            </a:r>
            <a:r>
              <a:rPr lang="en-US" sz="2000" dirty="0"/>
              <a:t>Submissive behaviors</a:t>
            </a:r>
          </a:p>
          <a:p>
            <a:pPr lvl="1">
              <a:buClr>
                <a:srgbClr val="FFC000"/>
              </a:buClr>
            </a:pPr>
            <a:r>
              <a:rPr lang="en-US" sz="2000" b="1" dirty="0"/>
              <a:t>	(Dom =0,4)</a:t>
            </a:r>
            <a:endParaRPr lang="en-US" sz="2000" dirty="0"/>
          </a:p>
          <a:p>
            <a:pPr lvl="1">
              <a:buClr>
                <a:srgbClr val="FFC000"/>
              </a:buClr>
            </a:pPr>
            <a:endParaRPr lang="en-US" sz="2000" b="1" dirty="0"/>
          </a:p>
        </p:txBody>
      </p:sp>
      <p:sp>
        <p:nvSpPr>
          <p:cNvPr id="76" name="Rectangle 75">
            <a:extLst>
              <a:ext uri="{FF2B5EF4-FFF2-40B4-BE49-F238E27FC236}">
                <a16:creationId xmlns:a16="http://schemas.microsoft.com/office/drawing/2014/main" id="{58672299-F2D9-4024-B68F-AFAFF665B99A}"/>
              </a:ext>
            </a:extLst>
          </p:cNvPr>
          <p:cNvSpPr/>
          <p:nvPr/>
        </p:nvSpPr>
        <p:spPr>
          <a:xfrm>
            <a:off x="299452" y="2147782"/>
            <a:ext cx="4018206" cy="3477875"/>
          </a:xfrm>
          <a:prstGeom prst="rect">
            <a:avLst/>
          </a:prstGeom>
        </p:spPr>
        <p:txBody>
          <a:bodyPr wrap="square">
            <a:spAutoFit/>
          </a:bodyPr>
          <a:lstStyle/>
          <a:p>
            <a:pPr marL="342900" indent="-342900">
              <a:buFont typeface="Arial" panose="020B0604020202020204" pitchFamily="34" charset="0"/>
              <a:buChar char="•"/>
            </a:pPr>
            <a:r>
              <a:rPr lang="en-US" sz="2000" dirty="0"/>
              <a:t>Presentation of the negotiation task: </a:t>
            </a:r>
            <a:r>
              <a:rPr lang="en-US" sz="2000" b="1" dirty="0"/>
              <a:t>Choose a restaurant using criteria : </a:t>
            </a:r>
            <a:r>
              <a:rPr lang="fr-FR" sz="2000" dirty="0"/>
              <a:t>{ Cuisine, Price , </a:t>
            </a:r>
            <a:r>
              <a:rPr lang="fr-FR" sz="2000" dirty="0" err="1"/>
              <a:t>Athmosphere</a:t>
            </a:r>
            <a:r>
              <a:rPr lang="fr-FR" sz="2000" dirty="0"/>
              <a:t>, Location}</a:t>
            </a:r>
          </a:p>
          <a:p>
            <a:r>
              <a:rPr lang="fr-FR" sz="2000" dirty="0"/>
              <a:t>	</a:t>
            </a:r>
          </a:p>
          <a:p>
            <a:r>
              <a:rPr lang="fr-FR" sz="2000" b="1" dirty="0"/>
              <a:t>	Total : 420 restaurants</a:t>
            </a:r>
          </a:p>
          <a:p>
            <a:endParaRPr lang="en-US" sz="2000" b="1" dirty="0"/>
          </a:p>
          <a:p>
            <a:pPr marL="342900" indent="-342900">
              <a:buClr>
                <a:schemeClr val="tx1"/>
              </a:buClr>
              <a:buFont typeface="Arial" panose="020B0604020202020204" pitchFamily="34" charset="0"/>
              <a:buChar char="•"/>
            </a:pPr>
            <a:r>
              <a:rPr lang="en-US" sz="2000" dirty="0"/>
              <a:t>Negotiate with each agent</a:t>
            </a:r>
          </a:p>
          <a:p>
            <a:pPr marL="342900" indent="-342900">
              <a:buClr>
                <a:schemeClr val="tx1"/>
              </a:buClr>
              <a:buFont typeface="Arial" panose="020B0604020202020204" pitchFamily="34" charset="0"/>
              <a:buChar char="•"/>
            </a:pPr>
            <a:r>
              <a:rPr lang="en-US" sz="2000" dirty="0"/>
              <a:t>Fill in a survey </a:t>
            </a:r>
          </a:p>
          <a:p>
            <a:pPr>
              <a:buClr>
                <a:srgbClr val="FFC000"/>
              </a:buClr>
            </a:pPr>
            <a:endParaRPr lang="en-US" sz="2000" dirty="0"/>
          </a:p>
          <a:p>
            <a:pPr algn="ctr">
              <a:buClr>
                <a:srgbClr val="FFC000"/>
              </a:buClr>
            </a:pPr>
            <a:r>
              <a:rPr lang="en-US" sz="2000" b="1" dirty="0">
                <a:solidFill>
                  <a:srgbClr val="002060"/>
                </a:solidFill>
              </a:rPr>
              <a:t>Total participants: 40</a:t>
            </a:r>
          </a:p>
        </p:txBody>
      </p:sp>
      <p:sp>
        <p:nvSpPr>
          <p:cNvPr id="3" name="Espace réservé du numéro de diapositive 2">
            <a:extLst>
              <a:ext uri="{FF2B5EF4-FFF2-40B4-BE49-F238E27FC236}">
                <a16:creationId xmlns:a16="http://schemas.microsoft.com/office/drawing/2014/main" id="{6CCC9398-C2B4-46B4-9E20-F79645333615}"/>
              </a:ext>
            </a:extLst>
          </p:cNvPr>
          <p:cNvSpPr>
            <a:spLocks noGrp="1"/>
          </p:cNvSpPr>
          <p:nvPr>
            <p:ph type="sldNum" sz="quarter" idx="12"/>
          </p:nvPr>
        </p:nvSpPr>
        <p:spPr/>
        <p:txBody>
          <a:bodyPr/>
          <a:lstStyle/>
          <a:p>
            <a:fld id="{830C4335-9913-4F80-B9D7-EA4FD23BFB5C}" type="slidenum">
              <a:rPr lang="fr-FR" smtClean="0"/>
              <a:pPr/>
              <a:t>39</a:t>
            </a:fld>
            <a:endParaRPr lang="fr-FR" dirty="0"/>
          </a:p>
        </p:txBody>
      </p:sp>
    </p:spTree>
    <p:extLst>
      <p:ext uri="{BB962C8B-B14F-4D97-AF65-F5344CB8AC3E}">
        <p14:creationId xmlns:p14="http://schemas.microsoft.com/office/powerpoint/2010/main" val="220439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FACEC2C0-A629-4FC5-997F-DBF6D4862E45}"/>
              </a:ext>
            </a:extLst>
          </p:cNvPr>
          <p:cNvGrpSpPr/>
          <p:nvPr/>
        </p:nvGrpSpPr>
        <p:grpSpPr>
          <a:xfrm>
            <a:off x="1673888" y="1464444"/>
            <a:ext cx="7177409" cy="3999901"/>
            <a:chOff x="2088973" y="-211519"/>
            <a:chExt cx="10943037" cy="6890380"/>
          </a:xfrm>
        </p:grpSpPr>
        <p:pic>
          <p:nvPicPr>
            <p:cNvPr id="13" name="Image 12">
              <a:extLst>
                <a:ext uri="{FF2B5EF4-FFF2-40B4-BE49-F238E27FC236}">
                  <a16:creationId xmlns:a16="http://schemas.microsoft.com/office/drawing/2014/main" id="{FB86F271-C033-49DB-ADA5-F8453FF60E6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33085" y="2152724"/>
              <a:ext cx="2338688" cy="1785293"/>
            </a:xfrm>
            <a:prstGeom prst="rect">
              <a:avLst/>
            </a:prstGeom>
          </p:spPr>
        </p:pic>
        <p:pic>
          <p:nvPicPr>
            <p:cNvPr id="14" name="Image 13">
              <a:extLst>
                <a:ext uri="{FF2B5EF4-FFF2-40B4-BE49-F238E27FC236}">
                  <a16:creationId xmlns:a16="http://schemas.microsoft.com/office/drawing/2014/main" id="{4C5C247C-990A-4992-B838-3205586C4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556" y="3960346"/>
              <a:ext cx="1967454" cy="2615178"/>
            </a:xfrm>
            <a:prstGeom prst="rect">
              <a:avLst/>
            </a:prstGeom>
          </p:spPr>
        </p:pic>
        <p:pic>
          <p:nvPicPr>
            <p:cNvPr id="15" name="Image 14">
              <a:extLst>
                <a:ext uri="{FF2B5EF4-FFF2-40B4-BE49-F238E27FC236}">
                  <a16:creationId xmlns:a16="http://schemas.microsoft.com/office/drawing/2014/main" id="{F54B805A-5F75-41A2-8C08-CA76F1925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73" y="4292767"/>
              <a:ext cx="2066079" cy="2282757"/>
            </a:xfrm>
            <a:prstGeom prst="rect">
              <a:avLst/>
            </a:prstGeom>
          </p:spPr>
        </p:pic>
        <p:sp>
          <p:nvSpPr>
            <p:cNvPr id="16" name="Rectangle 15">
              <a:extLst>
                <a:ext uri="{FF2B5EF4-FFF2-40B4-BE49-F238E27FC236}">
                  <a16:creationId xmlns:a16="http://schemas.microsoft.com/office/drawing/2014/main" id="{2345EB7F-ACCA-44F8-80E7-64C559BBD9D3}"/>
                </a:ext>
              </a:extLst>
            </p:cNvPr>
            <p:cNvSpPr/>
            <p:nvPr/>
          </p:nvSpPr>
          <p:spPr>
            <a:xfrm>
              <a:off x="4703536" y="5352845"/>
              <a:ext cx="6271197" cy="1326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2"/>
                  </a:solidFill>
                </a:rPr>
                <a:t>COLLABORATIVE</a:t>
              </a:r>
            </a:p>
            <a:p>
              <a:pPr algn="ctr"/>
              <a:r>
                <a:rPr lang="fr-FR" sz="2400" b="1" dirty="0">
                  <a:solidFill>
                    <a:schemeClr val="tx2"/>
                  </a:solidFill>
                </a:rPr>
                <a:t>NEGOTIATION</a:t>
              </a:r>
              <a:endParaRPr lang="fr-FR" sz="1600" b="1" dirty="0">
                <a:solidFill>
                  <a:schemeClr val="tx2"/>
                </a:solidFill>
              </a:endParaRPr>
            </a:p>
          </p:txBody>
        </p:sp>
        <p:sp>
          <p:nvSpPr>
            <p:cNvPr id="17" name="Flèche : courbe vers la gauche 16">
              <a:extLst>
                <a:ext uri="{FF2B5EF4-FFF2-40B4-BE49-F238E27FC236}">
                  <a16:creationId xmlns:a16="http://schemas.microsoft.com/office/drawing/2014/main" id="{1F25DFB2-0F0F-47FA-B1DA-96D648FC22FA}"/>
                </a:ext>
              </a:extLst>
            </p:cNvPr>
            <p:cNvSpPr/>
            <p:nvPr/>
          </p:nvSpPr>
          <p:spPr>
            <a:xfrm>
              <a:off x="9006909" y="2220399"/>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gauche 17">
              <a:extLst>
                <a:ext uri="{FF2B5EF4-FFF2-40B4-BE49-F238E27FC236}">
                  <a16:creationId xmlns:a16="http://schemas.microsoft.com/office/drawing/2014/main" id="{233FD88D-0339-48B7-8775-D8A7AEEBCBC5}"/>
                </a:ext>
              </a:extLst>
            </p:cNvPr>
            <p:cNvSpPr/>
            <p:nvPr/>
          </p:nvSpPr>
          <p:spPr>
            <a:xfrm rot="10800000">
              <a:off x="4014624" y="2207647"/>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8">
              <a:extLst>
                <a:ext uri="{FF2B5EF4-FFF2-40B4-BE49-F238E27FC236}">
                  <a16:creationId xmlns:a16="http://schemas.microsoft.com/office/drawing/2014/main" id="{C7BF6A7A-93F4-4EE2-84E4-854932C85E8A}"/>
                </a:ext>
              </a:extLst>
            </p:cNvPr>
            <p:cNvSpPr txBox="1"/>
            <p:nvPr/>
          </p:nvSpPr>
          <p:spPr>
            <a:xfrm>
              <a:off x="2625218" y="-211519"/>
              <a:ext cx="9809203" cy="1855656"/>
            </a:xfrm>
            <a:prstGeom prst="rect">
              <a:avLst/>
            </a:prstGeom>
            <a:noFill/>
          </p:spPr>
          <p:txBody>
            <a:bodyPr wrap="square" rtlCol="0">
              <a:spAutoFit/>
            </a:bodyPr>
            <a:lstStyle/>
            <a:p>
              <a:pPr algn="ctr"/>
              <a:r>
                <a:rPr lang="en-US" sz="3200" b="1" dirty="0">
                  <a:solidFill>
                    <a:schemeClr val="tx2"/>
                  </a:solidFill>
                </a:rPr>
                <a:t>Interpersonal relation of DOMINANCE</a:t>
              </a:r>
            </a:p>
          </p:txBody>
        </p:sp>
      </p:grpSp>
      <p:sp>
        <p:nvSpPr>
          <p:cNvPr id="4" name="Titre 1">
            <a:extLst>
              <a:ext uri="{FF2B5EF4-FFF2-40B4-BE49-F238E27FC236}">
                <a16:creationId xmlns:a16="http://schemas.microsoft.com/office/drawing/2014/main" id="{7FDB7FBF-B27B-4554-BD0F-177F5E5C52F6}"/>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PROBLEMATIC</a:t>
            </a:r>
            <a:endParaRPr lang="en-US" sz="4000" dirty="0">
              <a:solidFill>
                <a:srgbClr val="FFC000"/>
              </a:solidFill>
            </a:endParaRPr>
          </a:p>
        </p:txBody>
      </p:sp>
      <p:sp>
        <p:nvSpPr>
          <p:cNvPr id="10" name="Shape 175">
            <a:extLst>
              <a:ext uri="{FF2B5EF4-FFF2-40B4-BE49-F238E27FC236}">
                <a16:creationId xmlns:a16="http://schemas.microsoft.com/office/drawing/2014/main" id="{97DB8251-3615-4F7B-82BD-D1FD1AA0364A}"/>
              </a:ext>
            </a:extLst>
          </p:cNvPr>
          <p:cNvSpPr/>
          <p:nvPr/>
        </p:nvSpPr>
        <p:spPr>
          <a:xfrm>
            <a:off x="9126522" y="1580842"/>
            <a:ext cx="2285332" cy="1797940"/>
          </a:xfrm>
          <a:prstGeom prst="cloudCallout">
            <a:avLst>
              <a:gd name="adj1" fmla="val -61393"/>
              <a:gd name="adj2" fmla="val 106127"/>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1" name="Rectangle 10">
            <a:extLst>
              <a:ext uri="{FF2B5EF4-FFF2-40B4-BE49-F238E27FC236}">
                <a16:creationId xmlns:a16="http://schemas.microsoft.com/office/drawing/2014/main" id="{90306613-43D1-43E8-B0D6-824E4F82982C}"/>
              </a:ext>
            </a:extLst>
          </p:cNvPr>
          <p:cNvSpPr/>
          <p:nvPr/>
        </p:nvSpPr>
        <p:spPr>
          <a:xfrm>
            <a:off x="9095747" y="1464444"/>
            <a:ext cx="2710757" cy="1964556"/>
          </a:xfrm>
          <a:prstGeom prst="rect">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algn="ctr"/>
            <a:endParaRPr lang="fr-FR" kern="0">
              <a:solidFill>
                <a:srgbClr val="FFFFFF"/>
              </a:solidFill>
              <a:cs typeface="Calibri"/>
            </a:endParaRPr>
          </a:p>
        </p:txBody>
      </p:sp>
      <p:sp>
        <p:nvSpPr>
          <p:cNvPr id="20" name="ZoneTexte 19">
            <a:extLst>
              <a:ext uri="{FF2B5EF4-FFF2-40B4-BE49-F238E27FC236}">
                <a16:creationId xmlns:a16="http://schemas.microsoft.com/office/drawing/2014/main" id="{C8E98A7B-CD6A-4721-8F2F-255D1B24D7EC}"/>
              </a:ext>
            </a:extLst>
          </p:cNvPr>
          <p:cNvSpPr txBox="1"/>
          <p:nvPr/>
        </p:nvSpPr>
        <p:spPr>
          <a:xfrm>
            <a:off x="9255099" y="1735836"/>
            <a:ext cx="2479701" cy="1569660"/>
          </a:xfrm>
          <a:prstGeom prst="rect">
            <a:avLst/>
          </a:prstGeom>
          <a:noFill/>
        </p:spPr>
        <p:txBody>
          <a:bodyPr wrap="square" rtlCol="0">
            <a:spAutoFit/>
          </a:bodyPr>
          <a:lstStyle/>
          <a:p>
            <a:pPr algn="ctr"/>
            <a:r>
              <a:rPr lang="fr-FR" sz="2400" b="1" dirty="0" err="1">
                <a:solidFill>
                  <a:schemeClr val="accent1">
                    <a:lumMod val="50000"/>
                  </a:schemeClr>
                </a:solidFill>
              </a:rPr>
              <a:t>Decisional</a:t>
            </a:r>
            <a:r>
              <a:rPr lang="fr-FR" sz="2400" b="1" dirty="0">
                <a:solidFill>
                  <a:schemeClr val="accent1">
                    <a:lumMod val="50000"/>
                  </a:schemeClr>
                </a:solidFill>
              </a:rPr>
              <a:t> model </a:t>
            </a:r>
            <a:r>
              <a:rPr lang="fr-FR" sz="2400" b="1" dirty="0" err="1">
                <a:solidFill>
                  <a:schemeClr val="accent1">
                    <a:lumMod val="50000"/>
                  </a:schemeClr>
                </a:solidFill>
              </a:rPr>
              <a:t>based</a:t>
            </a:r>
            <a:r>
              <a:rPr lang="fr-FR" sz="2400" b="1" dirty="0">
                <a:solidFill>
                  <a:schemeClr val="accent1">
                    <a:lumMod val="50000"/>
                  </a:schemeClr>
                </a:solidFill>
              </a:rPr>
              <a:t> on </a:t>
            </a:r>
            <a:r>
              <a:rPr lang="fr-FR" sz="2400" b="1" dirty="0" err="1">
                <a:solidFill>
                  <a:schemeClr val="accent1">
                    <a:lumMod val="50000"/>
                  </a:schemeClr>
                </a:solidFill>
              </a:rPr>
              <a:t>behaviors</a:t>
            </a:r>
            <a:r>
              <a:rPr lang="fr-FR" sz="2400" b="1" dirty="0">
                <a:solidFill>
                  <a:schemeClr val="accent1">
                    <a:lumMod val="50000"/>
                  </a:schemeClr>
                </a:solidFill>
              </a:rPr>
              <a:t> of dominance</a:t>
            </a:r>
          </a:p>
        </p:txBody>
      </p:sp>
      <p:sp>
        <p:nvSpPr>
          <p:cNvPr id="3" name="Espace réservé du numéro de diapositive 2">
            <a:extLst>
              <a:ext uri="{FF2B5EF4-FFF2-40B4-BE49-F238E27FC236}">
                <a16:creationId xmlns:a16="http://schemas.microsoft.com/office/drawing/2014/main" id="{7BAEFD43-AC4F-46E3-BEA0-2EE630ED842D}"/>
              </a:ext>
            </a:extLst>
          </p:cNvPr>
          <p:cNvSpPr>
            <a:spLocks noGrp="1"/>
          </p:cNvSpPr>
          <p:nvPr>
            <p:ph type="sldNum" sz="quarter" idx="12"/>
          </p:nvPr>
        </p:nvSpPr>
        <p:spPr/>
        <p:txBody>
          <a:bodyPr/>
          <a:lstStyle/>
          <a:p>
            <a:fld id="{830C4335-9913-4F80-B9D7-EA4FD23BFB5C}" type="slidenum">
              <a:rPr lang="fr-FR" smtClean="0"/>
              <a:pPr/>
              <a:t>4</a:t>
            </a:fld>
            <a:endParaRPr lang="fr-FR" dirty="0"/>
          </a:p>
        </p:txBody>
      </p:sp>
    </p:spTree>
    <p:extLst>
      <p:ext uri="{BB962C8B-B14F-4D97-AF65-F5344CB8AC3E}">
        <p14:creationId xmlns:p14="http://schemas.microsoft.com/office/powerpoint/2010/main" val="3133223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pic>
        <p:nvPicPr>
          <p:cNvPr id="6" name="Image 5">
            <a:extLst>
              <a:ext uri="{FF2B5EF4-FFF2-40B4-BE49-F238E27FC236}">
                <a16:creationId xmlns:a16="http://schemas.microsoft.com/office/drawing/2014/main" id="{EAAA7B7F-9F46-4395-8BC4-778A4A166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71" y="1293533"/>
            <a:ext cx="9602703" cy="5401521"/>
          </a:xfrm>
          <a:prstGeom prst="rect">
            <a:avLst/>
          </a:prstGeom>
        </p:spPr>
      </p:pic>
      <p:sp>
        <p:nvSpPr>
          <p:cNvPr id="3" name="Espace réservé du numéro de diapositive 2">
            <a:extLst>
              <a:ext uri="{FF2B5EF4-FFF2-40B4-BE49-F238E27FC236}">
                <a16:creationId xmlns:a16="http://schemas.microsoft.com/office/drawing/2014/main" id="{D1339D27-DA89-43BD-9187-9A076C194F22}"/>
              </a:ext>
            </a:extLst>
          </p:cNvPr>
          <p:cNvSpPr>
            <a:spLocks noGrp="1"/>
          </p:cNvSpPr>
          <p:nvPr>
            <p:ph type="sldNum" sz="quarter" idx="12"/>
          </p:nvPr>
        </p:nvSpPr>
        <p:spPr/>
        <p:txBody>
          <a:bodyPr/>
          <a:lstStyle/>
          <a:p>
            <a:fld id="{830C4335-9913-4F80-B9D7-EA4FD23BFB5C}" type="slidenum">
              <a:rPr lang="fr-FR" smtClean="0"/>
              <a:pPr/>
              <a:t>40</a:t>
            </a:fld>
            <a:endParaRPr lang="fr-FR" dirty="0"/>
          </a:p>
        </p:txBody>
      </p:sp>
    </p:spTree>
    <p:extLst>
      <p:ext uri="{BB962C8B-B14F-4D97-AF65-F5344CB8AC3E}">
        <p14:creationId xmlns:p14="http://schemas.microsoft.com/office/powerpoint/2010/main" val="2746605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292395" y="205142"/>
            <a:ext cx="11860619"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perception of behaviors of dominance</a:t>
            </a:r>
            <a:endParaRPr lang="fr-FR" sz="3200" b="1" cap="all" dirty="0">
              <a:solidFill>
                <a:srgbClr val="2F3A46"/>
              </a:solidFill>
              <a:latin typeface="Open Sans" panose="020B0606030504020204" pitchFamily="34" charset="0"/>
            </a:endParaRPr>
          </a:p>
        </p:txBody>
      </p:sp>
      <p:grpSp>
        <p:nvGrpSpPr>
          <p:cNvPr id="61" name="Group 70">
            <a:extLst>
              <a:ext uri="{FF2B5EF4-FFF2-40B4-BE49-F238E27FC236}">
                <a16:creationId xmlns:a16="http://schemas.microsoft.com/office/drawing/2014/main" id="{34A230B3-B355-4DAE-9BE6-A22DE393DCAE}"/>
              </a:ext>
            </a:extLst>
          </p:cNvPr>
          <p:cNvGrpSpPr/>
          <p:nvPr/>
        </p:nvGrpSpPr>
        <p:grpSpPr>
          <a:xfrm>
            <a:off x="8110586" y="2700908"/>
            <a:ext cx="3870955" cy="1721667"/>
            <a:chOff x="8921977" y="984542"/>
            <a:chExt cx="2937088" cy="2295555"/>
          </a:xfrm>
        </p:grpSpPr>
        <p:sp>
          <p:nvSpPr>
            <p:cNvPr id="62" name="TextBox 71">
              <a:extLst>
                <a:ext uri="{FF2B5EF4-FFF2-40B4-BE49-F238E27FC236}">
                  <a16:creationId xmlns:a16="http://schemas.microsoft.com/office/drawing/2014/main" id="{84BBD3D3-D29C-471F-87FC-9A3751E85D44}"/>
                </a:ext>
              </a:extLst>
            </p:cNvPr>
            <p:cNvSpPr txBox="1"/>
            <p:nvPr/>
          </p:nvSpPr>
          <p:spPr>
            <a:xfrm>
              <a:off x="8921977" y="984542"/>
              <a:ext cx="2937088" cy="943847"/>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chemeClr val="accent4"/>
                  </a:solidFill>
                  <a:effectLst/>
                  <a:uLnTx/>
                  <a:uFillTx/>
                </a:rPr>
                <a:t>Simulation of interpersonal relation</a:t>
              </a:r>
            </a:p>
          </p:txBody>
        </p:sp>
        <p:sp>
          <p:nvSpPr>
            <p:cNvPr id="63" name="TextBox 88">
              <a:extLst>
                <a:ext uri="{FF2B5EF4-FFF2-40B4-BE49-F238E27FC236}">
                  <a16:creationId xmlns:a16="http://schemas.microsoft.com/office/drawing/2014/main" id="{C9A1BA56-E169-4D4D-9060-3D5E095146A6}"/>
                </a:ext>
              </a:extLst>
            </p:cNvPr>
            <p:cNvSpPr txBox="1"/>
            <p:nvPr/>
          </p:nvSpPr>
          <p:spPr>
            <a:xfrm>
              <a:off x="8929772" y="1925880"/>
              <a:ext cx="2929293" cy="1354217"/>
            </a:xfrm>
            <a:prstGeom prst="rect">
              <a:avLst/>
            </a:prstGeom>
            <a:noFill/>
          </p:spPr>
          <p:txBody>
            <a:bodyPr wrap="square" lIns="0" rIns="0" rtlCol="0" anchor="t">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Adapt the behaviors of the agent in order to simulate an interpersonal relation</a:t>
              </a:r>
            </a:p>
          </p:txBody>
        </p:sp>
      </p:grpSp>
      <p:grpSp>
        <p:nvGrpSpPr>
          <p:cNvPr id="79" name="Group 2">
            <a:extLst>
              <a:ext uri="{FF2B5EF4-FFF2-40B4-BE49-F238E27FC236}">
                <a16:creationId xmlns:a16="http://schemas.microsoft.com/office/drawing/2014/main" id="{EAAF25F3-B385-4007-BF8A-0685461D8D00}"/>
              </a:ext>
            </a:extLst>
          </p:cNvPr>
          <p:cNvGrpSpPr/>
          <p:nvPr/>
        </p:nvGrpSpPr>
        <p:grpSpPr>
          <a:xfrm rot="8054720">
            <a:off x="4035856" y="2260089"/>
            <a:ext cx="2018088" cy="2436830"/>
            <a:chOff x="2609392" y="2269628"/>
            <a:chExt cx="2136872" cy="2555307"/>
          </a:xfrm>
        </p:grpSpPr>
        <p:sp>
          <p:nvSpPr>
            <p:cNvPr id="80" name="Freeform: Shape 26">
              <a:extLst>
                <a:ext uri="{FF2B5EF4-FFF2-40B4-BE49-F238E27FC236}">
                  <a16:creationId xmlns:a16="http://schemas.microsoft.com/office/drawing/2014/main" id="{171BB6A1-71F9-41C2-A887-8271DF54E6A5}"/>
                </a:ext>
              </a:extLst>
            </p:cNvPr>
            <p:cNvSpPr/>
            <p:nvPr/>
          </p:nvSpPr>
          <p:spPr>
            <a:xfrm rot="2700000">
              <a:off x="2667645" y="2698394"/>
              <a:ext cx="2078618" cy="2078620"/>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solidFill>
              <a:srgbClr val="00A8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28">
              <a:extLst>
                <a:ext uri="{FF2B5EF4-FFF2-40B4-BE49-F238E27FC236}">
                  <a16:creationId xmlns:a16="http://schemas.microsoft.com/office/drawing/2014/main" id="{ED06A4DF-9DEE-4E21-94EE-D16EF8A5D9FE}"/>
                </a:ext>
              </a:extLst>
            </p:cNvPr>
            <p:cNvSpPr/>
            <p:nvPr/>
          </p:nvSpPr>
          <p:spPr>
            <a:xfrm>
              <a:off x="2609392" y="2269628"/>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solidFill>
              <a:sysClr val="windowText" lastClr="000000">
                <a:alpha val="1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2" name="Group 3">
            <a:extLst>
              <a:ext uri="{FF2B5EF4-FFF2-40B4-BE49-F238E27FC236}">
                <a16:creationId xmlns:a16="http://schemas.microsoft.com/office/drawing/2014/main" id="{21D26646-8F98-4815-810A-48F761C498F8}"/>
              </a:ext>
            </a:extLst>
          </p:cNvPr>
          <p:cNvGrpSpPr/>
          <p:nvPr/>
        </p:nvGrpSpPr>
        <p:grpSpPr>
          <a:xfrm rot="8054720">
            <a:off x="5824199" y="2506695"/>
            <a:ext cx="2012639" cy="2436830"/>
            <a:chOff x="4397735" y="2516234"/>
            <a:chExt cx="2131102" cy="2555307"/>
          </a:xfrm>
          <a:solidFill>
            <a:schemeClr val="accent4"/>
          </a:solidFill>
        </p:grpSpPr>
        <p:sp>
          <p:nvSpPr>
            <p:cNvPr id="83" name="Freeform: Shape 27">
              <a:extLst>
                <a:ext uri="{FF2B5EF4-FFF2-40B4-BE49-F238E27FC236}">
                  <a16:creationId xmlns:a16="http://schemas.microsoft.com/office/drawing/2014/main" id="{578BCD62-6C4F-4028-84F5-0E1ED674A616}"/>
                </a:ext>
              </a:extLst>
            </p:cNvPr>
            <p:cNvSpPr/>
            <p:nvPr/>
          </p:nvSpPr>
          <p:spPr>
            <a:xfrm rot="13500000">
              <a:off x="4397736" y="2562427"/>
              <a:ext cx="2078618" cy="2078619"/>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31">
              <a:extLst>
                <a:ext uri="{FF2B5EF4-FFF2-40B4-BE49-F238E27FC236}">
                  <a16:creationId xmlns:a16="http://schemas.microsoft.com/office/drawing/2014/main" id="{C50AE6BE-55D3-482A-9F3B-A005CDCE1072}"/>
                </a:ext>
              </a:extLst>
            </p:cNvPr>
            <p:cNvSpPr/>
            <p:nvPr/>
          </p:nvSpPr>
          <p:spPr>
            <a:xfrm rot="10800000">
              <a:off x="5433004" y="2516234"/>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5" name="TextBox 29">
            <a:extLst>
              <a:ext uri="{FF2B5EF4-FFF2-40B4-BE49-F238E27FC236}">
                <a16:creationId xmlns:a16="http://schemas.microsoft.com/office/drawing/2014/main" id="{E6AD87C5-B955-4B52-AD1D-EDE4FCE3DC4F}"/>
              </a:ext>
            </a:extLst>
          </p:cNvPr>
          <p:cNvSpPr txBox="1"/>
          <p:nvPr/>
        </p:nvSpPr>
        <p:spPr>
          <a:xfrm>
            <a:off x="4964081" y="2712625"/>
            <a:ext cx="184731" cy="71558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5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sp>
        <p:nvSpPr>
          <p:cNvPr id="86" name="TextBox 30">
            <a:extLst>
              <a:ext uri="{FF2B5EF4-FFF2-40B4-BE49-F238E27FC236}">
                <a16:creationId xmlns:a16="http://schemas.microsoft.com/office/drawing/2014/main" id="{813D2DCF-1C79-465E-AEDB-9AD5474BBCF1}"/>
              </a:ext>
            </a:extLst>
          </p:cNvPr>
          <p:cNvSpPr txBox="1"/>
          <p:nvPr/>
        </p:nvSpPr>
        <p:spPr>
          <a:xfrm>
            <a:off x="6693095" y="3683291"/>
            <a:ext cx="184731" cy="6463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pic>
        <p:nvPicPr>
          <p:cNvPr id="87" name="Graphic 6" descr="Bullseye">
            <a:extLst>
              <a:ext uri="{FF2B5EF4-FFF2-40B4-BE49-F238E27FC236}">
                <a16:creationId xmlns:a16="http://schemas.microsoft.com/office/drawing/2014/main" id="{74E171DF-9542-4C89-948D-A1F2473F4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6162" y="3591128"/>
            <a:ext cx="563721" cy="563721"/>
          </a:xfrm>
          <a:prstGeom prst="rect">
            <a:avLst/>
          </a:prstGeom>
        </p:spPr>
      </p:pic>
      <p:pic>
        <p:nvPicPr>
          <p:cNvPr id="88" name="Graphic 8" descr="Magnifying glass">
            <a:extLst>
              <a:ext uri="{FF2B5EF4-FFF2-40B4-BE49-F238E27FC236}">
                <a16:creationId xmlns:a16="http://schemas.microsoft.com/office/drawing/2014/main" id="{1FD19187-C90C-45EE-AA0B-530652A96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7992" y="3204087"/>
            <a:ext cx="563721" cy="563721"/>
          </a:xfrm>
          <a:prstGeom prst="rect">
            <a:avLst/>
          </a:prstGeom>
        </p:spPr>
      </p:pic>
      <p:grpSp>
        <p:nvGrpSpPr>
          <p:cNvPr id="89" name="Group 101">
            <a:extLst>
              <a:ext uri="{FF2B5EF4-FFF2-40B4-BE49-F238E27FC236}">
                <a16:creationId xmlns:a16="http://schemas.microsoft.com/office/drawing/2014/main" id="{E4810825-FD89-4771-A0CD-41087D3AC0C6}"/>
              </a:ext>
            </a:extLst>
          </p:cNvPr>
          <p:cNvGrpSpPr/>
          <p:nvPr/>
        </p:nvGrpSpPr>
        <p:grpSpPr>
          <a:xfrm>
            <a:off x="-43795" y="2614234"/>
            <a:ext cx="3656268" cy="2029443"/>
            <a:chOff x="332936" y="2145583"/>
            <a:chExt cx="2937088" cy="2705927"/>
          </a:xfrm>
        </p:grpSpPr>
        <p:sp>
          <p:nvSpPr>
            <p:cNvPr id="90" name="TextBox 102">
              <a:extLst>
                <a:ext uri="{FF2B5EF4-FFF2-40B4-BE49-F238E27FC236}">
                  <a16:creationId xmlns:a16="http://schemas.microsoft.com/office/drawing/2014/main" id="{569C3537-B0E3-476A-8745-92F71F88DD83}"/>
                </a:ext>
              </a:extLst>
            </p:cNvPr>
            <p:cNvSpPr txBox="1"/>
            <p:nvPr/>
          </p:nvSpPr>
          <p:spPr>
            <a:xfrm>
              <a:off x="332936" y="2145583"/>
              <a:ext cx="2937088" cy="943847"/>
            </a:xfrm>
            <a:prstGeom prst="rect">
              <a:avLst/>
            </a:prstGeom>
            <a:noFill/>
          </p:spPr>
          <p:txBody>
            <a:bodyPr wrap="square" lIns="0" rIns="0"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rgbClr val="00A891"/>
                  </a:solidFill>
                  <a:effectLst/>
                  <a:uLnTx/>
                  <a:uFillTx/>
                </a:rPr>
                <a:t>Behaviors of dominance</a:t>
              </a:r>
            </a:p>
          </p:txBody>
        </p:sp>
        <p:sp>
          <p:nvSpPr>
            <p:cNvPr id="91" name="TextBox 103">
              <a:extLst>
                <a:ext uri="{FF2B5EF4-FFF2-40B4-BE49-F238E27FC236}">
                  <a16:creationId xmlns:a16="http://schemas.microsoft.com/office/drawing/2014/main" id="{8FF73A52-AFD2-447F-948E-8F103ADE1189}"/>
                </a:ext>
              </a:extLst>
            </p:cNvPr>
            <p:cNvSpPr txBox="1"/>
            <p:nvPr/>
          </p:nvSpPr>
          <p:spPr>
            <a:xfrm>
              <a:off x="340731" y="3086923"/>
              <a:ext cx="2929293" cy="1764587"/>
            </a:xfrm>
            <a:prstGeom prst="rect">
              <a:avLst/>
            </a:prstGeom>
            <a:noFill/>
          </p:spPr>
          <p:txBody>
            <a:bodyPr wrap="square" lIns="0" rIns="0" rtlCol="0"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Behaviors of dominance correctly perceived in agent/agent and human/agent interaction</a:t>
              </a:r>
            </a:p>
          </p:txBody>
        </p:sp>
      </p:grpSp>
      <p:pic>
        <p:nvPicPr>
          <p:cNvPr id="1026" name="Picture 2" descr="https://scontent-cdg2-1.xx.fbcdn.net/v/t1.15752-9/43060757_468880303624333_2460269529003982848_n.png?_nc_cat=108&amp;oh=4b483d47ae48adb057bb931d3d5352f0&amp;oe=5C53CDE5">
            <a:extLst>
              <a:ext uri="{FF2B5EF4-FFF2-40B4-BE49-F238E27FC236}">
                <a16:creationId xmlns:a16="http://schemas.microsoft.com/office/drawing/2014/main" id="{E2E68D43-208A-4EFE-9038-1E1B83D93CF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4339" y="5569289"/>
            <a:ext cx="787061" cy="78706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205AC5A-7954-4A86-B41B-A716C2A33F5C}"/>
              </a:ext>
            </a:extLst>
          </p:cNvPr>
          <p:cNvSpPr txBox="1"/>
          <p:nvPr/>
        </p:nvSpPr>
        <p:spPr>
          <a:xfrm>
            <a:off x="2476237" y="5535720"/>
            <a:ext cx="6846695" cy="892552"/>
          </a:xfrm>
          <a:prstGeom prst="rect">
            <a:avLst/>
          </a:prstGeom>
          <a:noFill/>
        </p:spPr>
        <p:txBody>
          <a:bodyPr wrap="square" rtlCol="0">
            <a:spAutoFit/>
          </a:bodyPr>
          <a:lstStyle/>
          <a:p>
            <a:pPr algn="ctr"/>
            <a:r>
              <a:rPr lang="fr-FR" sz="2600" b="1" dirty="0">
                <a:solidFill>
                  <a:schemeClr val="tx2"/>
                </a:solidFill>
              </a:rPr>
              <a:t>CAN WE SIMULATE THE USER’S BEHAVIORS USING THE AGENT MENTAL MODEL </a:t>
            </a:r>
          </a:p>
        </p:txBody>
      </p:sp>
      <p:sp>
        <p:nvSpPr>
          <p:cNvPr id="5" name="Espace réservé du numéro de diapositive 4">
            <a:extLst>
              <a:ext uri="{FF2B5EF4-FFF2-40B4-BE49-F238E27FC236}">
                <a16:creationId xmlns:a16="http://schemas.microsoft.com/office/drawing/2014/main" id="{9B1272A5-53B5-42FD-9325-F0811077D685}"/>
              </a:ext>
            </a:extLst>
          </p:cNvPr>
          <p:cNvSpPr>
            <a:spLocks noGrp="1"/>
          </p:cNvSpPr>
          <p:nvPr>
            <p:ph type="sldNum" sz="quarter" idx="12"/>
          </p:nvPr>
        </p:nvSpPr>
        <p:spPr/>
        <p:txBody>
          <a:bodyPr/>
          <a:lstStyle/>
          <a:p>
            <a:fld id="{830C4335-9913-4F80-B9D7-EA4FD23BFB5C}" type="slidenum">
              <a:rPr lang="fr-FR" smtClean="0"/>
              <a:pPr/>
              <a:t>41</a:t>
            </a:fld>
            <a:endParaRPr lang="fr-FR" dirty="0"/>
          </a:p>
        </p:txBody>
      </p:sp>
    </p:spTree>
    <p:extLst>
      <p:ext uri="{BB962C8B-B14F-4D97-AF65-F5344CB8AC3E}">
        <p14:creationId xmlns:p14="http://schemas.microsoft.com/office/powerpoint/2010/main" val="2886134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F975C1-99DD-48AD-AADF-E3469A0047D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BBB2528-F393-48F6-AE5B-8D3B81EA0B7D}"/>
              </a:ext>
            </a:extLst>
          </p:cNvPr>
          <p:cNvSpPr>
            <a:spLocks noGrp="1"/>
          </p:cNvSpPr>
          <p:nvPr>
            <p:ph idx="1"/>
          </p:nvPr>
        </p:nvSpPr>
        <p:spPr/>
        <p:txBody>
          <a:bodyPr/>
          <a:lstStyle/>
          <a:p>
            <a:r>
              <a:rPr lang="fr-FR" dirty="0"/>
              <a:t>transition</a:t>
            </a:r>
          </a:p>
        </p:txBody>
      </p:sp>
      <p:sp>
        <p:nvSpPr>
          <p:cNvPr id="4" name="Espace réservé du numéro de diapositive 3">
            <a:extLst>
              <a:ext uri="{FF2B5EF4-FFF2-40B4-BE49-F238E27FC236}">
                <a16:creationId xmlns:a16="http://schemas.microsoft.com/office/drawing/2014/main" id="{8CFE40A3-2071-43FD-A70E-1C35B9C437B0}"/>
              </a:ext>
            </a:extLst>
          </p:cNvPr>
          <p:cNvSpPr>
            <a:spLocks noGrp="1"/>
          </p:cNvSpPr>
          <p:nvPr>
            <p:ph type="sldNum" sz="quarter" idx="12"/>
          </p:nvPr>
        </p:nvSpPr>
        <p:spPr/>
        <p:txBody>
          <a:bodyPr/>
          <a:lstStyle/>
          <a:p>
            <a:fld id="{830C4335-9913-4F80-B9D7-EA4FD23BFB5C}" type="slidenum">
              <a:rPr lang="fr-FR" smtClean="0"/>
              <a:pPr/>
              <a:t>42</a:t>
            </a:fld>
            <a:endParaRPr lang="fr-FR" dirty="0"/>
          </a:p>
        </p:txBody>
      </p:sp>
    </p:spTree>
    <p:extLst>
      <p:ext uri="{BB962C8B-B14F-4D97-AF65-F5344CB8AC3E}">
        <p14:creationId xmlns:p14="http://schemas.microsoft.com/office/powerpoint/2010/main" val="3657296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chemeClr val="accent4">
                    <a:lumMod val="75000"/>
                  </a:schemeClr>
                </a:solidFill>
                <a:ln w="19050" cap="flat" cmpd="sng">
                  <a:solidFill>
                    <a:schemeClr val="accent4">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33" name="Rectangle 32">
            <a:extLst>
              <a:ext uri="{FF2B5EF4-FFF2-40B4-BE49-F238E27FC236}">
                <a16:creationId xmlns:a16="http://schemas.microsoft.com/office/drawing/2014/main" id="{EAC6F8B1-C042-46DD-AC0F-8F5F42EC4521}"/>
              </a:ext>
            </a:extLst>
          </p:cNvPr>
          <p:cNvSpPr/>
          <p:nvPr/>
        </p:nvSpPr>
        <p:spPr>
          <a:xfrm>
            <a:off x="2408366" y="3112069"/>
            <a:ext cx="3418439" cy="3574811"/>
          </a:xfrm>
          <a:prstGeom prst="rect">
            <a:avLst/>
          </a:prstGeom>
          <a:solidFill>
            <a:schemeClr val="accent4">
              <a:lumMod val="40000"/>
              <a:lumOff val="60000"/>
              <a:alpha val="13000"/>
            </a:schemeClr>
          </a:solid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29AD52DB-ECE8-43C3-B5B3-DD5067018823}"/>
              </a:ext>
            </a:extLst>
          </p:cNvPr>
          <p:cNvSpPr>
            <a:spLocks noGrp="1"/>
          </p:cNvSpPr>
          <p:nvPr>
            <p:ph type="sldNum" sz="quarter" idx="12"/>
          </p:nvPr>
        </p:nvSpPr>
        <p:spPr/>
        <p:txBody>
          <a:bodyPr/>
          <a:lstStyle/>
          <a:p>
            <a:fld id="{830C4335-9913-4F80-B9D7-EA4FD23BFB5C}" type="slidenum">
              <a:rPr lang="fr-FR" smtClean="0"/>
              <a:pPr/>
              <a:t>43</a:t>
            </a:fld>
            <a:endParaRPr lang="fr-FR" dirty="0"/>
          </a:p>
        </p:txBody>
      </p:sp>
    </p:spTree>
    <p:extLst>
      <p:ext uri="{BB962C8B-B14F-4D97-AF65-F5344CB8AC3E}">
        <p14:creationId xmlns:p14="http://schemas.microsoft.com/office/powerpoint/2010/main" val="34262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4" name="Espace réservé du numéro de diapositive 3">
            <a:extLst>
              <a:ext uri="{FF2B5EF4-FFF2-40B4-BE49-F238E27FC236}">
                <a16:creationId xmlns:a16="http://schemas.microsoft.com/office/drawing/2014/main" id="{AAC87DB6-F983-4588-A30F-BA1A2696818C}"/>
              </a:ext>
            </a:extLst>
          </p:cNvPr>
          <p:cNvSpPr>
            <a:spLocks noGrp="1"/>
          </p:cNvSpPr>
          <p:nvPr>
            <p:ph type="sldNum" sz="quarter" idx="12"/>
          </p:nvPr>
        </p:nvSpPr>
        <p:spPr/>
        <p:txBody>
          <a:bodyPr/>
          <a:lstStyle/>
          <a:p>
            <a:fld id="{830C4335-9913-4F80-B9D7-EA4FD23BFB5C}" type="slidenum">
              <a:rPr lang="fr-FR" smtClean="0"/>
              <a:pPr/>
              <a:t>44</a:t>
            </a:fld>
            <a:endParaRPr lang="fr-FR" dirty="0"/>
          </a:p>
        </p:txBody>
      </p:sp>
    </p:spTree>
    <p:extLst>
      <p:ext uri="{BB962C8B-B14F-4D97-AF65-F5344CB8AC3E}">
        <p14:creationId xmlns:p14="http://schemas.microsoft.com/office/powerpoint/2010/main" val="426797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 grpId="0"/>
      <p:bldP spid="25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76" name="Signe de multiplication 75">
            <a:extLst>
              <a:ext uri="{FF2B5EF4-FFF2-40B4-BE49-F238E27FC236}">
                <a16:creationId xmlns:a16="http://schemas.microsoft.com/office/drawing/2014/main" id="{B544F0DA-ADF0-474C-A1F3-764647249DAE}"/>
              </a:ext>
            </a:extLst>
          </p:cNvPr>
          <p:cNvSpPr/>
          <p:nvPr/>
        </p:nvSpPr>
        <p:spPr>
          <a:xfrm>
            <a:off x="3360953" y="4130673"/>
            <a:ext cx="873686" cy="92560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76">
            <a:extLst>
              <a:ext uri="{FF2B5EF4-FFF2-40B4-BE49-F238E27FC236}">
                <a16:creationId xmlns:a16="http://schemas.microsoft.com/office/drawing/2014/main" id="{8B40BF6B-AAFD-4B87-B348-C7B01F14611B}"/>
              </a:ext>
            </a:extLst>
          </p:cNvPr>
          <p:cNvSpPr/>
          <p:nvPr/>
        </p:nvSpPr>
        <p:spPr>
          <a:xfrm>
            <a:off x="4319211" y="4104000"/>
            <a:ext cx="4457589" cy="920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COMBINATORY EXPLOSION</a:t>
            </a:r>
          </a:p>
        </p:txBody>
      </p:sp>
      <p:sp>
        <p:nvSpPr>
          <p:cNvPr id="4" name="Espace réservé du numéro de diapositive 3">
            <a:extLst>
              <a:ext uri="{FF2B5EF4-FFF2-40B4-BE49-F238E27FC236}">
                <a16:creationId xmlns:a16="http://schemas.microsoft.com/office/drawing/2014/main" id="{6F8D4454-7680-4872-8BDD-0FE32E2241B5}"/>
              </a:ext>
            </a:extLst>
          </p:cNvPr>
          <p:cNvSpPr>
            <a:spLocks noGrp="1"/>
          </p:cNvSpPr>
          <p:nvPr>
            <p:ph type="sldNum" sz="quarter" idx="12"/>
          </p:nvPr>
        </p:nvSpPr>
        <p:spPr/>
        <p:txBody>
          <a:bodyPr/>
          <a:lstStyle/>
          <a:p>
            <a:fld id="{830C4335-9913-4F80-B9D7-EA4FD23BFB5C}" type="slidenum">
              <a:rPr lang="fr-FR" smtClean="0"/>
              <a:pPr/>
              <a:t>45</a:t>
            </a:fld>
            <a:endParaRPr lang="fr-FR" dirty="0"/>
          </a:p>
        </p:txBody>
      </p:sp>
    </p:spTree>
    <p:extLst>
      <p:ext uri="{BB962C8B-B14F-4D97-AF65-F5344CB8AC3E}">
        <p14:creationId xmlns:p14="http://schemas.microsoft.com/office/powerpoint/2010/main" val="3839316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B329964-C7DE-4029-8EC0-3AF4CE427699}"/>
              </a:ext>
            </a:extLst>
          </p:cNvPr>
          <p:cNvSpPr>
            <a:spLocks noGrp="1"/>
          </p:cNvSpPr>
          <p:nvPr>
            <p:ph type="title"/>
          </p:nvPr>
        </p:nvSpPr>
        <p:spPr>
          <a:xfrm>
            <a:off x="346276" y="205142"/>
            <a:ext cx="11511616" cy="1064475"/>
          </a:xfrm>
        </p:spPr>
        <p:txBody>
          <a:bodyPr>
            <a:normAutofit/>
          </a:bodyPr>
          <a:lstStyle/>
          <a:p>
            <a:r>
              <a:rPr lang="en-US" sz="3200" b="1" cap="all" dirty="0">
                <a:solidFill>
                  <a:srgbClr val="FFC000"/>
                </a:solidFill>
                <a:latin typeface="Open Sans" panose="020B0606030504020204" pitchFamily="34" charset="0"/>
              </a:rPr>
              <a:t>Model of the other:</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5F8B8C64-2E80-476E-9B03-8FBBD8E95CD3}"/>
              </a:ext>
            </a:extLst>
          </p:cNvPr>
          <p:cNvSpPr txBox="1"/>
          <p:nvPr/>
        </p:nvSpPr>
        <p:spPr>
          <a:xfrm>
            <a:off x="581499" y="1344304"/>
            <a:ext cx="3238499" cy="400110"/>
          </a:xfrm>
          <a:prstGeom prst="rect">
            <a:avLst/>
          </a:prstGeom>
          <a:noFill/>
        </p:spPr>
        <p:txBody>
          <a:bodyPr wrap="square" rtlCol="0">
            <a:spAutoFit/>
          </a:bodyPr>
          <a:lstStyle/>
          <a:p>
            <a:r>
              <a:rPr lang="fr-FR" sz="2000" b="1" dirty="0"/>
              <a:t>Total </a:t>
            </a:r>
            <a:r>
              <a:rPr lang="fr-FR" sz="2000" b="1" dirty="0" err="1"/>
              <a:t>order</a:t>
            </a:r>
            <a:r>
              <a:rPr lang="fr-FR" sz="2000" b="1" dirty="0"/>
              <a:t> on </a:t>
            </a:r>
            <a:r>
              <a:rPr lang="fr-FR" sz="2000" b="1" dirty="0" err="1"/>
              <a:t>preferences</a:t>
            </a:r>
            <a:r>
              <a:rPr lang="fr-FR" sz="2000" b="1" dirty="0"/>
              <a:t> </a:t>
            </a:r>
          </a:p>
        </p:txBody>
      </p:sp>
      <p:sp>
        <p:nvSpPr>
          <p:cNvPr id="60" name="ZoneTexte 59">
            <a:extLst>
              <a:ext uri="{FF2B5EF4-FFF2-40B4-BE49-F238E27FC236}">
                <a16:creationId xmlns:a16="http://schemas.microsoft.com/office/drawing/2014/main" id="{8967C4AA-75B2-4257-8443-BBCB579D3523}"/>
              </a:ext>
            </a:extLst>
          </p:cNvPr>
          <p:cNvSpPr txBox="1"/>
          <p:nvPr/>
        </p:nvSpPr>
        <p:spPr>
          <a:xfrm>
            <a:off x="5209811" y="1344304"/>
            <a:ext cx="2025878" cy="400110"/>
          </a:xfrm>
          <a:prstGeom prst="rect">
            <a:avLst/>
          </a:prstGeom>
          <a:noFill/>
        </p:spPr>
        <p:txBody>
          <a:bodyPr wrap="square" rtlCol="0">
            <a:spAutoFit/>
          </a:bodyPr>
          <a:lstStyle/>
          <a:p>
            <a:r>
              <a:rPr lang="fr-FR" sz="2000" b="1" dirty="0"/>
              <a:t>For </a:t>
            </a:r>
            <a:r>
              <a:rPr lang="fr-FR" sz="2000" b="1" dirty="0" err="1"/>
              <a:t>each</a:t>
            </a:r>
            <a:r>
              <a:rPr lang="fr-FR" sz="2000" b="1" dirty="0"/>
              <a:t> </a:t>
            </a:r>
            <a:r>
              <a:rPr lang="fr-FR" sz="2000" b="1" dirty="0" err="1"/>
              <a:t>Pow</a:t>
            </a:r>
            <a:r>
              <a:rPr lang="fr-FR" sz="2000" b="1" baseline="-25000" dirty="0" err="1"/>
              <a:t>i</a:t>
            </a:r>
            <a:r>
              <a:rPr lang="fr-FR" sz="2000" b="1" dirty="0"/>
              <a:t> </a:t>
            </a:r>
          </a:p>
        </p:txBody>
      </p:sp>
      <p:sp>
        <p:nvSpPr>
          <p:cNvPr id="62" name="ZoneTexte 61">
            <a:extLst>
              <a:ext uri="{FF2B5EF4-FFF2-40B4-BE49-F238E27FC236}">
                <a16:creationId xmlns:a16="http://schemas.microsoft.com/office/drawing/2014/main" id="{6E6F95C0-1361-4E8E-8C1A-4EF482DCC338}"/>
              </a:ext>
            </a:extLst>
          </p:cNvPr>
          <p:cNvSpPr txBox="1"/>
          <p:nvPr/>
        </p:nvSpPr>
        <p:spPr>
          <a:xfrm>
            <a:off x="5245662" y="2121601"/>
            <a:ext cx="2672788" cy="1015663"/>
          </a:xfrm>
          <a:prstGeom prst="rect">
            <a:avLst/>
          </a:prstGeom>
          <a:noFill/>
        </p:spPr>
        <p:txBody>
          <a:bodyPr wrap="square" rtlCol="0">
            <a:spAutoFit/>
          </a:bodyPr>
          <a:lstStyle/>
          <a:p>
            <a:r>
              <a:rPr lang="fr-FR" sz="2000" dirty="0" err="1"/>
              <a:t>Compute</a:t>
            </a:r>
            <a:r>
              <a:rPr lang="fr-FR" sz="2000" dirty="0"/>
              <a:t> nb </a:t>
            </a:r>
            <a:r>
              <a:rPr lang="fr-FR" sz="2000" dirty="0" err="1"/>
              <a:t>Sat</a:t>
            </a:r>
            <a:r>
              <a:rPr lang="fr-FR" sz="2000" dirty="0"/>
              <a:t> values</a:t>
            </a:r>
          </a:p>
          <a:p>
            <a:r>
              <a:rPr lang="fr-FR" sz="2000" dirty="0" err="1"/>
              <a:t>Pow</a:t>
            </a:r>
            <a:r>
              <a:rPr lang="fr-FR" sz="2000" dirty="0"/>
              <a:t> = 0.6 </a:t>
            </a:r>
          </a:p>
          <a:p>
            <a:r>
              <a:rPr lang="fr-FR" sz="2000" dirty="0"/>
              <a:t>|S| = 4</a:t>
            </a:r>
          </a:p>
        </p:txBody>
      </p:sp>
      <p:sp>
        <p:nvSpPr>
          <p:cNvPr id="84" name="ZoneTexte 83">
            <a:extLst>
              <a:ext uri="{FF2B5EF4-FFF2-40B4-BE49-F238E27FC236}">
                <a16:creationId xmlns:a16="http://schemas.microsoft.com/office/drawing/2014/main" id="{DD6F2464-899F-47A9-ADC2-2446D628DF9E}"/>
              </a:ext>
            </a:extLst>
          </p:cNvPr>
          <p:cNvSpPr txBox="1"/>
          <p:nvPr/>
        </p:nvSpPr>
        <p:spPr>
          <a:xfrm>
            <a:off x="8799799" y="1339702"/>
            <a:ext cx="2521179" cy="400110"/>
          </a:xfrm>
          <a:prstGeom prst="rect">
            <a:avLst/>
          </a:prstGeom>
          <a:noFill/>
        </p:spPr>
        <p:txBody>
          <a:bodyPr wrap="square" rtlCol="0">
            <a:spAutoFit/>
          </a:bodyPr>
          <a:lstStyle/>
          <a:p>
            <a:r>
              <a:rPr lang="en-US" sz="2000" b="1" dirty="0"/>
              <a:t> Extract hypotheses</a:t>
            </a:r>
          </a:p>
        </p:txBody>
      </p:sp>
      <p:sp>
        <p:nvSpPr>
          <p:cNvPr id="86" name="ZoneTexte 85">
            <a:extLst>
              <a:ext uri="{FF2B5EF4-FFF2-40B4-BE49-F238E27FC236}">
                <a16:creationId xmlns:a16="http://schemas.microsoft.com/office/drawing/2014/main" id="{3AB61ED6-1451-4AAC-835D-0E9044152469}"/>
              </a:ext>
            </a:extLst>
          </p:cNvPr>
          <p:cNvSpPr txBox="1"/>
          <p:nvPr/>
        </p:nvSpPr>
        <p:spPr>
          <a:xfrm>
            <a:off x="8849814" y="1984839"/>
            <a:ext cx="2925919" cy="1631216"/>
          </a:xfrm>
          <a:prstGeom prst="rect">
            <a:avLst/>
          </a:prstGeom>
          <a:noFill/>
        </p:spPr>
        <p:txBody>
          <a:bodyPr wrap="square" rtlCol="0">
            <a:spAutoFit/>
          </a:bodyPr>
          <a:lstStyle/>
          <a:p>
            <a:r>
              <a:rPr lang="fr-FR" sz="2000" dirty="0">
                <a:solidFill>
                  <a:srgbClr val="FF0000"/>
                </a:solidFill>
              </a:rPr>
              <a:t>Set of possible </a:t>
            </a:r>
            <a:r>
              <a:rPr lang="fr-FR" sz="2000" dirty="0" err="1">
                <a:solidFill>
                  <a:srgbClr val="FF0000"/>
                </a:solidFill>
              </a:rPr>
              <a:t>sat</a:t>
            </a:r>
            <a:r>
              <a:rPr lang="fr-FR" sz="2000" dirty="0">
                <a:solidFill>
                  <a:srgbClr val="FF0000"/>
                </a:solidFill>
              </a:rPr>
              <a:t> values</a:t>
            </a:r>
          </a:p>
          <a:p>
            <a:pPr marL="457200" indent="-457200">
              <a:buFont typeface="+mj-lt"/>
              <a:buAutoNum type="arabicPeriod"/>
            </a:pPr>
            <a:r>
              <a:rPr lang="fr-FR" sz="2000" dirty="0">
                <a:solidFill>
                  <a:srgbClr val="FF0000"/>
                </a:solidFill>
              </a:rPr>
              <a:t>S = {</a:t>
            </a:r>
            <a:r>
              <a:rPr lang="fr-FR" sz="2000" dirty="0" err="1">
                <a:solidFill>
                  <a:srgbClr val="FF0000"/>
                </a:solidFill>
              </a:rPr>
              <a:t>Jap,It</a:t>
            </a:r>
            <a:r>
              <a:rPr lang="fr-FR" sz="2000" dirty="0">
                <a:solidFill>
                  <a:srgbClr val="FF0000"/>
                </a:solidFill>
              </a:rPr>
              <a:t> ,</a:t>
            </a:r>
            <a:r>
              <a:rPr lang="fr-FR" sz="2000" dirty="0" err="1">
                <a:solidFill>
                  <a:srgbClr val="FF0000"/>
                </a:solidFill>
              </a:rPr>
              <a:t>Ch</a:t>
            </a:r>
            <a:r>
              <a:rPr lang="fr-FR" sz="2000" dirty="0">
                <a:solidFill>
                  <a:srgbClr val="FF0000"/>
                </a:solidFill>
              </a:rPr>
              <a:t>, Fr}</a:t>
            </a:r>
          </a:p>
          <a:p>
            <a:pPr marL="457200" indent="-457200">
              <a:buFont typeface="+mj-lt"/>
              <a:buAutoNum type="arabicPeriod"/>
            </a:pPr>
            <a:r>
              <a:rPr lang="fr-FR" sz="2000" dirty="0">
                <a:solidFill>
                  <a:srgbClr val="FF0000"/>
                </a:solidFill>
              </a:rPr>
              <a:t>S= {</a:t>
            </a:r>
            <a:r>
              <a:rPr lang="fr-FR" sz="2000" dirty="0" err="1">
                <a:solidFill>
                  <a:srgbClr val="FF0000"/>
                </a:solidFill>
              </a:rPr>
              <a:t>Ind</a:t>
            </a:r>
            <a:r>
              <a:rPr lang="fr-FR" sz="2000" dirty="0">
                <a:solidFill>
                  <a:srgbClr val="FF0000"/>
                </a:solidFill>
              </a:rPr>
              <a:t>, Mex, </a:t>
            </a:r>
            <a:r>
              <a:rPr lang="fr-FR" sz="2000" dirty="0" err="1">
                <a:solidFill>
                  <a:srgbClr val="FF0000"/>
                </a:solidFill>
              </a:rPr>
              <a:t>Kor</a:t>
            </a:r>
            <a:r>
              <a:rPr lang="fr-FR" sz="2000" dirty="0">
                <a:solidFill>
                  <a:srgbClr val="FF0000"/>
                </a:solidFill>
              </a:rPr>
              <a:t>, </a:t>
            </a:r>
            <a:r>
              <a:rPr lang="fr-FR" sz="2000" dirty="0" err="1">
                <a:solidFill>
                  <a:srgbClr val="FF0000"/>
                </a:solidFill>
              </a:rPr>
              <a:t>Ch</a:t>
            </a:r>
            <a:r>
              <a:rPr lang="fr-FR" sz="2000" dirty="0">
                <a:solidFill>
                  <a:srgbClr val="FF0000"/>
                </a:solidFill>
              </a:rPr>
              <a:t>}</a:t>
            </a:r>
          </a:p>
          <a:p>
            <a:pPr marL="457200" indent="-457200">
              <a:buFont typeface="+mj-lt"/>
              <a:buAutoNum type="arabicPeriod"/>
            </a:pPr>
            <a:r>
              <a:rPr lang="fr-FR" sz="2000" dirty="0">
                <a:solidFill>
                  <a:srgbClr val="FF0000"/>
                </a:solidFill>
              </a:rPr>
              <a:t>S ={ Fr, It, </a:t>
            </a:r>
            <a:r>
              <a:rPr lang="fr-FR" sz="2000" dirty="0" err="1">
                <a:solidFill>
                  <a:srgbClr val="FF0000"/>
                </a:solidFill>
              </a:rPr>
              <a:t>Ch</a:t>
            </a:r>
            <a:r>
              <a:rPr lang="fr-FR" sz="2000" dirty="0">
                <a:solidFill>
                  <a:srgbClr val="FF0000"/>
                </a:solidFill>
              </a:rPr>
              <a:t>, Jap}</a:t>
            </a:r>
          </a:p>
          <a:p>
            <a:pPr marL="457200" indent="-457200">
              <a:buFont typeface="+mj-lt"/>
              <a:buAutoNum type="arabicPeriod"/>
            </a:pPr>
            <a:r>
              <a:rPr lang="fr-FR" sz="2000" dirty="0">
                <a:solidFill>
                  <a:srgbClr val="FF0000"/>
                </a:solidFill>
              </a:rPr>
              <a:t>. . .</a:t>
            </a:r>
          </a:p>
        </p:txBody>
      </p:sp>
      <p:sp>
        <p:nvSpPr>
          <p:cNvPr id="88" name="ZoneTexte 87">
            <a:extLst>
              <a:ext uri="{FF2B5EF4-FFF2-40B4-BE49-F238E27FC236}">
                <a16:creationId xmlns:a16="http://schemas.microsoft.com/office/drawing/2014/main" id="{62D3A8CC-9A94-49DD-BC94-FB639D86301E}"/>
              </a:ext>
            </a:extLst>
          </p:cNvPr>
          <p:cNvSpPr txBox="1"/>
          <p:nvPr/>
        </p:nvSpPr>
        <p:spPr>
          <a:xfrm>
            <a:off x="8959555" y="5066011"/>
            <a:ext cx="2989707" cy="400110"/>
          </a:xfrm>
          <a:prstGeom prst="rect">
            <a:avLst/>
          </a:prstGeom>
          <a:noFill/>
        </p:spPr>
        <p:txBody>
          <a:bodyPr wrap="square" rtlCol="0">
            <a:spAutoFit/>
          </a:bodyPr>
          <a:lstStyle/>
          <a:p>
            <a:r>
              <a:rPr lang="en-US" sz="2000" b="1" dirty="0"/>
              <a:t> Adapt decisional model</a:t>
            </a:r>
          </a:p>
        </p:txBody>
      </p:sp>
      <p:grpSp>
        <p:nvGrpSpPr>
          <p:cNvPr id="97" name="Groupe 96">
            <a:extLst>
              <a:ext uri="{FF2B5EF4-FFF2-40B4-BE49-F238E27FC236}">
                <a16:creationId xmlns:a16="http://schemas.microsoft.com/office/drawing/2014/main" id="{42571464-3243-41CA-A999-0CDCCCFA0CED}"/>
              </a:ext>
            </a:extLst>
          </p:cNvPr>
          <p:cNvGrpSpPr/>
          <p:nvPr/>
        </p:nvGrpSpPr>
        <p:grpSpPr>
          <a:xfrm>
            <a:off x="9119887" y="5588877"/>
            <a:ext cx="2114441" cy="1201838"/>
            <a:chOff x="9092963" y="2498266"/>
            <a:chExt cx="2114441" cy="1201838"/>
          </a:xfrm>
        </p:grpSpPr>
        <p:sp>
          <p:nvSpPr>
            <p:cNvPr id="91" name="Oval 29">
              <a:extLst>
                <a:ext uri="{FF2B5EF4-FFF2-40B4-BE49-F238E27FC236}">
                  <a16:creationId xmlns:a16="http://schemas.microsoft.com/office/drawing/2014/main" id="{F579C1DB-2BBB-449C-835E-D19BFEE3DDBC}"/>
                </a:ext>
              </a:extLst>
            </p:cNvPr>
            <p:cNvSpPr/>
            <p:nvPr/>
          </p:nvSpPr>
          <p:spPr>
            <a:xfrm>
              <a:off x="9092963" y="3362656"/>
              <a:ext cx="269659" cy="269659"/>
            </a:xfrm>
            <a:prstGeom prst="ellipse">
              <a:avLst/>
            </a:prstGeom>
            <a:solidFill>
              <a:schemeClr val="accent4">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92" name="Oval 30">
              <a:extLst>
                <a:ext uri="{FF2B5EF4-FFF2-40B4-BE49-F238E27FC236}">
                  <a16:creationId xmlns:a16="http://schemas.microsoft.com/office/drawing/2014/main" id="{FF51FAED-6C94-4EA0-BD10-7BFDD00437D1}"/>
                </a:ext>
              </a:extLst>
            </p:cNvPr>
            <p:cNvSpPr/>
            <p:nvPr/>
          </p:nvSpPr>
          <p:spPr>
            <a:xfrm>
              <a:off x="9092963" y="2970241"/>
              <a:ext cx="269659" cy="269659"/>
            </a:xfrm>
            <a:prstGeom prst="ellips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93" name="Oval 31">
              <a:extLst>
                <a:ext uri="{FF2B5EF4-FFF2-40B4-BE49-F238E27FC236}">
                  <a16:creationId xmlns:a16="http://schemas.microsoft.com/office/drawing/2014/main" id="{D50AA7B9-000E-4E87-A602-1270C2F6BD63}"/>
                </a:ext>
              </a:extLst>
            </p:cNvPr>
            <p:cNvSpPr/>
            <p:nvPr/>
          </p:nvSpPr>
          <p:spPr>
            <a:xfrm>
              <a:off x="9092963" y="2562265"/>
              <a:ext cx="269659" cy="269659"/>
            </a:xfrm>
            <a:prstGeom prst="ellipse">
              <a:avLst/>
            </a:prstGeom>
            <a:solidFill>
              <a:schemeClr val="accent4">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94" name="TextBox 32">
              <a:extLst>
                <a:ext uri="{FF2B5EF4-FFF2-40B4-BE49-F238E27FC236}">
                  <a16:creationId xmlns:a16="http://schemas.microsoft.com/office/drawing/2014/main" id="{636AEEA4-32C2-4AD8-AFE4-EEF350799438}"/>
                </a:ext>
              </a:extLst>
            </p:cNvPr>
            <p:cNvSpPr txBox="1"/>
            <p:nvPr/>
          </p:nvSpPr>
          <p:spPr>
            <a:xfrm>
              <a:off x="9460259" y="2498266"/>
              <a:ext cx="1444691" cy="400110"/>
            </a:xfrm>
            <a:prstGeom prst="rect">
              <a:avLst/>
            </a:prstGeom>
            <a:noFill/>
          </p:spPr>
          <p:txBody>
            <a:bodyPr wrap="none" rtlCol="0" anchor="ctr">
              <a:spAutoFit/>
            </a:bodyPr>
            <a:lstStyle/>
            <a:p>
              <a:r>
                <a:rPr lang="en-US" sz="2000" dirty="0"/>
                <a:t>Satisfiability</a:t>
              </a:r>
            </a:p>
          </p:txBody>
        </p:sp>
        <p:sp>
          <p:nvSpPr>
            <p:cNvPr id="95" name="TextBox 33">
              <a:extLst>
                <a:ext uri="{FF2B5EF4-FFF2-40B4-BE49-F238E27FC236}">
                  <a16:creationId xmlns:a16="http://schemas.microsoft.com/office/drawing/2014/main" id="{91CEBCBD-7B31-4468-8C15-EEB1D75765C9}"/>
                </a:ext>
              </a:extLst>
            </p:cNvPr>
            <p:cNvSpPr txBox="1"/>
            <p:nvPr/>
          </p:nvSpPr>
          <p:spPr>
            <a:xfrm>
              <a:off x="9460259" y="2899130"/>
              <a:ext cx="1534907" cy="400110"/>
            </a:xfrm>
            <a:prstGeom prst="rect">
              <a:avLst/>
            </a:prstGeom>
            <a:noFill/>
          </p:spPr>
          <p:txBody>
            <a:bodyPr wrap="none" rtlCol="0" anchor="ctr">
              <a:spAutoFit/>
            </a:bodyPr>
            <a:lstStyle/>
            <a:p>
              <a:r>
                <a:rPr lang="en-US" sz="2000" dirty="0"/>
                <a:t>Acceptability</a:t>
              </a:r>
            </a:p>
          </p:txBody>
        </p:sp>
        <p:sp>
          <p:nvSpPr>
            <p:cNvPr id="96" name="TextBox 34">
              <a:extLst>
                <a:ext uri="{FF2B5EF4-FFF2-40B4-BE49-F238E27FC236}">
                  <a16:creationId xmlns:a16="http://schemas.microsoft.com/office/drawing/2014/main" id="{DB4C7E1E-9C31-4CE7-B5B1-E68FD1282CF6}"/>
                </a:ext>
              </a:extLst>
            </p:cNvPr>
            <p:cNvSpPr txBox="1"/>
            <p:nvPr/>
          </p:nvSpPr>
          <p:spPr>
            <a:xfrm>
              <a:off x="9460259" y="3299994"/>
              <a:ext cx="1747145" cy="400110"/>
            </a:xfrm>
            <a:prstGeom prst="rect">
              <a:avLst/>
            </a:prstGeom>
            <a:noFill/>
          </p:spPr>
          <p:txBody>
            <a:bodyPr wrap="none" rtlCol="0" anchor="ctr">
              <a:spAutoFit/>
            </a:bodyPr>
            <a:lstStyle/>
            <a:p>
              <a:r>
                <a:rPr lang="en-US" sz="2000" dirty="0"/>
                <a:t>Utterance type</a:t>
              </a:r>
            </a:p>
          </p:txBody>
        </p:sp>
      </p:grpSp>
      <p:sp>
        <p:nvSpPr>
          <p:cNvPr id="98" name="ZoneTexte 97">
            <a:extLst>
              <a:ext uri="{FF2B5EF4-FFF2-40B4-BE49-F238E27FC236}">
                <a16:creationId xmlns:a16="http://schemas.microsoft.com/office/drawing/2014/main" id="{863DB910-7548-45C0-A2F8-442EDD9B6D88}"/>
              </a:ext>
            </a:extLst>
          </p:cNvPr>
          <p:cNvSpPr txBox="1"/>
          <p:nvPr/>
        </p:nvSpPr>
        <p:spPr>
          <a:xfrm>
            <a:off x="840353" y="5070470"/>
            <a:ext cx="2989707" cy="400110"/>
          </a:xfrm>
          <a:prstGeom prst="rect">
            <a:avLst/>
          </a:prstGeom>
          <a:noFill/>
        </p:spPr>
        <p:txBody>
          <a:bodyPr wrap="square" rtlCol="0">
            <a:spAutoFit/>
          </a:bodyPr>
          <a:lstStyle/>
          <a:p>
            <a:r>
              <a:rPr lang="en-US" sz="2000" b="1" dirty="0"/>
              <a:t> Revision</a:t>
            </a:r>
          </a:p>
        </p:txBody>
      </p:sp>
      <p:sp>
        <p:nvSpPr>
          <p:cNvPr id="103" name="Rectangle 102">
            <a:extLst>
              <a:ext uri="{FF2B5EF4-FFF2-40B4-BE49-F238E27FC236}">
                <a16:creationId xmlns:a16="http://schemas.microsoft.com/office/drawing/2014/main" id="{7973F258-A57F-4974-9927-0FC9FEC3B1B2}"/>
              </a:ext>
            </a:extLst>
          </p:cNvPr>
          <p:cNvSpPr/>
          <p:nvPr/>
        </p:nvSpPr>
        <p:spPr>
          <a:xfrm>
            <a:off x="224683"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1</a:t>
            </a:r>
          </a:p>
        </p:txBody>
      </p:sp>
      <p:sp>
        <p:nvSpPr>
          <p:cNvPr id="104" name="Rectangle 103">
            <a:extLst>
              <a:ext uri="{FF2B5EF4-FFF2-40B4-BE49-F238E27FC236}">
                <a16:creationId xmlns:a16="http://schemas.microsoft.com/office/drawing/2014/main" id="{27A10167-2C1D-4F7D-9659-08F584C6E4E2}"/>
              </a:ext>
            </a:extLst>
          </p:cNvPr>
          <p:cNvSpPr/>
          <p:nvPr/>
        </p:nvSpPr>
        <p:spPr>
          <a:xfrm>
            <a:off x="48060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a:t>2</a:t>
            </a:r>
            <a:endParaRPr lang="en-US" sz="2100" b="1" dirty="0"/>
          </a:p>
        </p:txBody>
      </p:sp>
      <p:sp>
        <p:nvSpPr>
          <p:cNvPr id="105" name="Rectangle 104">
            <a:extLst>
              <a:ext uri="{FF2B5EF4-FFF2-40B4-BE49-F238E27FC236}">
                <a16:creationId xmlns:a16="http://schemas.microsoft.com/office/drawing/2014/main" id="{C7F10496-9A3D-4040-8537-A9855426B335}"/>
              </a:ext>
            </a:extLst>
          </p:cNvPr>
          <p:cNvSpPr/>
          <p:nvPr/>
        </p:nvSpPr>
        <p:spPr>
          <a:xfrm>
            <a:off x="84383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3</a:t>
            </a:r>
          </a:p>
        </p:txBody>
      </p:sp>
      <p:sp>
        <p:nvSpPr>
          <p:cNvPr id="106" name="Rectangle 105">
            <a:extLst>
              <a:ext uri="{FF2B5EF4-FFF2-40B4-BE49-F238E27FC236}">
                <a16:creationId xmlns:a16="http://schemas.microsoft.com/office/drawing/2014/main" id="{1597120E-35C7-4EDC-A0F7-ACD2D60AE76E}"/>
              </a:ext>
            </a:extLst>
          </p:cNvPr>
          <p:cNvSpPr/>
          <p:nvPr/>
        </p:nvSpPr>
        <p:spPr>
          <a:xfrm>
            <a:off x="8585151" y="507886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4</a:t>
            </a:r>
          </a:p>
        </p:txBody>
      </p:sp>
      <p:sp>
        <p:nvSpPr>
          <p:cNvPr id="107" name="Rectangle 106">
            <a:extLst>
              <a:ext uri="{FF2B5EF4-FFF2-40B4-BE49-F238E27FC236}">
                <a16:creationId xmlns:a16="http://schemas.microsoft.com/office/drawing/2014/main" id="{B6591298-1B0F-45AF-BD6D-15A8C82C7196}"/>
              </a:ext>
            </a:extLst>
          </p:cNvPr>
          <p:cNvSpPr/>
          <p:nvPr/>
        </p:nvSpPr>
        <p:spPr>
          <a:xfrm>
            <a:off x="411885" y="508332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5</a:t>
            </a:r>
          </a:p>
        </p:txBody>
      </p:sp>
      <p:grpSp>
        <p:nvGrpSpPr>
          <p:cNvPr id="109" name="Groupe 108">
            <a:extLst>
              <a:ext uri="{FF2B5EF4-FFF2-40B4-BE49-F238E27FC236}">
                <a16:creationId xmlns:a16="http://schemas.microsoft.com/office/drawing/2014/main" id="{C978C4F1-22B7-40DE-8139-FEF6A6FC8DB5}"/>
              </a:ext>
            </a:extLst>
          </p:cNvPr>
          <p:cNvGrpSpPr/>
          <p:nvPr/>
        </p:nvGrpSpPr>
        <p:grpSpPr>
          <a:xfrm>
            <a:off x="5079671" y="3480227"/>
            <a:ext cx="2160634" cy="2396226"/>
            <a:chOff x="5232400" y="2328174"/>
            <a:chExt cx="2160634" cy="2396226"/>
          </a:xfrm>
        </p:grpSpPr>
        <p:grpSp>
          <p:nvGrpSpPr>
            <p:cNvPr id="110" name="Groupe 109">
              <a:extLst>
                <a:ext uri="{FF2B5EF4-FFF2-40B4-BE49-F238E27FC236}">
                  <a16:creationId xmlns:a16="http://schemas.microsoft.com/office/drawing/2014/main" id="{E685C946-8D33-43B0-BC22-D452F2335DF3}"/>
                </a:ext>
              </a:extLst>
            </p:cNvPr>
            <p:cNvGrpSpPr/>
            <p:nvPr/>
          </p:nvGrpSpPr>
          <p:grpSpPr>
            <a:xfrm>
              <a:off x="5232400" y="3073400"/>
              <a:ext cx="1835150" cy="1651000"/>
              <a:chOff x="5232400" y="3073400"/>
              <a:chExt cx="1835150" cy="1651000"/>
            </a:xfrm>
          </p:grpSpPr>
          <p:pic>
            <p:nvPicPr>
              <p:cNvPr id="113" name="Image 119">
                <a:extLst>
                  <a:ext uri="{FF2B5EF4-FFF2-40B4-BE49-F238E27FC236}">
                    <a16:creationId xmlns:a16="http://schemas.microsoft.com/office/drawing/2014/main" id="{F8FCA28D-3A61-435B-B564-78E48543F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170" y="3073400"/>
                <a:ext cx="931660" cy="105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Rectangle 113">
                <a:extLst>
                  <a:ext uri="{FF2B5EF4-FFF2-40B4-BE49-F238E27FC236}">
                    <a16:creationId xmlns:a16="http://schemas.microsoft.com/office/drawing/2014/main" id="{2A5CE5A9-8739-4AC9-8447-B6B9FB4A3A79}"/>
                  </a:ext>
                </a:extLst>
              </p:cNvPr>
              <p:cNvSpPr/>
              <p:nvPr/>
            </p:nvSpPr>
            <p:spPr bwMode="auto">
              <a:xfrm>
                <a:off x="5232400" y="4070350"/>
                <a:ext cx="1835150" cy="654050"/>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200" b="1" i="0" u="none" strike="noStrike" kern="0" cap="none" spc="0" normalizeH="0" baseline="0" noProof="0" dirty="0">
                  <a:ln>
                    <a:noFill/>
                  </a:ln>
                  <a:solidFill>
                    <a:srgbClr val="44546A"/>
                  </a:solidFill>
                  <a:effectLst/>
                  <a:uLnTx/>
                  <a:uFillTx/>
                  <a:latin typeface="Calibri"/>
                  <a:ea typeface="+mn-ea"/>
                  <a:cs typeface="+mn-cs"/>
                </a:endParaRPr>
              </a:p>
            </p:txBody>
          </p:sp>
        </p:grpSp>
        <p:pic>
          <p:nvPicPr>
            <p:cNvPr id="111" name="Image 124">
              <a:extLst>
                <a:ext uri="{FF2B5EF4-FFF2-40B4-BE49-F238E27FC236}">
                  <a16:creationId xmlns:a16="http://schemas.microsoft.com/office/drawing/2014/main" id="{CF62D163-1F1F-4415-8579-68AB0F78C9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980" y="2516329"/>
              <a:ext cx="558904" cy="67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Phylactère : pensées 111">
              <a:extLst>
                <a:ext uri="{FF2B5EF4-FFF2-40B4-BE49-F238E27FC236}">
                  <a16:creationId xmlns:a16="http://schemas.microsoft.com/office/drawing/2014/main" id="{CE31E31F-FBBD-416C-AB61-CFBC512C781A}"/>
                </a:ext>
              </a:extLst>
            </p:cNvPr>
            <p:cNvSpPr/>
            <p:nvPr/>
          </p:nvSpPr>
          <p:spPr>
            <a:xfrm>
              <a:off x="6561830" y="2328174"/>
              <a:ext cx="831204" cy="1050026"/>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5" name="ZoneTexte 114">
            <a:extLst>
              <a:ext uri="{FF2B5EF4-FFF2-40B4-BE49-F238E27FC236}">
                <a16:creationId xmlns:a16="http://schemas.microsoft.com/office/drawing/2014/main" id="{F6CD5D36-6784-49A2-8BC2-341C885BF341}"/>
              </a:ext>
            </a:extLst>
          </p:cNvPr>
          <p:cNvSpPr txBox="1"/>
          <p:nvPr/>
        </p:nvSpPr>
        <p:spPr>
          <a:xfrm>
            <a:off x="767766" y="5548743"/>
            <a:ext cx="2378114" cy="707886"/>
          </a:xfrm>
          <a:prstGeom prst="rect">
            <a:avLst/>
          </a:prstGeom>
          <a:noFill/>
        </p:spPr>
        <p:txBody>
          <a:bodyPr wrap="square" rtlCol="0">
            <a:spAutoFit/>
          </a:bodyPr>
          <a:lstStyle/>
          <a:p>
            <a:r>
              <a:rPr lang="en-US" sz="2000" dirty="0"/>
              <a:t>Highest number of accurate hypotheses </a:t>
            </a:r>
          </a:p>
        </p:txBody>
      </p:sp>
      <p:sp>
        <p:nvSpPr>
          <p:cNvPr id="61" name="Rectangle 60">
            <a:extLst>
              <a:ext uri="{FF2B5EF4-FFF2-40B4-BE49-F238E27FC236}">
                <a16:creationId xmlns:a16="http://schemas.microsoft.com/office/drawing/2014/main" id="{5020807B-BE67-48D0-AF5B-AECCD7E141A2}"/>
              </a:ext>
            </a:extLst>
          </p:cNvPr>
          <p:cNvSpPr/>
          <p:nvPr/>
        </p:nvSpPr>
        <p:spPr>
          <a:xfrm>
            <a:off x="204220" y="1897372"/>
            <a:ext cx="3574030" cy="1660223"/>
          </a:xfrm>
          <a:prstGeom prst="rect">
            <a:avLst/>
          </a:prstGeom>
          <a:solidFill>
            <a:schemeClr val="accent6">
              <a:alpha val="32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0" name="Groupe 119">
            <a:extLst>
              <a:ext uri="{FF2B5EF4-FFF2-40B4-BE49-F238E27FC236}">
                <a16:creationId xmlns:a16="http://schemas.microsoft.com/office/drawing/2014/main" id="{0296D8D4-35E6-4294-B503-B9F72100151C}"/>
              </a:ext>
            </a:extLst>
          </p:cNvPr>
          <p:cNvGrpSpPr/>
          <p:nvPr/>
        </p:nvGrpSpPr>
        <p:grpSpPr>
          <a:xfrm>
            <a:off x="346276" y="1932645"/>
            <a:ext cx="3274715" cy="2880739"/>
            <a:chOff x="1705271" y="2147293"/>
            <a:chExt cx="3274715" cy="3286856"/>
          </a:xfrm>
        </p:grpSpPr>
        <p:grpSp>
          <p:nvGrpSpPr>
            <p:cNvPr id="121" name="Groupe 120">
              <a:extLst>
                <a:ext uri="{FF2B5EF4-FFF2-40B4-BE49-F238E27FC236}">
                  <a16:creationId xmlns:a16="http://schemas.microsoft.com/office/drawing/2014/main" id="{B2B206ED-74A0-454B-9635-D0DA6C7F524D}"/>
                </a:ext>
              </a:extLst>
            </p:cNvPr>
            <p:cNvGrpSpPr/>
            <p:nvPr/>
          </p:nvGrpSpPr>
          <p:grpSpPr>
            <a:xfrm>
              <a:off x="1705271" y="2147293"/>
              <a:ext cx="3274715" cy="3286856"/>
              <a:chOff x="843246" y="2203238"/>
              <a:chExt cx="3926613" cy="4464123"/>
            </a:xfrm>
          </p:grpSpPr>
          <p:sp>
            <p:nvSpPr>
              <p:cNvPr id="126" name="Oval 18">
                <a:extLst>
                  <a:ext uri="{FF2B5EF4-FFF2-40B4-BE49-F238E27FC236}">
                    <a16:creationId xmlns:a16="http://schemas.microsoft.com/office/drawing/2014/main" id="{148E42EE-BF6A-4EC1-94DF-B06F1D79CCE6}"/>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7" name="Oval 18">
                <a:extLst>
                  <a:ext uri="{FF2B5EF4-FFF2-40B4-BE49-F238E27FC236}">
                    <a16:creationId xmlns:a16="http://schemas.microsoft.com/office/drawing/2014/main" id="{9D2C2410-4EA7-4905-8254-AE7E6F220F9A}"/>
                  </a:ext>
                </a:extLst>
              </p:cNvPr>
              <p:cNvSpPr/>
              <p:nvPr/>
            </p:nvSpPr>
            <p:spPr>
              <a:xfrm>
                <a:off x="3507443" y="5514987"/>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8" name="Oval 18">
                <a:extLst>
                  <a:ext uri="{FF2B5EF4-FFF2-40B4-BE49-F238E27FC236}">
                    <a16:creationId xmlns:a16="http://schemas.microsoft.com/office/drawing/2014/main" id="{69FBF859-D8DF-4939-B4C8-3A4FB3821999}"/>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9" name="Oval 18">
                <a:extLst>
                  <a:ext uri="{FF2B5EF4-FFF2-40B4-BE49-F238E27FC236}">
                    <a16:creationId xmlns:a16="http://schemas.microsoft.com/office/drawing/2014/main" id="{82D2643B-1ECD-4109-8A21-C04B2F08D4ED}"/>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0" name="Oval 18">
                <a:extLst>
                  <a:ext uri="{FF2B5EF4-FFF2-40B4-BE49-F238E27FC236}">
                    <a16:creationId xmlns:a16="http://schemas.microsoft.com/office/drawing/2014/main" id="{278EDDBB-6D61-4520-8C31-20BCA03A4455}"/>
                  </a:ext>
                </a:extLst>
              </p:cNvPr>
              <p:cNvSpPr/>
              <p:nvPr/>
            </p:nvSpPr>
            <p:spPr>
              <a:xfrm>
                <a:off x="3507443" y="4015765"/>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1" name="Oval 18">
                <a:extLst>
                  <a:ext uri="{FF2B5EF4-FFF2-40B4-BE49-F238E27FC236}">
                    <a16:creationId xmlns:a16="http://schemas.microsoft.com/office/drawing/2014/main" id="{E028A175-7095-4CAE-AE50-17269E270086}"/>
                  </a:ext>
                </a:extLst>
              </p:cNvPr>
              <p:cNvSpPr/>
              <p:nvPr/>
            </p:nvSpPr>
            <p:spPr>
              <a:xfrm>
                <a:off x="2130213" y="2203238"/>
                <a:ext cx="1107562" cy="57048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2" name="Oval 18">
                <a:extLst>
                  <a:ext uri="{FF2B5EF4-FFF2-40B4-BE49-F238E27FC236}">
                    <a16:creationId xmlns:a16="http://schemas.microsoft.com/office/drawing/2014/main" id="{23FE1FB4-1483-4CC9-9423-A774F302280F}"/>
                  </a:ext>
                </a:extLst>
              </p:cNvPr>
              <p:cNvSpPr/>
              <p:nvPr/>
            </p:nvSpPr>
            <p:spPr>
              <a:xfrm>
                <a:off x="2127579" y="3234132"/>
                <a:ext cx="1107561" cy="55809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cxnSp>
            <p:nvCxnSpPr>
              <p:cNvPr id="133" name="Connecteur droit avec flèche 132">
                <a:extLst>
                  <a:ext uri="{FF2B5EF4-FFF2-40B4-BE49-F238E27FC236}">
                    <a16:creationId xmlns:a16="http://schemas.microsoft.com/office/drawing/2014/main" id="{19C4F8A3-4BA8-4D37-8BB9-CB60D41A5CE3}"/>
                  </a:ext>
                </a:extLst>
              </p:cNvPr>
              <p:cNvCxnSpPr>
                <a:cxnSpLocks/>
                <a:stCxn id="127" idx="1"/>
                <a:endCxn id="126" idx="5"/>
              </p:cNvCxnSpPr>
              <p:nvPr/>
            </p:nvCxnSpPr>
            <p:spPr>
              <a:xfrm flipH="1" flipV="1">
                <a:off x="3102970" y="5207336"/>
                <a:ext cx="565635" cy="3910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a:extLst>
                  <a:ext uri="{FF2B5EF4-FFF2-40B4-BE49-F238E27FC236}">
                    <a16:creationId xmlns:a16="http://schemas.microsoft.com/office/drawing/2014/main" id="{FD3F0CBD-0508-4321-9A2B-D4336BBC0F77}"/>
                  </a:ext>
                </a:extLst>
              </p:cNvPr>
              <p:cNvCxnSpPr>
                <a:cxnSpLocks/>
                <a:stCxn id="126" idx="1"/>
                <a:endCxn id="129"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a:extLst>
                  <a:ext uri="{FF2B5EF4-FFF2-40B4-BE49-F238E27FC236}">
                    <a16:creationId xmlns:a16="http://schemas.microsoft.com/office/drawing/2014/main" id="{7B54C334-37EF-4A4E-BE0B-73235FE32C4F}"/>
                  </a:ext>
                </a:extLst>
              </p:cNvPr>
              <p:cNvCxnSpPr>
                <a:cxnSpLocks/>
                <a:stCxn id="128" idx="0"/>
                <a:endCxn id="129"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a:extLst>
                  <a:ext uri="{FF2B5EF4-FFF2-40B4-BE49-F238E27FC236}">
                    <a16:creationId xmlns:a16="http://schemas.microsoft.com/office/drawing/2014/main" id="{DE1D9A09-23B8-4901-A550-1C08050663C0}"/>
                  </a:ext>
                </a:extLst>
              </p:cNvPr>
              <p:cNvCxnSpPr>
                <a:cxnSpLocks/>
                <a:stCxn id="126" idx="7"/>
                <a:endCxn id="130" idx="3"/>
              </p:cNvCxnSpPr>
              <p:nvPr/>
            </p:nvCxnSpPr>
            <p:spPr>
              <a:xfrm flipV="1">
                <a:off x="3102971" y="4474813"/>
                <a:ext cx="566671" cy="3371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C4921C28-9D89-470D-8A9C-5BE8C804F924}"/>
                  </a:ext>
                </a:extLst>
              </p:cNvPr>
              <p:cNvCxnSpPr>
                <a:cxnSpLocks/>
                <a:stCxn id="130" idx="1"/>
                <a:endCxn id="132" idx="4"/>
              </p:cNvCxnSpPr>
              <p:nvPr/>
            </p:nvCxnSpPr>
            <p:spPr>
              <a:xfrm flipH="1" flipV="1">
                <a:off x="2681360" y="3792231"/>
                <a:ext cx="988282" cy="302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46BEBE1F-9CE0-480D-83E1-65EAF42C7185}"/>
                  </a:ext>
                </a:extLst>
              </p:cNvPr>
              <p:cNvCxnSpPr>
                <a:cxnSpLocks/>
                <a:stCxn id="129" idx="7"/>
                <a:endCxn id="13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Connecteur droit avec flèche 138">
                <a:extLst>
                  <a:ext uri="{FF2B5EF4-FFF2-40B4-BE49-F238E27FC236}">
                    <a16:creationId xmlns:a16="http://schemas.microsoft.com/office/drawing/2014/main" id="{230AB4EF-7D8D-4A25-851E-BA8AF4773706}"/>
                  </a:ext>
                </a:extLst>
              </p:cNvPr>
              <p:cNvCxnSpPr>
                <a:cxnSpLocks/>
                <a:stCxn id="132" idx="0"/>
                <a:endCxn id="13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0" name="ZoneTexte 139">
                <a:extLst>
                  <a:ext uri="{FF2B5EF4-FFF2-40B4-BE49-F238E27FC236}">
                    <a16:creationId xmlns:a16="http://schemas.microsoft.com/office/drawing/2014/main" id="{5EB5F06E-C92C-41FF-933C-5519B6852468}"/>
                  </a:ext>
                </a:extLst>
              </p:cNvPr>
              <p:cNvSpPr txBox="1"/>
              <p:nvPr/>
            </p:nvSpPr>
            <p:spPr>
              <a:xfrm>
                <a:off x="3792056" y="6142722"/>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0.16</a:t>
                </a:r>
              </a:p>
            </p:txBody>
          </p:sp>
          <p:sp>
            <p:nvSpPr>
              <p:cNvPr id="141" name="ZoneTexte 140">
                <a:extLst>
                  <a:ext uri="{FF2B5EF4-FFF2-40B4-BE49-F238E27FC236}">
                    <a16:creationId xmlns:a16="http://schemas.microsoft.com/office/drawing/2014/main" id="{C0E0C02D-0CA7-456F-AC72-441C8F2F3DC0}"/>
                  </a:ext>
                </a:extLst>
              </p:cNvPr>
              <p:cNvSpPr txBox="1"/>
              <p:nvPr/>
            </p:nvSpPr>
            <p:spPr>
              <a:xfrm>
                <a:off x="1169284" y="6139976"/>
                <a:ext cx="571209" cy="524639"/>
              </a:xfrm>
              <a:prstGeom prst="rect">
                <a:avLst/>
              </a:prstGeom>
              <a:noFill/>
            </p:spPr>
            <p:txBody>
              <a:bodyPr wrap="square" rtlCol="0">
                <a:spAutoFit/>
              </a:bodyPr>
              <a:lstStyle/>
              <a:p>
                <a:r>
                  <a:rPr lang="fr-FR" sz="1600" b="1" dirty="0">
                    <a:latin typeface="+mj-lt"/>
                    <a:cs typeface="Arabic Typesetting" panose="03020402040406030203" pitchFamily="66" charset="-78"/>
                  </a:rPr>
                  <a:t>0</a:t>
                </a:r>
              </a:p>
            </p:txBody>
          </p:sp>
          <p:sp>
            <p:nvSpPr>
              <p:cNvPr id="142" name="ZoneTexte 141">
                <a:extLst>
                  <a:ext uri="{FF2B5EF4-FFF2-40B4-BE49-F238E27FC236}">
                    <a16:creationId xmlns:a16="http://schemas.microsoft.com/office/drawing/2014/main" id="{F825E83F-A51B-40AF-8BF7-40105AC283D9}"/>
                  </a:ext>
                </a:extLst>
              </p:cNvPr>
              <p:cNvSpPr txBox="1"/>
              <p:nvPr/>
            </p:nvSpPr>
            <p:spPr>
              <a:xfrm>
                <a:off x="2355886" y="531358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0.33</a:t>
                </a:r>
              </a:p>
            </p:txBody>
          </p:sp>
          <p:sp>
            <p:nvSpPr>
              <p:cNvPr id="143" name="ZoneTexte 142">
                <a:extLst>
                  <a:ext uri="{FF2B5EF4-FFF2-40B4-BE49-F238E27FC236}">
                    <a16:creationId xmlns:a16="http://schemas.microsoft.com/office/drawing/2014/main" id="{EFF3AD44-0504-41EE-AB84-E9BE807B284E}"/>
                  </a:ext>
                </a:extLst>
              </p:cNvPr>
              <p:cNvSpPr txBox="1"/>
              <p:nvPr/>
            </p:nvSpPr>
            <p:spPr>
              <a:xfrm>
                <a:off x="843246" y="4593623"/>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0.66</a:t>
                </a:r>
              </a:p>
            </p:txBody>
          </p:sp>
          <p:sp>
            <p:nvSpPr>
              <p:cNvPr id="144" name="ZoneTexte 143">
                <a:extLst>
                  <a:ext uri="{FF2B5EF4-FFF2-40B4-BE49-F238E27FC236}">
                    <a16:creationId xmlns:a16="http://schemas.microsoft.com/office/drawing/2014/main" id="{3FC1FE30-1CF0-4C1A-9ED5-A2601CB00A45}"/>
                  </a:ext>
                </a:extLst>
              </p:cNvPr>
              <p:cNvSpPr txBox="1"/>
              <p:nvPr/>
            </p:nvSpPr>
            <p:spPr>
              <a:xfrm>
                <a:off x="4058856" y="4495000"/>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0.5</a:t>
                </a:r>
              </a:p>
            </p:txBody>
          </p:sp>
          <p:sp>
            <p:nvSpPr>
              <p:cNvPr id="145" name="ZoneTexte 144">
                <a:extLst>
                  <a:ext uri="{FF2B5EF4-FFF2-40B4-BE49-F238E27FC236}">
                    <a16:creationId xmlns:a16="http://schemas.microsoft.com/office/drawing/2014/main" id="{F61013ED-9203-4F98-8982-663F8497659F}"/>
                  </a:ext>
                </a:extLst>
              </p:cNvPr>
              <p:cNvSpPr txBox="1"/>
              <p:nvPr/>
            </p:nvSpPr>
            <p:spPr>
              <a:xfrm>
                <a:off x="2414927" y="387616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0.83</a:t>
                </a:r>
              </a:p>
            </p:txBody>
          </p:sp>
          <p:sp>
            <p:nvSpPr>
              <p:cNvPr id="146" name="ZoneTexte 145">
                <a:extLst>
                  <a:ext uri="{FF2B5EF4-FFF2-40B4-BE49-F238E27FC236}">
                    <a16:creationId xmlns:a16="http://schemas.microsoft.com/office/drawing/2014/main" id="{5714AF42-81BC-4AD3-B4CC-82F17F0D09F9}"/>
                  </a:ext>
                </a:extLst>
              </p:cNvPr>
              <p:cNvSpPr txBox="1"/>
              <p:nvPr/>
            </p:nvSpPr>
            <p:spPr>
              <a:xfrm>
                <a:off x="2370895" y="2699079"/>
                <a:ext cx="201057" cy="459815"/>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600" dirty="0"/>
                  <a:t>1</a:t>
                </a:r>
              </a:p>
            </p:txBody>
          </p:sp>
          <p:sp>
            <p:nvSpPr>
              <p:cNvPr id="147" name="ZoneTexte 146">
                <a:extLst>
                  <a:ext uri="{FF2B5EF4-FFF2-40B4-BE49-F238E27FC236}">
                    <a16:creationId xmlns:a16="http://schemas.microsoft.com/office/drawing/2014/main" id="{8F887970-344C-4C5E-8CDC-FDBA5A5733E8}"/>
                  </a:ext>
                </a:extLst>
              </p:cNvPr>
              <p:cNvSpPr txBox="1"/>
              <p:nvPr/>
            </p:nvSpPr>
            <p:spPr>
              <a:xfrm>
                <a:off x="2221394" y="2228641"/>
                <a:ext cx="1020487" cy="459815"/>
              </a:xfrm>
              <a:prstGeom prst="rect">
                <a:avLst/>
              </a:prstGeom>
              <a:noFill/>
            </p:spPr>
            <p:txBody>
              <a:bodyPr wrap="none" rtlCol="0">
                <a:spAutoFit/>
              </a:bodyPr>
              <a:lstStyle/>
              <a:p>
                <a:r>
                  <a:rPr lang="en-US" sz="1600" b="1" dirty="0"/>
                  <a:t>French</a:t>
                </a:r>
                <a:endParaRPr lang="fr-FR" sz="1600" dirty="0"/>
              </a:p>
            </p:txBody>
          </p:sp>
          <p:sp>
            <p:nvSpPr>
              <p:cNvPr id="148" name="ZoneTexte 147">
                <a:extLst>
                  <a:ext uri="{FF2B5EF4-FFF2-40B4-BE49-F238E27FC236}">
                    <a16:creationId xmlns:a16="http://schemas.microsoft.com/office/drawing/2014/main" id="{0A30640B-A983-4346-A451-D6B59140346C}"/>
                  </a:ext>
                </a:extLst>
              </p:cNvPr>
              <p:cNvSpPr txBox="1"/>
              <p:nvPr/>
            </p:nvSpPr>
            <p:spPr>
              <a:xfrm>
                <a:off x="2249123" y="3242753"/>
                <a:ext cx="965028" cy="459815"/>
              </a:xfrm>
              <a:prstGeom prst="rect">
                <a:avLst/>
              </a:prstGeom>
              <a:noFill/>
            </p:spPr>
            <p:txBody>
              <a:bodyPr wrap="none" rtlCol="0">
                <a:spAutoFit/>
              </a:bodyPr>
              <a:lstStyle/>
              <a:p>
                <a:r>
                  <a:rPr lang="en-US" sz="1600" b="1" dirty="0"/>
                  <a:t>Italian</a:t>
                </a:r>
                <a:endParaRPr lang="fr-FR" sz="1600" dirty="0"/>
              </a:p>
            </p:txBody>
          </p:sp>
          <p:sp>
            <p:nvSpPr>
              <p:cNvPr id="149" name="ZoneTexte 148">
                <a:extLst>
                  <a:ext uri="{FF2B5EF4-FFF2-40B4-BE49-F238E27FC236}">
                    <a16:creationId xmlns:a16="http://schemas.microsoft.com/office/drawing/2014/main" id="{B1607380-E190-4393-93EC-F281F47846B8}"/>
                  </a:ext>
                </a:extLst>
              </p:cNvPr>
              <p:cNvSpPr txBox="1"/>
              <p:nvPr/>
            </p:nvSpPr>
            <p:spPr>
              <a:xfrm>
                <a:off x="3652409" y="4022138"/>
                <a:ext cx="967695" cy="459815"/>
              </a:xfrm>
              <a:prstGeom prst="rect">
                <a:avLst/>
              </a:prstGeom>
              <a:noFill/>
            </p:spPr>
            <p:txBody>
              <a:bodyPr wrap="none" rtlCol="0">
                <a:spAutoFit/>
              </a:bodyPr>
              <a:lstStyle/>
              <a:p>
                <a:r>
                  <a:rPr lang="en-US" sz="1600" b="1" dirty="0"/>
                  <a:t>Indian</a:t>
                </a:r>
              </a:p>
            </p:txBody>
          </p:sp>
          <p:sp>
            <p:nvSpPr>
              <p:cNvPr id="150" name="ZoneTexte 149">
                <a:extLst>
                  <a:ext uri="{FF2B5EF4-FFF2-40B4-BE49-F238E27FC236}">
                    <a16:creationId xmlns:a16="http://schemas.microsoft.com/office/drawing/2014/main" id="{079A33D9-ABB7-41F6-A4A7-76FBC35D1DCA}"/>
                  </a:ext>
                </a:extLst>
              </p:cNvPr>
              <p:cNvSpPr txBox="1"/>
              <p:nvPr/>
            </p:nvSpPr>
            <p:spPr>
              <a:xfrm>
                <a:off x="2261742" y="4767236"/>
                <a:ext cx="959396" cy="459815"/>
              </a:xfrm>
              <a:prstGeom prst="rect">
                <a:avLst/>
              </a:prstGeom>
              <a:noFill/>
            </p:spPr>
            <p:txBody>
              <a:bodyPr wrap="square" rtlCol="0">
                <a:spAutoFit/>
              </a:bodyPr>
              <a:lstStyle/>
              <a:p>
                <a:r>
                  <a:rPr lang="en-US" sz="1600" b="1" dirty="0"/>
                  <a:t>Korean</a:t>
                </a:r>
                <a:endParaRPr lang="fr-FR" sz="1600" dirty="0"/>
              </a:p>
            </p:txBody>
          </p:sp>
          <p:sp>
            <p:nvSpPr>
              <p:cNvPr id="151" name="ZoneTexte 150">
                <a:extLst>
                  <a:ext uri="{FF2B5EF4-FFF2-40B4-BE49-F238E27FC236}">
                    <a16:creationId xmlns:a16="http://schemas.microsoft.com/office/drawing/2014/main" id="{BC9EFAFE-6234-4599-88BE-8F9A4D9F27CA}"/>
                  </a:ext>
                </a:extLst>
              </p:cNvPr>
              <p:cNvSpPr txBox="1"/>
              <p:nvPr/>
            </p:nvSpPr>
            <p:spPr>
              <a:xfrm>
                <a:off x="927026" y="4051659"/>
                <a:ext cx="1124190" cy="459815"/>
              </a:xfrm>
              <a:prstGeom prst="rect">
                <a:avLst/>
              </a:prstGeom>
              <a:noFill/>
            </p:spPr>
            <p:txBody>
              <a:bodyPr wrap="square" rtlCol="0">
                <a:spAutoFit/>
              </a:bodyPr>
              <a:lstStyle/>
              <a:p>
                <a:r>
                  <a:rPr lang="en-US" sz="1600" b="1" dirty="0"/>
                  <a:t>Mexican</a:t>
                </a:r>
                <a:endParaRPr lang="fr-FR" sz="1600" dirty="0"/>
              </a:p>
            </p:txBody>
          </p:sp>
          <p:sp>
            <p:nvSpPr>
              <p:cNvPr id="152" name="ZoneTexte 151">
                <a:extLst>
                  <a:ext uri="{FF2B5EF4-FFF2-40B4-BE49-F238E27FC236}">
                    <a16:creationId xmlns:a16="http://schemas.microsoft.com/office/drawing/2014/main" id="{69F0BB03-D7F2-46E3-8BF5-4B525CDC27C5}"/>
                  </a:ext>
                </a:extLst>
              </p:cNvPr>
              <p:cNvSpPr txBox="1"/>
              <p:nvPr/>
            </p:nvSpPr>
            <p:spPr>
              <a:xfrm>
                <a:off x="3510982" y="5532863"/>
                <a:ext cx="1153365" cy="459815"/>
              </a:xfrm>
              <a:prstGeom prst="rect">
                <a:avLst/>
              </a:prstGeom>
              <a:noFill/>
            </p:spPr>
            <p:txBody>
              <a:bodyPr wrap="square" rtlCol="0">
                <a:spAutoFit/>
              </a:bodyPr>
              <a:lstStyle/>
              <a:p>
                <a:r>
                  <a:rPr lang="en-US" sz="1600" b="1" dirty="0"/>
                  <a:t>Japanese</a:t>
                </a:r>
                <a:endParaRPr lang="fr-FR" sz="1600" dirty="0"/>
              </a:p>
            </p:txBody>
          </p:sp>
          <p:sp>
            <p:nvSpPr>
              <p:cNvPr id="153" name="ZoneTexte 152">
                <a:extLst>
                  <a:ext uri="{FF2B5EF4-FFF2-40B4-BE49-F238E27FC236}">
                    <a16:creationId xmlns:a16="http://schemas.microsoft.com/office/drawing/2014/main" id="{B3DA227B-4821-4DA6-AE4B-B363A4C93460}"/>
                  </a:ext>
                </a:extLst>
              </p:cNvPr>
              <p:cNvSpPr txBox="1"/>
              <p:nvPr/>
            </p:nvSpPr>
            <p:spPr>
              <a:xfrm>
                <a:off x="873692" y="5543305"/>
                <a:ext cx="1076350" cy="459815"/>
              </a:xfrm>
              <a:prstGeom prst="rect">
                <a:avLst/>
              </a:prstGeom>
              <a:noFill/>
            </p:spPr>
            <p:txBody>
              <a:bodyPr wrap="square" rtlCol="0">
                <a:spAutoFit/>
              </a:bodyPr>
              <a:lstStyle/>
              <a:p>
                <a:r>
                  <a:rPr lang="en-US" sz="1600" b="1" dirty="0"/>
                  <a:t>Chinese</a:t>
                </a:r>
                <a:endParaRPr lang="fr-FR" sz="1600" dirty="0"/>
              </a:p>
            </p:txBody>
          </p:sp>
        </p:grpSp>
        <p:cxnSp>
          <p:nvCxnSpPr>
            <p:cNvPr id="123" name="Connecteur droit avec flèche 122">
              <a:extLst>
                <a:ext uri="{FF2B5EF4-FFF2-40B4-BE49-F238E27FC236}">
                  <a16:creationId xmlns:a16="http://schemas.microsoft.com/office/drawing/2014/main" id="{C8A2B4E7-E35A-4DAA-9D10-28EB55419045}"/>
                </a:ext>
              </a:extLst>
            </p:cNvPr>
            <p:cNvCxnSpPr>
              <a:cxnSpLocks/>
              <a:stCxn id="128" idx="6"/>
              <a:endCxn id="152" idx="1"/>
            </p:cNvCxnSpPr>
            <p:nvPr/>
          </p:nvCxnSpPr>
          <p:spPr>
            <a:xfrm>
              <a:off x="2651119" y="4762963"/>
              <a:ext cx="1278989" cy="5152"/>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4" name="Connecteur droit avec flèche 123">
              <a:extLst>
                <a:ext uri="{FF2B5EF4-FFF2-40B4-BE49-F238E27FC236}">
                  <a16:creationId xmlns:a16="http://schemas.microsoft.com/office/drawing/2014/main" id="{A89459B7-584D-490B-907F-A8E5A026CD47}"/>
                </a:ext>
              </a:extLst>
            </p:cNvPr>
            <p:cNvCxnSpPr>
              <a:cxnSpLocks/>
              <a:stCxn id="128" idx="7"/>
              <a:endCxn id="126" idx="3"/>
            </p:cNvCxnSpPr>
            <p:nvPr/>
          </p:nvCxnSpPr>
          <p:spPr>
            <a:xfrm flipV="1">
              <a:off x="2515849" y="4359158"/>
              <a:ext cx="420844" cy="25558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5" name="Connecteur droit avec flèche 124">
              <a:extLst>
                <a:ext uri="{FF2B5EF4-FFF2-40B4-BE49-F238E27FC236}">
                  <a16:creationId xmlns:a16="http://schemas.microsoft.com/office/drawing/2014/main" id="{34932540-0EF4-45A7-B30C-E49BE513F07B}"/>
                </a:ext>
              </a:extLst>
            </p:cNvPr>
            <p:cNvCxnSpPr>
              <a:cxnSpLocks/>
              <a:stCxn id="130" idx="2"/>
              <a:endCxn id="129" idx="6"/>
            </p:cNvCxnSpPr>
            <p:nvPr/>
          </p:nvCxnSpPr>
          <p:spPr>
            <a:xfrm flipH="1">
              <a:off x="2652538" y="3679815"/>
              <a:ext cx="1274619" cy="877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grpSp>
      <p:sp>
        <p:nvSpPr>
          <p:cNvPr id="4" name="Espace réservé du numéro de diapositive 3">
            <a:extLst>
              <a:ext uri="{FF2B5EF4-FFF2-40B4-BE49-F238E27FC236}">
                <a16:creationId xmlns:a16="http://schemas.microsoft.com/office/drawing/2014/main" id="{E924D3BD-7AE1-49E8-B8C1-86B03D1DAF88}"/>
              </a:ext>
            </a:extLst>
          </p:cNvPr>
          <p:cNvSpPr>
            <a:spLocks noGrp="1"/>
          </p:cNvSpPr>
          <p:nvPr>
            <p:ph type="sldNum" sz="quarter" idx="12"/>
          </p:nvPr>
        </p:nvSpPr>
        <p:spPr/>
        <p:txBody>
          <a:bodyPr/>
          <a:lstStyle/>
          <a:p>
            <a:fld id="{830C4335-9913-4F80-B9D7-EA4FD23BFB5C}" type="slidenum">
              <a:rPr lang="fr-FR" smtClean="0"/>
              <a:pPr/>
              <a:t>46</a:t>
            </a:fld>
            <a:endParaRPr lang="fr-FR" dirty="0"/>
          </a:p>
        </p:txBody>
      </p:sp>
    </p:spTree>
    <p:extLst>
      <p:ext uri="{BB962C8B-B14F-4D97-AF65-F5344CB8AC3E}">
        <p14:creationId xmlns:p14="http://schemas.microsoft.com/office/powerpoint/2010/main" val="39139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P spid="62" grpId="0"/>
      <p:bldP spid="84" grpId="0"/>
      <p:bldP spid="86" grpId="0"/>
      <p:bldP spid="88" grpId="0"/>
      <p:bldP spid="98" grpId="0"/>
      <p:bldP spid="103" grpId="0" animBg="1"/>
      <p:bldP spid="104" grpId="0" animBg="1"/>
      <p:bldP spid="105" grpId="0" animBg="1"/>
      <p:bldP spid="106" grpId="0" animBg="1"/>
      <p:bldP spid="107" grpId="0" animBg="1"/>
      <p:bldP spid="115" grpId="0"/>
      <p:bldP spid="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C7554A57-51DF-4C94-BBA9-1D887C793E1B}"/>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Evaluation:</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19" name="ZoneTexte 18">
            <a:extLst>
              <a:ext uri="{FF2B5EF4-FFF2-40B4-BE49-F238E27FC236}">
                <a16:creationId xmlns:a16="http://schemas.microsoft.com/office/drawing/2014/main" id="{B20E04C6-AF48-44A7-99F3-12E3AF2AEC9D}"/>
              </a:ext>
            </a:extLst>
          </p:cNvPr>
          <p:cNvSpPr txBox="1"/>
          <p:nvPr/>
        </p:nvSpPr>
        <p:spPr>
          <a:xfrm>
            <a:off x="889399" y="1724728"/>
            <a:ext cx="6383437" cy="1138773"/>
          </a:xfrm>
          <a:prstGeom prst="rect">
            <a:avLst/>
          </a:prstGeom>
          <a:noFill/>
        </p:spPr>
        <p:txBody>
          <a:bodyPr wrap="square" rtlCol="0">
            <a:spAutoFit/>
          </a:bodyPr>
          <a:lstStyle/>
          <a:p>
            <a:r>
              <a:rPr lang="en-US" sz="2400" b="1" dirty="0">
                <a:solidFill>
                  <a:srgbClr val="FFC000"/>
                </a:solidFill>
              </a:rPr>
              <a:t>Goal</a:t>
            </a:r>
          </a:p>
          <a:p>
            <a:pPr marL="800100" lvl="1" indent="-342900">
              <a:buClr>
                <a:schemeClr val="accent4"/>
              </a:buClr>
              <a:buFont typeface="Wingdings" panose="05000000000000000000" pitchFamily="2" charset="2"/>
              <a:buChar char="§"/>
            </a:pPr>
            <a:r>
              <a:rPr lang="en-US" sz="2200" b="1" dirty="0"/>
              <a:t>Evaluate the accuracy of predictions</a:t>
            </a:r>
          </a:p>
          <a:p>
            <a:pPr marL="800100" lvl="1" indent="-342900">
              <a:buClr>
                <a:schemeClr val="accent4"/>
              </a:buClr>
              <a:buFont typeface="Wingdings" panose="05000000000000000000" pitchFamily="2" charset="2"/>
              <a:buChar char="§"/>
            </a:pPr>
            <a:r>
              <a:rPr lang="en-US" sz="2200" b="1" dirty="0"/>
              <a:t>Time execution for each prediction</a:t>
            </a:r>
          </a:p>
        </p:txBody>
      </p:sp>
      <p:grpSp>
        <p:nvGrpSpPr>
          <p:cNvPr id="22" name="Groupe 21">
            <a:extLst>
              <a:ext uri="{FF2B5EF4-FFF2-40B4-BE49-F238E27FC236}">
                <a16:creationId xmlns:a16="http://schemas.microsoft.com/office/drawing/2014/main" id="{9FD3A345-D3F1-4B4D-9282-1819136B7970}"/>
              </a:ext>
            </a:extLst>
          </p:cNvPr>
          <p:cNvGrpSpPr/>
          <p:nvPr/>
        </p:nvGrpSpPr>
        <p:grpSpPr>
          <a:xfrm>
            <a:off x="6812450" y="1525389"/>
            <a:ext cx="4864556" cy="1928506"/>
            <a:chOff x="4191558" y="2674858"/>
            <a:chExt cx="3924361" cy="1928506"/>
          </a:xfrm>
        </p:grpSpPr>
        <p:grpSp>
          <p:nvGrpSpPr>
            <p:cNvPr id="18" name="Groupe 17">
              <a:extLst>
                <a:ext uri="{FF2B5EF4-FFF2-40B4-BE49-F238E27FC236}">
                  <a16:creationId xmlns:a16="http://schemas.microsoft.com/office/drawing/2014/main" id="{6C6DC980-D1AD-4E89-B0B6-C3634409D971}"/>
                </a:ext>
              </a:extLst>
            </p:cNvPr>
            <p:cNvGrpSpPr/>
            <p:nvPr/>
          </p:nvGrpSpPr>
          <p:grpSpPr>
            <a:xfrm>
              <a:off x="4412176" y="2674858"/>
              <a:ext cx="3703743" cy="1714060"/>
              <a:chOff x="4967760" y="1419240"/>
              <a:chExt cx="3703743" cy="1714060"/>
            </a:xfrm>
          </p:grpSpPr>
          <p:grpSp>
            <p:nvGrpSpPr>
              <p:cNvPr id="8" name="Groupe 7">
                <a:extLst>
                  <a:ext uri="{FF2B5EF4-FFF2-40B4-BE49-F238E27FC236}">
                    <a16:creationId xmlns:a16="http://schemas.microsoft.com/office/drawing/2014/main" id="{750A17C0-96F5-4104-BB44-B83D73293697}"/>
                  </a:ext>
                </a:extLst>
              </p:cNvPr>
              <p:cNvGrpSpPr/>
              <p:nvPr/>
            </p:nvGrpSpPr>
            <p:grpSpPr>
              <a:xfrm>
                <a:off x="4967760" y="1419240"/>
                <a:ext cx="1245424" cy="1570239"/>
                <a:chOff x="1782205" y="1419240"/>
                <a:chExt cx="1245424" cy="1570239"/>
              </a:xfrm>
            </p:grpSpPr>
            <p:pic>
              <p:nvPicPr>
                <p:cNvPr id="10" name="Image 119">
                  <a:extLst>
                    <a:ext uri="{FF2B5EF4-FFF2-40B4-BE49-F238E27FC236}">
                      <a16:creationId xmlns:a16="http://schemas.microsoft.com/office/drawing/2014/main" id="{3C146A18-BFD5-4454-A888-FE35AFA6D5A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78615" y="1574087"/>
                  <a:ext cx="384615" cy="4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8461097D-B9F4-4B92-908D-D196B5BC8B0A}"/>
                    </a:ext>
                  </a:extLst>
                </p:cNvPr>
                <p:cNvGrpSpPr/>
                <p:nvPr/>
              </p:nvGrpSpPr>
              <p:grpSpPr>
                <a:xfrm>
                  <a:off x="1782205" y="1419240"/>
                  <a:ext cx="1245424" cy="1570239"/>
                  <a:chOff x="1782205" y="1419240"/>
                  <a:chExt cx="1245424" cy="1570239"/>
                </a:xfrm>
              </p:grpSpPr>
              <p:pic>
                <p:nvPicPr>
                  <p:cNvPr id="3" name="Image 119">
                    <a:extLst>
                      <a:ext uri="{FF2B5EF4-FFF2-40B4-BE49-F238E27FC236}">
                        <a16:creationId xmlns:a16="http://schemas.microsoft.com/office/drawing/2014/main" id="{E4CAD769-F2A5-4510-A5FE-E75A36DD7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205"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hylactère : pensées 3">
                    <a:extLst>
                      <a:ext uri="{FF2B5EF4-FFF2-40B4-BE49-F238E27FC236}">
                        <a16:creationId xmlns:a16="http://schemas.microsoft.com/office/drawing/2014/main" id="{80329696-1605-45B5-9B61-FCA82235803B}"/>
                      </a:ext>
                    </a:extLst>
                  </p:cNvPr>
                  <p:cNvSpPr/>
                  <p:nvPr/>
                </p:nvSpPr>
                <p:spPr>
                  <a:xfrm>
                    <a:off x="2514218" y="1419240"/>
                    <a:ext cx="513411" cy="825014"/>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2" name="Groupe 11">
                <a:extLst>
                  <a:ext uri="{FF2B5EF4-FFF2-40B4-BE49-F238E27FC236}">
                    <a16:creationId xmlns:a16="http://schemas.microsoft.com/office/drawing/2014/main" id="{181B7E5B-C349-4E24-A432-2C17A1EC92AC}"/>
                  </a:ext>
                </a:extLst>
              </p:cNvPr>
              <p:cNvGrpSpPr/>
              <p:nvPr/>
            </p:nvGrpSpPr>
            <p:grpSpPr>
              <a:xfrm>
                <a:off x="7405672" y="1419240"/>
                <a:ext cx="1265831" cy="1570239"/>
                <a:chOff x="7525177" y="1419240"/>
                <a:chExt cx="1265831" cy="1570239"/>
              </a:xfrm>
            </p:grpSpPr>
            <p:pic>
              <p:nvPicPr>
                <p:cNvPr id="9" name="Image 119">
                  <a:extLst>
                    <a:ext uri="{FF2B5EF4-FFF2-40B4-BE49-F238E27FC236}">
                      <a16:creationId xmlns:a16="http://schemas.microsoft.com/office/drawing/2014/main" id="{D2BED25B-BD70-45FC-AC3D-77FE5A134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512" y="1604779"/>
                  <a:ext cx="402765" cy="4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e 6">
                  <a:extLst>
                    <a:ext uri="{FF2B5EF4-FFF2-40B4-BE49-F238E27FC236}">
                      <a16:creationId xmlns:a16="http://schemas.microsoft.com/office/drawing/2014/main" id="{673E6754-F1E3-41B9-B240-77FC4B4699CA}"/>
                    </a:ext>
                  </a:extLst>
                </p:cNvPr>
                <p:cNvGrpSpPr/>
                <p:nvPr/>
              </p:nvGrpSpPr>
              <p:grpSpPr>
                <a:xfrm>
                  <a:off x="7525177" y="1419240"/>
                  <a:ext cx="1265831" cy="1570239"/>
                  <a:chOff x="7525177" y="1419240"/>
                  <a:chExt cx="1265831" cy="1570239"/>
                </a:xfrm>
              </p:grpSpPr>
              <p:pic>
                <p:nvPicPr>
                  <p:cNvPr id="5" name="Image 119">
                    <a:extLst>
                      <a:ext uri="{FF2B5EF4-FFF2-40B4-BE49-F238E27FC236}">
                        <a16:creationId xmlns:a16="http://schemas.microsoft.com/office/drawing/2014/main" id="{04FCE152-B934-4723-9663-82BEE9BB1299}"/>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5177"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hylactère : pensées 5">
                    <a:extLst>
                      <a:ext uri="{FF2B5EF4-FFF2-40B4-BE49-F238E27FC236}">
                        <a16:creationId xmlns:a16="http://schemas.microsoft.com/office/drawing/2014/main" id="{8696171D-E00D-4A35-A838-0B35402B2768}"/>
                      </a:ext>
                    </a:extLst>
                  </p:cNvPr>
                  <p:cNvSpPr/>
                  <p:nvPr/>
                </p:nvSpPr>
                <p:spPr>
                  <a:xfrm>
                    <a:off x="8257190" y="1419240"/>
                    <a:ext cx="533818" cy="825014"/>
                  </a:xfrm>
                  <a:prstGeom prst="cloudCallout">
                    <a:avLst>
                      <a:gd name="adj1" fmla="val -51771"/>
                      <a:gd name="adj2" fmla="val 73370"/>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
            <p:nvSpPr>
              <p:cNvPr id="14" name="Shape 166">
                <a:extLst>
                  <a:ext uri="{FF2B5EF4-FFF2-40B4-BE49-F238E27FC236}">
                    <a16:creationId xmlns:a16="http://schemas.microsoft.com/office/drawing/2014/main" id="{A32207DA-3FAB-442A-A5B3-99725592C22F}"/>
                  </a:ext>
                </a:extLst>
              </p:cNvPr>
              <p:cNvSpPr/>
              <p:nvPr/>
            </p:nvSpPr>
            <p:spPr>
              <a:xfrm>
                <a:off x="6331277" y="2896393"/>
                <a:ext cx="613920" cy="236907"/>
              </a:xfrm>
              <a:prstGeom prst="rect">
                <a:avLst/>
              </a:prstGeom>
              <a:solidFill>
                <a:schemeClr val="accent4">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Utt1</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5" name="Freeform 295">
                <a:extLst>
                  <a:ext uri="{FF2B5EF4-FFF2-40B4-BE49-F238E27FC236}">
                    <a16:creationId xmlns:a16="http://schemas.microsoft.com/office/drawing/2014/main" id="{06E395A2-7BA7-4D0F-8615-A61ECE19641C}"/>
                  </a:ext>
                </a:extLst>
              </p:cNvPr>
              <p:cNvSpPr>
                <a:spLocks/>
              </p:cNvSpPr>
              <p:nvPr/>
            </p:nvSpPr>
            <p:spPr bwMode="auto">
              <a:xfrm rot="20349791" flipH="1">
                <a:off x="5958659" y="2520065"/>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 name="Freeform 295">
                <a:extLst>
                  <a:ext uri="{FF2B5EF4-FFF2-40B4-BE49-F238E27FC236}">
                    <a16:creationId xmlns:a16="http://schemas.microsoft.com/office/drawing/2014/main" id="{569743D0-7357-4F98-A56F-92737C14C4F2}"/>
                  </a:ext>
                </a:extLst>
              </p:cNvPr>
              <p:cNvSpPr>
                <a:spLocks/>
              </p:cNvSpPr>
              <p:nvPr/>
            </p:nvSpPr>
            <p:spPr bwMode="auto">
              <a:xfrm rot="19815642" flipV="1">
                <a:off x="6164141" y="2205087"/>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 name="Shape 166">
                <a:extLst>
                  <a:ext uri="{FF2B5EF4-FFF2-40B4-BE49-F238E27FC236}">
                    <a16:creationId xmlns:a16="http://schemas.microsoft.com/office/drawing/2014/main" id="{25C4DAA4-C68C-4C7C-8069-E990601A1D36}"/>
                  </a:ext>
                </a:extLst>
              </p:cNvPr>
              <p:cNvSpPr/>
              <p:nvPr/>
            </p:nvSpPr>
            <p:spPr>
              <a:xfrm>
                <a:off x="6331277" y="2050825"/>
                <a:ext cx="613920" cy="266688"/>
              </a:xfrm>
              <a:prstGeom prst="rect">
                <a:avLst/>
              </a:prstGeom>
              <a:solidFill>
                <a:schemeClr val="tx2">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Utt2</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20" name="Rectangle 19">
              <a:extLst>
                <a:ext uri="{FF2B5EF4-FFF2-40B4-BE49-F238E27FC236}">
                  <a16:creationId xmlns:a16="http://schemas.microsoft.com/office/drawing/2014/main" id="{EDD13842-787B-4491-992A-FCDF081DF542}"/>
                </a:ext>
              </a:extLst>
            </p:cNvPr>
            <p:cNvSpPr/>
            <p:nvPr/>
          </p:nvSpPr>
          <p:spPr>
            <a:xfrm>
              <a:off x="4191558" y="4320095"/>
              <a:ext cx="1173247" cy="28326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Dominant</a:t>
              </a:r>
            </a:p>
          </p:txBody>
        </p:sp>
        <p:sp>
          <p:nvSpPr>
            <p:cNvPr id="21" name="Rectangle 20">
              <a:extLst>
                <a:ext uri="{FF2B5EF4-FFF2-40B4-BE49-F238E27FC236}">
                  <a16:creationId xmlns:a16="http://schemas.microsoft.com/office/drawing/2014/main" id="{922A4F4D-D0C4-4588-AB1A-256AD62E7DC8}"/>
                </a:ext>
              </a:extLst>
            </p:cNvPr>
            <p:cNvSpPr/>
            <p:nvPr/>
          </p:nvSpPr>
          <p:spPr>
            <a:xfrm>
              <a:off x="6630596" y="4282231"/>
              <a:ext cx="1173247" cy="2512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Submissive</a:t>
              </a:r>
              <a:endParaRPr lang="fr-FR" dirty="0"/>
            </a:p>
          </p:txBody>
        </p:sp>
      </p:grpSp>
      <p:sp>
        <p:nvSpPr>
          <p:cNvPr id="23" name="ZoneTexte 22">
            <a:extLst>
              <a:ext uri="{FF2B5EF4-FFF2-40B4-BE49-F238E27FC236}">
                <a16:creationId xmlns:a16="http://schemas.microsoft.com/office/drawing/2014/main" id="{57EA8BCA-E4B6-4DE6-8100-ACC9CF2E6B64}"/>
              </a:ext>
            </a:extLst>
          </p:cNvPr>
          <p:cNvSpPr txBox="1"/>
          <p:nvPr/>
        </p:nvSpPr>
        <p:spPr>
          <a:xfrm>
            <a:off x="969522" y="3223559"/>
            <a:ext cx="6383437" cy="461665"/>
          </a:xfrm>
          <a:prstGeom prst="rect">
            <a:avLst/>
          </a:prstGeom>
          <a:noFill/>
        </p:spPr>
        <p:txBody>
          <a:bodyPr wrap="square" rtlCol="0">
            <a:spAutoFit/>
          </a:bodyPr>
          <a:lstStyle/>
          <a:p>
            <a:r>
              <a:rPr lang="en-US" sz="2400" b="1" dirty="0">
                <a:solidFill>
                  <a:srgbClr val="FFC000"/>
                </a:solidFill>
              </a:rPr>
              <a:t>Conditions:</a:t>
            </a:r>
            <a:endParaRPr lang="en-US" sz="2000" b="1" dirty="0">
              <a:solidFill>
                <a:srgbClr val="FFC000"/>
              </a:solidFill>
            </a:endParaRPr>
          </a:p>
        </p:txBody>
      </p:sp>
      <p:sp>
        <p:nvSpPr>
          <p:cNvPr id="24" name="Rectangle 23">
            <a:extLst>
              <a:ext uri="{FF2B5EF4-FFF2-40B4-BE49-F238E27FC236}">
                <a16:creationId xmlns:a16="http://schemas.microsoft.com/office/drawing/2014/main" id="{DE977ACC-2D5B-4F9E-B71F-B086E1080F37}"/>
              </a:ext>
            </a:extLst>
          </p:cNvPr>
          <p:cNvSpPr/>
          <p:nvPr/>
        </p:nvSpPr>
        <p:spPr>
          <a:xfrm>
            <a:off x="453950" y="176835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25" name="Rectangle 24">
            <a:extLst>
              <a:ext uri="{FF2B5EF4-FFF2-40B4-BE49-F238E27FC236}">
                <a16:creationId xmlns:a16="http://schemas.microsoft.com/office/drawing/2014/main" id="{C74122DF-B7DF-4A49-B453-92E5D3182777}"/>
              </a:ext>
            </a:extLst>
          </p:cNvPr>
          <p:cNvSpPr/>
          <p:nvPr/>
        </p:nvSpPr>
        <p:spPr>
          <a:xfrm>
            <a:off x="514995" y="326669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sp>
        <p:nvSpPr>
          <p:cNvPr id="29" name="Oval 14">
            <a:extLst>
              <a:ext uri="{FF2B5EF4-FFF2-40B4-BE49-F238E27FC236}">
                <a16:creationId xmlns:a16="http://schemas.microsoft.com/office/drawing/2014/main" id="{65DA8092-C7F6-4643-A2DA-104BAD3E5BF0}"/>
              </a:ext>
            </a:extLst>
          </p:cNvPr>
          <p:cNvSpPr/>
          <p:nvPr/>
        </p:nvSpPr>
        <p:spPr>
          <a:xfrm>
            <a:off x="836080" y="4012454"/>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TextBox 15">
            <a:extLst>
              <a:ext uri="{FF2B5EF4-FFF2-40B4-BE49-F238E27FC236}">
                <a16:creationId xmlns:a16="http://schemas.microsoft.com/office/drawing/2014/main" id="{D7FC69E5-EB17-4C06-A4B9-D12300FCF724}"/>
              </a:ext>
            </a:extLst>
          </p:cNvPr>
          <p:cNvSpPr txBox="1"/>
          <p:nvPr/>
        </p:nvSpPr>
        <p:spPr>
          <a:xfrm>
            <a:off x="1207763" y="3859107"/>
            <a:ext cx="296638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value of power </a:t>
            </a:r>
            <a:endParaRPr lang="fr-FR" sz="2000" dirty="0">
              <a:solidFill>
                <a:prstClr val="black"/>
              </a:solidFill>
            </a:endParaRPr>
          </a:p>
        </p:txBody>
      </p:sp>
      <p:graphicFrame>
        <p:nvGraphicFramePr>
          <p:cNvPr id="31" name="Tableau 30">
            <a:extLst>
              <a:ext uri="{FF2B5EF4-FFF2-40B4-BE49-F238E27FC236}">
                <a16:creationId xmlns:a16="http://schemas.microsoft.com/office/drawing/2014/main" id="{18AD3B63-1515-4785-9518-656FE3E41A86}"/>
              </a:ext>
            </a:extLst>
          </p:cNvPr>
          <p:cNvGraphicFramePr>
            <a:graphicFrameLocks noGrp="1"/>
          </p:cNvGraphicFramePr>
          <p:nvPr>
            <p:extLst/>
          </p:nvPr>
        </p:nvGraphicFramePr>
        <p:xfrm>
          <a:off x="1054962" y="4449324"/>
          <a:ext cx="4835298" cy="792480"/>
        </p:xfrm>
        <a:graphic>
          <a:graphicData uri="http://schemas.openxmlformats.org/drawingml/2006/table">
            <a:tbl>
              <a:tblPr firstRow="1" bandRow="1">
                <a:tableStyleId>{5940675A-B579-460E-94D1-54222C63F5DA}</a:tableStyleId>
              </a:tblPr>
              <a:tblGrid>
                <a:gridCol w="1588617">
                  <a:extLst>
                    <a:ext uri="{9D8B030D-6E8A-4147-A177-3AD203B41FA5}">
                      <a16:colId xmlns:a16="http://schemas.microsoft.com/office/drawing/2014/main" val="842695176"/>
                    </a:ext>
                  </a:extLst>
                </a:gridCol>
                <a:gridCol w="3246681">
                  <a:extLst>
                    <a:ext uri="{9D8B030D-6E8A-4147-A177-3AD203B41FA5}">
                      <a16:colId xmlns:a16="http://schemas.microsoft.com/office/drawing/2014/main" val="1883303554"/>
                    </a:ext>
                  </a:extLst>
                </a:gridCol>
              </a:tblGrid>
              <a:tr h="370840">
                <a:tc>
                  <a:txBody>
                    <a:bodyPr/>
                    <a:lstStyle/>
                    <a:p>
                      <a:r>
                        <a:rPr lang="en-US" sz="2000" b="1" noProof="0" dirty="0"/>
                        <a:t>Dominant</a:t>
                      </a:r>
                    </a:p>
                  </a:txBody>
                  <a:tcPr/>
                </a:tc>
                <a:tc>
                  <a:txBody>
                    <a:bodyPr/>
                    <a:lstStyle/>
                    <a:p>
                      <a:r>
                        <a:rPr lang="fr-FR" sz="2000" dirty="0"/>
                        <a:t> 0.3         0.4        0.5</a:t>
                      </a:r>
                    </a:p>
                  </a:txBody>
                  <a:tcPr/>
                </a:tc>
                <a:extLst>
                  <a:ext uri="{0D108BD9-81ED-4DB2-BD59-A6C34878D82A}">
                    <a16:rowId xmlns:a16="http://schemas.microsoft.com/office/drawing/2014/main" val="3482328446"/>
                  </a:ext>
                </a:extLst>
              </a:tr>
              <a:tr h="370840">
                <a:tc>
                  <a:txBody>
                    <a:bodyPr/>
                    <a:lstStyle/>
                    <a:p>
                      <a:r>
                        <a:rPr lang="en-US" sz="2000" b="1" noProof="0" dirty="0"/>
                        <a:t>Submissive</a:t>
                      </a:r>
                    </a:p>
                  </a:txBody>
                  <a:tcPr/>
                </a:tc>
                <a:tc>
                  <a:txBody>
                    <a:bodyPr/>
                    <a:lstStyle/>
                    <a:p>
                      <a:r>
                        <a:rPr lang="fr-FR" sz="2000" dirty="0"/>
                        <a:t>0.6         0.7       0.8       0.9</a:t>
                      </a:r>
                    </a:p>
                  </a:txBody>
                  <a:tcPr/>
                </a:tc>
                <a:extLst>
                  <a:ext uri="{0D108BD9-81ED-4DB2-BD59-A6C34878D82A}">
                    <a16:rowId xmlns:a16="http://schemas.microsoft.com/office/drawing/2014/main" val="1009517541"/>
                  </a:ext>
                </a:extLst>
              </a:tr>
            </a:tbl>
          </a:graphicData>
        </a:graphic>
      </p:graphicFrame>
      <p:grpSp>
        <p:nvGrpSpPr>
          <p:cNvPr id="34" name="Groupe 33">
            <a:extLst>
              <a:ext uri="{FF2B5EF4-FFF2-40B4-BE49-F238E27FC236}">
                <a16:creationId xmlns:a16="http://schemas.microsoft.com/office/drawing/2014/main" id="{4C5C3F98-86F1-497A-9696-3BD81247A465}"/>
              </a:ext>
            </a:extLst>
          </p:cNvPr>
          <p:cNvGrpSpPr/>
          <p:nvPr/>
        </p:nvGrpSpPr>
        <p:grpSpPr>
          <a:xfrm>
            <a:off x="6404645" y="3891587"/>
            <a:ext cx="2899063" cy="461665"/>
            <a:chOff x="1051400" y="4833681"/>
            <a:chExt cx="2899063" cy="461665"/>
          </a:xfrm>
        </p:grpSpPr>
        <p:sp>
          <p:nvSpPr>
            <p:cNvPr id="32" name="Oval 14">
              <a:extLst>
                <a:ext uri="{FF2B5EF4-FFF2-40B4-BE49-F238E27FC236}">
                  <a16:creationId xmlns:a16="http://schemas.microsoft.com/office/drawing/2014/main" id="{61E3F2E5-2658-4FDC-89F8-44A7247021FE}"/>
                </a:ext>
              </a:extLst>
            </p:cNvPr>
            <p:cNvSpPr/>
            <p:nvPr/>
          </p:nvSpPr>
          <p:spPr>
            <a:xfrm>
              <a:off x="1051400" y="4936663"/>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TextBox 15">
              <a:extLst>
                <a:ext uri="{FF2B5EF4-FFF2-40B4-BE49-F238E27FC236}">
                  <a16:creationId xmlns:a16="http://schemas.microsoft.com/office/drawing/2014/main" id="{DDC84DF0-5ECB-4573-A45A-FFE897D92159}"/>
                </a:ext>
              </a:extLst>
            </p:cNvPr>
            <p:cNvSpPr txBox="1"/>
            <p:nvPr/>
          </p:nvSpPr>
          <p:spPr>
            <a:xfrm>
              <a:off x="1459204" y="4833681"/>
              <a:ext cx="249125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preferences</a:t>
              </a:r>
              <a:endParaRPr lang="fr-FR" sz="2000" dirty="0">
                <a:solidFill>
                  <a:prstClr val="black"/>
                </a:solidFill>
              </a:endParaRPr>
            </a:p>
          </p:txBody>
        </p:sp>
      </p:grpSp>
      <p:graphicFrame>
        <p:nvGraphicFramePr>
          <p:cNvPr id="36" name="Tableau 35">
            <a:extLst>
              <a:ext uri="{FF2B5EF4-FFF2-40B4-BE49-F238E27FC236}">
                <a16:creationId xmlns:a16="http://schemas.microsoft.com/office/drawing/2014/main" id="{FE8AEA01-5CF5-46AC-B9B9-B1C9769842A5}"/>
              </a:ext>
            </a:extLst>
          </p:cNvPr>
          <p:cNvGraphicFramePr>
            <a:graphicFrameLocks noGrp="1"/>
          </p:cNvGraphicFramePr>
          <p:nvPr>
            <p:extLst/>
          </p:nvPr>
        </p:nvGraphicFramePr>
        <p:xfrm>
          <a:off x="6613947" y="4491608"/>
          <a:ext cx="4767868" cy="1584960"/>
        </p:xfrm>
        <a:graphic>
          <a:graphicData uri="http://schemas.openxmlformats.org/drawingml/2006/table">
            <a:tbl>
              <a:tblPr firstRow="1" bandRow="1">
                <a:tableStyleId>{5940675A-B579-460E-94D1-54222C63F5DA}</a:tableStyleId>
              </a:tblPr>
              <a:tblGrid>
                <a:gridCol w="1674147">
                  <a:extLst>
                    <a:ext uri="{9D8B030D-6E8A-4147-A177-3AD203B41FA5}">
                      <a16:colId xmlns:a16="http://schemas.microsoft.com/office/drawing/2014/main" val="3707696596"/>
                    </a:ext>
                  </a:extLst>
                </a:gridCol>
                <a:gridCol w="3093721">
                  <a:extLst>
                    <a:ext uri="{9D8B030D-6E8A-4147-A177-3AD203B41FA5}">
                      <a16:colId xmlns:a16="http://schemas.microsoft.com/office/drawing/2014/main" val="1551804459"/>
                    </a:ext>
                  </a:extLst>
                </a:gridCol>
              </a:tblGrid>
              <a:tr h="370840">
                <a:tc>
                  <a:txBody>
                    <a:bodyPr/>
                    <a:lstStyle/>
                    <a:p>
                      <a:r>
                        <a:rPr lang="fr-FR" sz="2000" b="1" dirty="0"/>
                        <a:t>Domain size</a:t>
                      </a:r>
                    </a:p>
                  </a:txBody>
                  <a:tcPr/>
                </a:tc>
                <a:tc>
                  <a:txBody>
                    <a:bodyPr/>
                    <a:lstStyle/>
                    <a:p>
                      <a:r>
                        <a:rPr lang="fr-FR" sz="2000" b="1" dirty="0"/>
                        <a:t>Nb possible </a:t>
                      </a:r>
                      <a:r>
                        <a:rPr lang="en-US" sz="2000" b="1" noProof="0" dirty="0"/>
                        <a:t>hypotheses</a:t>
                      </a:r>
                    </a:p>
                  </a:txBody>
                  <a:tcPr/>
                </a:tc>
                <a:extLst>
                  <a:ext uri="{0D108BD9-81ED-4DB2-BD59-A6C34878D82A}">
                    <a16:rowId xmlns:a16="http://schemas.microsoft.com/office/drawing/2014/main" val="1171725976"/>
                  </a:ext>
                </a:extLst>
              </a:tr>
              <a:tr h="370840">
                <a:tc>
                  <a:txBody>
                    <a:bodyPr/>
                    <a:lstStyle/>
                    <a:p>
                      <a:r>
                        <a:rPr lang="fr-FR" sz="2000" b="0" dirty="0"/>
                        <a:t>Small</a:t>
                      </a:r>
                    </a:p>
                  </a:txBody>
                  <a:tcPr/>
                </a:tc>
                <a:tc>
                  <a:txBody>
                    <a:bodyPr/>
                    <a:lstStyle/>
                    <a:p>
                      <a:r>
                        <a:rPr lang="fr-FR" sz="2000" b="1" dirty="0"/>
                        <a:t>1296</a:t>
                      </a:r>
                    </a:p>
                  </a:txBody>
                  <a:tcPr/>
                </a:tc>
                <a:extLst>
                  <a:ext uri="{0D108BD9-81ED-4DB2-BD59-A6C34878D82A}">
                    <a16:rowId xmlns:a16="http://schemas.microsoft.com/office/drawing/2014/main" val="622768433"/>
                  </a:ext>
                </a:extLst>
              </a:tr>
              <a:tr h="370840">
                <a:tc>
                  <a:txBody>
                    <a:bodyPr/>
                    <a:lstStyle/>
                    <a:p>
                      <a:r>
                        <a:rPr lang="fr-FR" sz="2000" b="0" dirty="0"/>
                        <a:t>Medium</a:t>
                      </a:r>
                    </a:p>
                  </a:txBody>
                  <a:tcPr/>
                </a:tc>
                <a:tc>
                  <a:txBody>
                    <a:bodyPr/>
                    <a:lstStyle/>
                    <a:p>
                      <a:r>
                        <a:rPr lang="fr-FR" sz="2000" b="1" dirty="0"/>
                        <a:t>4.14 x 10</a:t>
                      </a:r>
                      <a:r>
                        <a:rPr lang="fr-FR" sz="2200" b="1" baseline="30000" dirty="0"/>
                        <a:t>5</a:t>
                      </a:r>
                    </a:p>
                  </a:txBody>
                  <a:tcPr/>
                </a:tc>
                <a:extLst>
                  <a:ext uri="{0D108BD9-81ED-4DB2-BD59-A6C34878D82A}">
                    <a16:rowId xmlns:a16="http://schemas.microsoft.com/office/drawing/2014/main" val="1598183569"/>
                  </a:ext>
                </a:extLst>
              </a:tr>
              <a:tr h="370840">
                <a:tc>
                  <a:txBody>
                    <a:bodyPr/>
                    <a:lstStyle/>
                    <a:p>
                      <a:r>
                        <a:rPr lang="fr-FR" sz="2000" b="0" dirty="0"/>
                        <a:t>Large</a:t>
                      </a:r>
                    </a:p>
                  </a:txBody>
                  <a:tcPr/>
                </a:tc>
                <a:tc>
                  <a:txBody>
                    <a:bodyPr/>
                    <a:lstStyle/>
                    <a:p>
                      <a:r>
                        <a:rPr lang="fr-FR" sz="2000" b="1" dirty="0"/>
                        <a:t>2.6 x 10</a:t>
                      </a:r>
                      <a:r>
                        <a:rPr lang="fr-FR" sz="2200" b="1" baseline="30000" dirty="0"/>
                        <a:t>9</a:t>
                      </a:r>
                    </a:p>
                  </a:txBody>
                  <a:tcPr/>
                </a:tc>
                <a:extLst>
                  <a:ext uri="{0D108BD9-81ED-4DB2-BD59-A6C34878D82A}">
                    <a16:rowId xmlns:a16="http://schemas.microsoft.com/office/drawing/2014/main" val="452358152"/>
                  </a:ext>
                </a:extLst>
              </a:tr>
            </a:tbl>
          </a:graphicData>
        </a:graphic>
      </p:graphicFrame>
      <p:sp>
        <p:nvSpPr>
          <p:cNvPr id="37" name="Rectangle 36">
            <a:extLst>
              <a:ext uri="{FF2B5EF4-FFF2-40B4-BE49-F238E27FC236}">
                <a16:creationId xmlns:a16="http://schemas.microsoft.com/office/drawing/2014/main" id="{6B6E5DF4-D18D-406A-AA23-FE27B413E05E}"/>
              </a:ext>
            </a:extLst>
          </p:cNvPr>
          <p:cNvSpPr/>
          <p:nvPr/>
        </p:nvSpPr>
        <p:spPr>
          <a:xfrm>
            <a:off x="1694235" y="5618566"/>
            <a:ext cx="3292463" cy="91600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Total dialogues : 1080</a:t>
            </a:r>
          </a:p>
        </p:txBody>
      </p:sp>
      <p:sp>
        <p:nvSpPr>
          <p:cNvPr id="13" name="Espace réservé du numéro de diapositive 12">
            <a:extLst>
              <a:ext uri="{FF2B5EF4-FFF2-40B4-BE49-F238E27FC236}">
                <a16:creationId xmlns:a16="http://schemas.microsoft.com/office/drawing/2014/main" id="{0B102660-E834-485D-A2DB-452554AF9172}"/>
              </a:ext>
            </a:extLst>
          </p:cNvPr>
          <p:cNvSpPr>
            <a:spLocks noGrp="1"/>
          </p:cNvSpPr>
          <p:nvPr>
            <p:ph type="sldNum" sz="quarter" idx="12"/>
          </p:nvPr>
        </p:nvSpPr>
        <p:spPr/>
        <p:txBody>
          <a:bodyPr/>
          <a:lstStyle/>
          <a:p>
            <a:fld id="{830C4335-9913-4F80-B9D7-EA4FD23BFB5C}" type="slidenum">
              <a:rPr lang="fr-FR" smtClean="0"/>
              <a:pPr/>
              <a:t>47</a:t>
            </a:fld>
            <a:endParaRPr lang="fr-FR" dirty="0"/>
          </a:p>
        </p:txBody>
      </p:sp>
    </p:spTree>
    <p:extLst>
      <p:ext uri="{BB962C8B-B14F-4D97-AF65-F5344CB8AC3E}">
        <p14:creationId xmlns:p14="http://schemas.microsoft.com/office/powerpoint/2010/main" val="1572619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3B79D026-250A-401C-A7E3-F9B3159764E2}"/>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Results:</a:t>
            </a:r>
            <a:r>
              <a:rPr lang="en-US" sz="3200" b="1" cap="all" dirty="0">
                <a:solidFill>
                  <a:srgbClr val="2F3A46"/>
                </a:solidFill>
                <a:latin typeface="Open Sans" panose="020B0606030504020204" pitchFamily="34" charset="0"/>
              </a:rPr>
              <a:t> accuracy of predictions</a:t>
            </a:r>
            <a:endParaRPr lang="fr-FR" sz="3200" b="1" cap="all" dirty="0">
              <a:solidFill>
                <a:srgbClr val="2F3A46"/>
              </a:solidFill>
              <a:latin typeface="Open Sans" panose="020B0606030504020204" pitchFamily="34" charset="0"/>
            </a:endParaRPr>
          </a:p>
        </p:txBody>
      </p:sp>
      <p:grpSp>
        <p:nvGrpSpPr>
          <p:cNvPr id="33" name="Groupe 32">
            <a:extLst>
              <a:ext uri="{FF2B5EF4-FFF2-40B4-BE49-F238E27FC236}">
                <a16:creationId xmlns:a16="http://schemas.microsoft.com/office/drawing/2014/main" id="{E4DC9F3F-FCFB-43C5-A3FB-DCBB92581A0C}"/>
              </a:ext>
            </a:extLst>
          </p:cNvPr>
          <p:cNvGrpSpPr/>
          <p:nvPr/>
        </p:nvGrpSpPr>
        <p:grpSpPr>
          <a:xfrm>
            <a:off x="6671490" y="1419030"/>
            <a:ext cx="4869074" cy="2151358"/>
            <a:chOff x="7813087" y="1445602"/>
            <a:chExt cx="4086490" cy="1730995"/>
          </a:xfrm>
        </p:grpSpPr>
        <p:grpSp>
          <p:nvGrpSpPr>
            <p:cNvPr id="7" name="Groupe 6">
              <a:extLst>
                <a:ext uri="{FF2B5EF4-FFF2-40B4-BE49-F238E27FC236}">
                  <a16:creationId xmlns:a16="http://schemas.microsoft.com/office/drawing/2014/main" id="{2704CCBF-2CDE-4660-9762-C72694FECD21}"/>
                </a:ext>
              </a:extLst>
            </p:cNvPr>
            <p:cNvGrpSpPr/>
            <p:nvPr/>
          </p:nvGrpSpPr>
          <p:grpSpPr>
            <a:xfrm>
              <a:off x="7813087" y="1525389"/>
              <a:ext cx="3746145" cy="1651208"/>
              <a:chOff x="5554383" y="1419240"/>
              <a:chExt cx="3022111" cy="1651208"/>
            </a:xfrm>
          </p:grpSpPr>
          <p:grpSp>
            <p:nvGrpSpPr>
              <p:cNvPr id="21" name="Groupe 20">
                <a:extLst>
                  <a:ext uri="{FF2B5EF4-FFF2-40B4-BE49-F238E27FC236}">
                    <a16:creationId xmlns:a16="http://schemas.microsoft.com/office/drawing/2014/main" id="{FEAF7BB9-A48B-4D2F-AFE3-4FAE9E6D12D5}"/>
                  </a:ext>
                </a:extLst>
              </p:cNvPr>
              <p:cNvGrpSpPr/>
              <p:nvPr/>
            </p:nvGrpSpPr>
            <p:grpSpPr>
              <a:xfrm>
                <a:off x="5554383" y="1419240"/>
                <a:ext cx="1264285" cy="1613989"/>
                <a:chOff x="2368828" y="1419240"/>
                <a:chExt cx="1264285" cy="1613989"/>
              </a:xfrm>
            </p:grpSpPr>
            <p:pic>
              <p:nvPicPr>
                <p:cNvPr id="22" name="Image 119">
                  <a:extLst>
                    <a:ext uri="{FF2B5EF4-FFF2-40B4-BE49-F238E27FC236}">
                      <a16:creationId xmlns:a16="http://schemas.microsoft.com/office/drawing/2014/main" id="{196E79AC-B3A8-4D28-994D-E78E52733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828" y="220821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hylactère : pensées 22">
                  <a:extLst>
                    <a:ext uri="{FF2B5EF4-FFF2-40B4-BE49-F238E27FC236}">
                      <a16:creationId xmlns:a16="http://schemas.microsoft.com/office/drawing/2014/main" id="{A30D289F-41B1-49A3-8F57-620E7D085DE9}"/>
                    </a:ext>
                  </a:extLst>
                </p:cNvPr>
                <p:cNvSpPr/>
                <p:nvPr/>
              </p:nvSpPr>
              <p:spPr>
                <a:xfrm>
                  <a:off x="2514217" y="1419240"/>
                  <a:ext cx="1118896" cy="670228"/>
                </a:xfrm>
                <a:prstGeom prst="cloudCallout">
                  <a:avLst>
                    <a:gd name="adj1" fmla="val 1672"/>
                    <a:gd name="adj2" fmla="val 97245"/>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lumMod val="50000"/>
                      </a:schemeClr>
                    </a:solidFill>
                  </a:endParaRPr>
                </a:p>
              </p:txBody>
            </p:sp>
          </p:grpSp>
          <p:pic>
            <p:nvPicPr>
              <p:cNvPr id="18" name="Image 119">
                <a:extLst>
                  <a:ext uri="{FF2B5EF4-FFF2-40B4-BE49-F238E27FC236}">
                    <a16:creationId xmlns:a16="http://schemas.microsoft.com/office/drawing/2014/main" id="{76896D39-8C45-495D-916C-C3406D2A376C}"/>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4481" y="2245435"/>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295">
                <a:extLst>
                  <a:ext uri="{FF2B5EF4-FFF2-40B4-BE49-F238E27FC236}">
                    <a16:creationId xmlns:a16="http://schemas.microsoft.com/office/drawing/2014/main" id="{BCB7D9C2-318B-42E5-89C6-AE1577038472}"/>
                  </a:ext>
                </a:extLst>
              </p:cNvPr>
              <p:cNvSpPr>
                <a:spLocks/>
              </p:cNvSpPr>
              <p:nvPr/>
            </p:nvSpPr>
            <p:spPr bwMode="auto">
              <a:xfrm rot="20349791" flipH="1">
                <a:off x="6706696" y="2295721"/>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 name="Freeform 295">
                <a:extLst>
                  <a:ext uri="{FF2B5EF4-FFF2-40B4-BE49-F238E27FC236}">
                    <a16:creationId xmlns:a16="http://schemas.microsoft.com/office/drawing/2014/main" id="{B5762045-1882-4DAE-88C8-4A95FAF39981}"/>
                  </a:ext>
                </a:extLst>
              </p:cNvPr>
              <p:cNvSpPr>
                <a:spLocks/>
              </p:cNvSpPr>
              <p:nvPr/>
            </p:nvSpPr>
            <p:spPr bwMode="auto">
              <a:xfrm rot="19815642" flipV="1">
                <a:off x="6827117" y="1762455"/>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24" name="ZoneTexte 23">
              <a:extLst>
                <a:ext uri="{FF2B5EF4-FFF2-40B4-BE49-F238E27FC236}">
                  <a16:creationId xmlns:a16="http://schemas.microsoft.com/office/drawing/2014/main" id="{69BF77C5-CEAA-414F-B085-EFCF6022207B}"/>
                </a:ext>
              </a:extLst>
            </p:cNvPr>
            <p:cNvSpPr txBox="1"/>
            <p:nvPr/>
          </p:nvSpPr>
          <p:spPr>
            <a:xfrm>
              <a:off x="8197601" y="1565589"/>
              <a:ext cx="934110" cy="371458"/>
            </a:xfrm>
            <a:prstGeom prst="rect">
              <a:avLst/>
            </a:prstGeom>
            <a:noFill/>
            <a:ln>
              <a:noFill/>
            </a:ln>
          </p:spPr>
          <p:txBody>
            <a:bodyPr wrap="none" rtlCol="0">
              <a:spAutoFit/>
            </a:bodyPr>
            <a:lstStyle/>
            <a:p>
              <a:r>
                <a:rPr lang="fr-FR" sz="2000" b="1" dirty="0" err="1">
                  <a:solidFill>
                    <a:schemeClr val="tx2">
                      <a:lumMod val="50000"/>
                    </a:schemeClr>
                  </a:solidFill>
                </a:rPr>
                <a:t>Pow</a:t>
              </a:r>
              <a:r>
                <a:rPr lang="fr-FR" sz="2400" b="1" baseline="-25000" dirty="0" err="1">
                  <a:solidFill>
                    <a:schemeClr val="tx2">
                      <a:lumMod val="50000"/>
                    </a:schemeClr>
                  </a:solidFill>
                </a:rPr>
                <a:t>other</a:t>
              </a:r>
              <a:endParaRPr lang="fr-FR" sz="2000" b="1" dirty="0">
                <a:solidFill>
                  <a:schemeClr val="tx2">
                    <a:lumMod val="50000"/>
                  </a:schemeClr>
                </a:solidFill>
              </a:endParaRPr>
            </a:p>
          </p:txBody>
        </p:sp>
        <p:grpSp>
          <p:nvGrpSpPr>
            <p:cNvPr id="29" name="Groupe 28">
              <a:extLst>
                <a:ext uri="{FF2B5EF4-FFF2-40B4-BE49-F238E27FC236}">
                  <a16:creationId xmlns:a16="http://schemas.microsoft.com/office/drawing/2014/main" id="{DFBD5CC1-535C-40B5-BC0C-D78D2D67201A}"/>
                </a:ext>
              </a:extLst>
            </p:cNvPr>
            <p:cNvGrpSpPr/>
            <p:nvPr/>
          </p:nvGrpSpPr>
          <p:grpSpPr>
            <a:xfrm>
              <a:off x="10955698" y="1445602"/>
              <a:ext cx="943879" cy="707887"/>
              <a:chOff x="10789919" y="1417337"/>
              <a:chExt cx="943879" cy="707887"/>
            </a:xfrm>
          </p:grpSpPr>
          <p:sp>
            <p:nvSpPr>
              <p:cNvPr id="25" name="Freeform 191">
                <a:extLst>
                  <a:ext uri="{FF2B5EF4-FFF2-40B4-BE49-F238E27FC236}">
                    <a16:creationId xmlns:a16="http://schemas.microsoft.com/office/drawing/2014/main" id="{ACF7C291-64B8-4E33-BC7B-553455658FDC}"/>
                  </a:ext>
                </a:extLst>
              </p:cNvPr>
              <p:cNvSpPr>
                <a:spLocks/>
              </p:cNvSpPr>
              <p:nvPr/>
            </p:nvSpPr>
            <p:spPr bwMode="auto">
              <a:xfrm>
                <a:off x="10789919" y="1417337"/>
                <a:ext cx="943879" cy="679571"/>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solidFill>
                <a:schemeClr val="accent4">
                  <a:lumMod val="75000"/>
                </a:schemeClr>
              </a:solidFill>
              <a:ln w="9525">
                <a:solidFill>
                  <a:schemeClr val="accent4">
                    <a:lumMod val="75000"/>
                  </a:schemeClr>
                </a:solid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28" name="ZoneTexte 27">
                <a:extLst>
                  <a:ext uri="{FF2B5EF4-FFF2-40B4-BE49-F238E27FC236}">
                    <a16:creationId xmlns:a16="http://schemas.microsoft.com/office/drawing/2014/main" id="{D4E7E847-0273-4961-A332-A1E5FFF83240}"/>
                  </a:ext>
                </a:extLst>
              </p:cNvPr>
              <p:cNvSpPr txBox="1"/>
              <p:nvPr/>
            </p:nvSpPr>
            <p:spPr>
              <a:xfrm>
                <a:off x="10939762" y="1417338"/>
                <a:ext cx="714939" cy="707886"/>
              </a:xfrm>
              <a:prstGeom prst="rect">
                <a:avLst/>
              </a:prstGeom>
              <a:noFill/>
            </p:spPr>
            <p:txBody>
              <a:bodyPr wrap="none" rtlCol="0">
                <a:spAutoFit/>
              </a:bodyPr>
              <a:lstStyle/>
              <a:p>
                <a:r>
                  <a:rPr lang="fr-FR" sz="2000" b="1" dirty="0" err="1"/>
                  <a:t>True</a:t>
                </a:r>
                <a:r>
                  <a:rPr lang="fr-FR" sz="2000" b="1" dirty="0"/>
                  <a:t> </a:t>
                </a:r>
              </a:p>
              <a:p>
                <a:r>
                  <a:rPr lang="fr-FR" sz="2000" b="1" dirty="0" err="1"/>
                  <a:t>Pow</a:t>
                </a:r>
                <a:endParaRPr lang="fr-FR" sz="2000" b="1" dirty="0"/>
              </a:p>
            </p:txBody>
          </p:sp>
        </p:grpSp>
        <p:sp>
          <p:nvSpPr>
            <p:cNvPr id="32" name="ZoneTexte 31">
              <a:extLst>
                <a:ext uri="{FF2B5EF4-FFF2-40B4-BE49-F238E27FC236}">
                  <a16:creationId xmlns:a16="http://schemas.microsoft.com/office/drawing/2014/main" id="{1977595D-5BC7-42FA-88C9-3E0366391F26}"/>
                </a:ext>
              </a:extLst>
            </p:cNvPr>
            <p:cNvSpPr txBox="1"/>
            <p:nvPr/>
          </p:nvSpPr>
          <p:spPr>
            <a:xfrm>
              <a:off x="9370882" y="2195617"/>
              <a:ext cx="1463862" cy="400110"/>
            </a:xfrm>
            <a:prstGeom prst="rect">
              <a:avLst/>
            </a:prstGeom>
            <a:noFill/>
          </p:spPr>
          <p:txBody>
            <a:bodyPr wrap="none" rtlCol="0">
              <a:spAutoFit/>
            </a:bodyPr>
            <a:lstStyle/>
            <a:p>
              <a:r>
                <a:rPr lang="en-US" sz="2000" b="1" dirty="0"/>
                <a:t>Comparison</a:t>
              </a:r>
              <a:endParaRPr lang="en-US" b="1" dirty="0"/>
            </a:p>
          </p:txBody>
        </p:sp>
      </p:grpSp>
      <p:sp>
        <p:nvSpPr>
          <p:cNvPr id="34" name="ZoneTexte 33">
            <a:extLst>
              <a:ext uri="{FF2B5EF4-FFF2-40B4-BE49-F238E27FC236}">
                <a16:creationId xmlns:a16="http://schemas.microsoft.com/office/drawing/2014/main" id="{2E5EC41F-0200-4B61-9FCD-67DD46461129}"/>
              </a:ext>
            </a:extLst>
          </p:cNvPr>
          <p:cNvSpPr txBox="1"/>
          <p:nvPr/>
        </p:nvSpPr>
        <p:spPr>
          <a:xfrm>
            <a:off x="694914" y="1613986"/>
            <a:ext cx="6858000" cy="961827"/>
          </a:xfrm>
          <a:prstGeom prst="rect">
            <a:avLst/>
          </a:prstGeom>
          <a:noFill/>
        </p:spPr>
        <p:txBody>
          <a:bodyPr wrap="square" rtlCol="0">
            <a:spAutoFit/>
          </a:bodyPr>
          <a:lstStyle/>
          <a:p>
            <a:endParaRPr lang="fr-FR" dirty="0"/>
          </a:p>
        </p:txBody>
      </p:sp>
      <p:graphicFrame>
        <p:nvGraphicFramePr>
          <p:cNvPr id="35" name="Tableau 34">
            <a:extLst>
              <a:ext uri="{FF2B5EF4-FFF2-40B4-BE49-F238E27FC236}">
                <a16:creationId xmlns:a16="http://schemas.microsoft.com/office/drawing/2014/main" id="{332FC08B-FD18-47CE-8F49-0311283F75F9}"/>
              </a:ext>
            </a:extLst>
          </p:cNvPr>
          <p:cNvGraphicFramePr>
            <a:graphicFrameLocks noGrp="1"/>
          </p:cNvGraphicFramePr>
          <p:nvPr>
            <p:extLst>
              <p:ext uri="{D42A27DB-BD31-4B8C-83A1-F6EECF244321}">
                <p14:modId xmlns:p14="http://schemas.microsoft.com/office/powerpoint/2010/main" val="438299052"/>
              </p:ext>
            </p:extLst>
          </p:nvPr>
        </p:nvGraphicFramePr>
        <p:xfrm>
          <a:off x="412686" y="2343020"/>
          <a:ext cx="4226401" cy="933848"/>
        </p:xfrm>
        <a:graphic>
          <a:graphicData uri="http://schemas.openxmlformats.org/drawingml/2006/table">
            <a:tbl>
              <a:tblPr firstRow="1" bandRow="1">
                <a:tableStyleId>{ED083AE6-46FA-4A59-8FB0-9F97EB10719F}</a:tableStyleId>
              </a:tblPr>
              <a:tblGrid>
                <a:gridCol w="3298702">
                  <a:extLst>
                    <a:ext uri="{9D8B030D-6E8A-4147-A177-3AD203B41FA5}">
                      <a16:colId xmlns:a16="http://schemas.microsoft.com/office/drawing/2014/main" val="1218044714"/>
                    </a:ext>
                  </a:extLst>
                </a:gridCol>
                <a:gridCol w="927699">
                  <a:extLst>
                    <a:ext uri="{9D8B030D-6E8A-4147-A177-3AD203B41FA5}">
                      <a16:colId xmlns:a16="http://schemas.microsoft.com/office/drawing/2014/main" val="2864711047"/>
                    </a:ext>
                  </a:extLst>
                </a:gridCol>
              </a:tblGrid>
              <a:tr h="466924">
                <a:tc>
                  <a:txBody>
                    <a:bodyPr/>
                    <a:lstStyle/>
                    <a:p>
                      <a:r>
                        <a:rPr lang="en-US" sz="2200" noProof="0" dirty="0"/>
                        <a:t>Root mean square error</a:t>
                      </a:r>
                    </a:p>
                  </a:txBody>
                  <a:tcPr/>
                </a:tc>
                <a:tc>
                  <a:txBody>
                    <a:bodyPr/>
                    <a:lstStyle/>
                    <a:p>
                      <a:r>
                        <a:rPr lang="en-US" sz="2200" noProof="0" dirty="0"/>
                        <a:t>0.12</a:t>
                      </a:r>
                    </a:p>
                  </a:txBody>
                  <a:tcPr/>
                </a:tc>
                <a:extLst>
                  <a:ext uri="{0D108BD9-81ED-4DB2-BD59-A6C34878D82A}">
                    <a16:rowId xmlns:a16="http://schemas.microsoft.com/office/drawing/2014/main" val="266290767"/>
                  </a:ext>
                </a:extLst>
              </a:tr>
              <a:tr h="466924">
                <a:tc>
                  <a:txBody>
                    <a:bodyPr/>
                    <a:lstStyle/>
                    <a:p>
                      <a:r>
                        <a:rPr lang="en-US" sz="2200" noProof="0" dirty="0"/>
                        <a:t>Residual variation </a:t>
                      </a:r>
                      <a:r>
                        <a:rPr lang="en-US" sz="2200" i="1" noProof="0" dirty="0"/>
                        <a:t>(</a:t>
                      </a:r>
                      <a:r>
                        <a:rPr lang="en-US" sz="2200" i="1" noProof="0" dirty="0" err="1"/>
                        <a:t>rv</a:t>
                      </a:r>
                      <a:r>
                        <a:rPr lang="en-US" sz="2200" i="1" noProof="0" dirty="0"/>
                        <a:t>)</a:t>
                      </a:r>
                    </a:p>
                  </a:txBody>
                  <a:tcPr/>
                </a:tc>
                <a:tc>
                  <a:txBody>
                    <a:bodyPr/>
                    <a:lstStyle/>
                    <a:p>
                      <a:r>
                        <a:rPr lang="en-US" sz="2200" noProof="0" dirty="0"/>
                        <a:t>0.015</a:t>
                      </a:r>
                    </a:p>
                  </a:txBody>
                  <a:tcPr/>
                </a:tc>
                <a:extLst>
                  <a:ext uri="{0D108BD9-81ED-4DB2-BD59-A6C34878D82A}">
                    <a16:rowId xmlns:a16="http://schemas.microsoft.com/office/drawing/2014/main" val="2920200389"/>
                  </a:ext>
                </a:extLst>
              </a:tr>
            </a:tbl>
          </a:graphicData>
        </a:graphic>
      </p:graphicFrame>
      <p:sp>
        <p:nvSpPr>
          <p:cNvPr id="36" name="ZoneTexte 35">
            <a:extLst>
              <a:ext uri="{FF2B5EF4-FFF2-40B4-BE49-F238E27FC236}">
                <a16:creationId xmlns:a16="http://schemas.microsoft.com/office/drawing/2014/main" id="{C2A5B55C-B183-4FDD-89B3-E3F3D9020CEF}"/>
              </a:ext>
            </a:extLst>
          </p:cNvPr>
          <p:cNvSpPr txBox="1"/>
          <p:nvPr/>
        </p:nvSpPr>
        <p:spPr>
          <a:xfrm>
            <a:off x="855222" y="1774295"/>
            <a:ext cx="6383437" cy="461665"/>
          </a:xfrm>
          <a:prstGeom prst="rect">
            <a:avLst/>
          </a:prstGeom>
          <a:noFill/>
        </p:spPr>
        <p:txBody>
          <a:bodyPr wrap="square" rtlCol="0">
            <a:spAutoFit/>
          </a:bodyPr>
          <a:lstStyle/>
          <a:p>
            <a:r>
              <a:rPr lang="en-US" sz="2400" b="1" dirty="0">
                <a:solidFill>
                  <a:srgbClr val="FFC000"/>
                </a:solidFill>
              </a:rPr>
              <a:t>Accuracy</a:t>
            </a:r>
            <a:endParaRPr lang="en-US" sz="2000" b="1" dirty="0">
              <a:solidFill>
                <a:srgbClr val="FFC000"/>
              </a:solidFill>
            </a:endParaRPr>
          </a:p>
        </p:txBody>
      </p:sp>
      <p:sp>
        <p:nvSpPr>
          <p:cNvPr id="37" name="Rectangle 36">
            <a:extLst>
              <a:ext uri="{FF2B5EF4-FFF2-40B4-BE49-F238E27FC236}">
                <a16:creationId xmlns:a16="http://schemas.microsoft.com/office/drawing/2014/main" id="{735708D8-BCE5-4090-81A6-56571E61F3FE}"/>
              </a:ext>
            </a:extLst>
          </p:cNvPr>
          <p:cNvSpPr/>
          <p:nvPr/>
        </p:nvSpPr>
        <p:spPr>
          <a:xfrm>
            <a:off x="400695" y="181742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38" name="ZoneTexte 37">
            <a:extLst>
              <a:ext uri="{FF2B5EF4-FFF2-40B4-BE49-F238E27FC236}">
                <a16:creationId xmlns:a16="http://schemas.microsoft.com/office/drawing/2014/main" id="{723D96D4-762E-47F9-831A-4D3923F65371}"/>
              </a:ext>
            </a:extLst>
          </p:cNvPr>
          <p:cNvSpPr txBox="1"/>
          <p:nvPr/>
        </p:nvSpPr>
        <p:spPr>
          <a:xfrm>
            <a:off x="7228179" y="4203489"/>
            <a:ext cx="4891292" cy="461665"/>
          </a:xfrm>
          <a:prstGeom prst="rect">
            <a:avLst/>
          </a:prstGeom>
          <a:noFill/>
        </p:spPr>
        <p:txBody>
          <a:bodyPr wrap="square" rtlCol="0">
            <a:spAutoFit/>
          </a:bodyPr>
          <a:lstStyle/>
          <a:p>
            <a:r>
              <a:rPr lang="en-US" sz="2400" b="1" dirty="0">
                <a:solidFill>
                  <a:srgbClr val="FFC000"/>
                </a:solidFill>
              </a:rPr>
              <a:t>Frequency of correct predictions</a:t>
            </a:r>
          </a:p>
        </p:txBody>
      </p:sp>
      <p:sp>
        <p:nvSpPr>
          <p:cNvPr id="39" name="Rectangle 38">
            <a:extLst>
              <a:ext uri="{FF2B5EF4-FFF2-40B4-BE49-F238E27FC236}">
                <a16:creationId xmlns:a16="http://schemas.microsoft.com/office/drawing/2014/main" id="{261A0658-3194-43B9-93F1-12925365CACD}"/>
              </a:ext>
            </a:extLst>
          </p:cNvPr>
          <p:cNvSpPr/>
          <p:nvPr/>
        </p:nvSpPr>
        <p:spPr>
          <a:xfrm>
            <a:off x="6809826" y="420348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3</a:t>
            </a:r>
          </a:p>
        </p:txBody>
      </p:sp>
      <p:sp>
        <p:nvSpPr>
          <p:cNvPr id="41" name="ZoneTexte 40">
            <a:extLst>
              <a:ext uri="{FF2B5EF4-FFF2-40B4-BE49-F238E27FC236}">
                <a16:creationId xmlns:a16="http://schemas.microsoft.com/office/drawing/2014/main" id="{3D1CF530-2FBA-43E8-A658-F876F8A56E58}"/>
              </a:ext>
            </a:extLst>
          </p:cNvPr>
          <p:cNvSpPr txBox="1"/>
          <p:nvPr/>
        </p:nvSpPr>
        <p:spPr>
          <a:xfrm>
            <a:off x="868300" y="4203489"/>
            <a:ext cx="5255857" cy="830997"/>
          </a:xfrm>
          <a:prstGeom prst="rect">
            <a:avLst/>
          </a:prstGeom>
          <a:noFill/>
        </p:spPr>
        <p:txBody>
          <a:bodyPr wrap="square" rtlCol="0">
            <a:spAutoFit/>
          </a:bodyPr>
          <a:lstStyle/>
          <a:p>
            <a:r>
              <a:rPr lang="en-US" sz="2400" b="1" dirty="0">
                <a:solidFill>
                  <a:srgbClr val="FFC000"/>
                </a:solidFill>
              </a:rPr>
              <a:t>Number of dialogue turns to reach a correct prediction</a:t>
            </a:r>
            <a:endParaRPr lang="en-US" sz="2000" b="1" dirty="0">
              <a:solidFill>
                <a:srgbClr val="FFC000"/>
              </a:solidFill>
            </a:endParaRPr>
          </a:p>
        </p:txBody>
      </p:sp>
      <p:sp>
        <p:nvSpPr>
          <p:cNvPr id="42" name="Rectangle 41">
            <a:extLst>
              <a:ext uri="{FF2B5EF4-FFF2-40B4-BE49-F238E27FC236}">
                <a16:creationId xmlns:a16="http://schemas.microsoft.com/office/drawing/2014/main" id="{961EE75C-6C6E-4261-BE27-C3AC1D0E05D8}"/>
              </a:ext>
            </a:extLst>
          </p:cNvPr>
          <p:cNvSpPr/>
          <p:nvPr/>
        </p:nvSpPr>
        <p:spPr>
          <a:xfrm>
            <a:off x="421529" y="419378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aphicFrame>
        <p:nvGraphicFramePr>
          <p:cNvPr id="43" name="Tableau 42">
            <a:extLst>
              <a:ext uri="{FF2B5EF4-FFF2-40B4-BE49-F238E27FC236}">
                <a16:creationId xmlns:a16="http://schemas.microsoft.com/office/drawing/2014/main" id="{E81A83AC-69DC-4FE3-B2F2-D06C22EDFFE7}"/>
              </a:ext>
            </a:extLst>
          </p:cNvPr>
          <p:cNvGraphicFramePr>
            <a:graphicFrameLocks noGrp="1"/>
          </p:cNvGraphicFramePr>
          <p:nvPr>
            <p:extLst/>
          </p:nvPr>
        </p:nvGraphicFramePr>
        <p:xfrm>
          <a:off x="419886" y="5321192"/>
          <a:ext cx="5628798" cy="853440"/>
        </p:xfrm>
        <a:graphic>
          <a:graphicData uri="http://schemas.openxmlformats.org/drawingml/2006/table">
            <a:tbl>
              <a:tblPr firstRow="1" bandRow="1">
                <a:tableStyleId>{ED083AE6-46FA-4A59-8FB0-9F97EB10719F}</a:tableStyleId>
              </a:tblPr>
              <a:tblGrid>
                <a:gridCol w="2320712">
                  <a:extLst>
                    <a:ext uri="{9D8B030D-6E8A-4147-A177-3AD203B41FA5}">
                      <a16:colId xmlns:a16="http://schemas.microsoft.com/office/drawing/2014/main" val="2141322839"/>
                    </a:ext>
                  </a:extLst>
                </a:gridCol>
                <a:gridCol w="1183342">
                  <a:extLst>
                    <a:ext uri="{9D8B030D-6E8A-4147-A177-3AD203B41FA5}">
                      <a16:colId xmlns:a16="http://schemas.microsoft.com/office/drawing/2014/main" val="3583342488"/>
                    </a:ext>
                  </a:extLst>
                </a:gridCol>
                <a:gridCol w="2124744">
                  <a:extLst>
                    <a:ext uri="{9D8B030D-6E8A-4147-A177-3AD203B41FA5}">
                      <a16:colId xmlns:a16="http://schemas.microsoft.com/office/drawing/2014/main" val="2559626843"/>
                    </a:ext>
                  </a:extLst>
                </a:gridCol>
              </a:tblGrid>
              <a:tr h="280777">
                <a:tc>
                  <a:txBody>
                    <a:bodyPr/>
                    <a:lstStyle/>
                    <a:p>
                      <a:r>
                        <a:rPr lang="en-US" sz="2200" noProof="0"/>
                        <a:t>Correct prediction</a:t>
                      </a:r>
                    </a:p>
                  </a:txBody>
                  <a:tcPr/>
                </a:tc>
                <a:tc>
                  <a:txBody>
                    <a:bodyPr/>
                    <a:lstStyle/>
                    <a:p>
                      <a:r>
                        <a:rPr lang="en-US" sz="2200" noProof="0" dirty="0" err="1"/>
                        <a:t>Rv</a:t>
                      </a:r>
                      <a:r>
                        <a:rPr lang="en-US" sz="2200" noProof="0" dirty="0"/>
                        <a:t>&lt; 0.02</a:t>
                      </a:r>
                    </a:p>
                  </a:txBody>
                  <a:tcPr/>
                </a:tc>
                <a:tc>
                  <a:txBody>
                    <a:bodyPr/>
                    <a:lstStyle/>
                    <a:p>
                      <a:r>
                        <a:rPr lang="en-US" sz="2200" noProof="0" dirty="0"/>
                        <a:t>Best prediction</a:t>
                      </a:r>
                    </a:p>
                  </a:txBody>
                  <a:tcPr/>
                </a:tc>
                <a:extLst>
                  <a:ext uri="{0D108BD9-81ED-4DB2-BD59-A6C34878D82A}">
                    <a16:rowId xmlns:a16="http://schemas.microsoft.com/office/drawing/2014/main" val="2853576738"/>
                  </a:ext>
                </a:extLst>
              </a:tr>
              <a:tr h="280777">
                <a:tc>
                  <a:txBody>
                    <a:bodyPr/>
                    <a:lstStyle/>
                    <a:p>
                      <a:r>
                        <a:rPr lang="en-US" sz="2200" noProof="0" dirty="0"/>
                        <a:t>2.53 </a:t>
                      </a:r>
                    </a:p>
                  </a:txBody>
                  <a:tcPr/>
                </a:tc>
                <a:tc>
                  <a:txBody>
                    <a:bodyPr/>
                    <a:lstStyle/>
                    <a:p>
                      <a:r>
                        <a:rPr lang="en-US" sz="2200" noProof="0" dirty="0"/>
                        <a:t>3.25</a:t>
                      </a:r>
                    </a:p>
                  </a:txBody>
                  <a:tcPr/>
                </a:tc>
                <a:tc>
                  <a:txBody>
                    <a:bodyPr/>
                    <a:lstStyle/>
                    <a:p>
                      <a:r>
                        <a:rPr lang="en-US" sz="2200" noProof="0" dirty="0"/>
                        <a:t>3.79</a:t>
                      </a:r>
                    </a:p>
                  </a:txBody>
                  <a:tcPr/>
                </a:tc>
                <a:extLst>
                  <a:ext uri="{0D108BD9-81ED-4DB2-BD59-A6C34878D82A}">
                    <a16:rowId xmlns:a16="http://schemas.microsoft.com/office/drawing/2014/main" val="956528226"/>
                  </a:ext>
                </a:extLst>
              </a:tr>
            </a:tbl>
          </a:graphicData>
        </a:graphic>
      </p:graphicFrame>
      <p:sp>
        <p:nvSpPr>
          <p:cNvPr id="46" name="ZoneTexte 45">
            <a:extLst>
              <a:ext uri="{FF2B5EF4-FFF2-40B4-BE49-F238E27FC236}">
                <a16:creationId xmlns:a16="http://schemas.microsoft.com/office/drawing/2014/main" id="{4101767B-097C-4D47-A31D-61C51403B46D}"/>
              </a:ext>
            </a:extLst>
          </p:cNvPr>
          <p:cNvSpPr txBox="1"/>
          <p:nvPr/>
        </p:nvSpPr>
        <p:spPr>
          <a:xfrm>
            <a:off x="6601880" y="4957905"/>
            <a:ext cx="5590120" cy="1107996"/>
          </a:xfrm>
          <a:prstGeom prst="rect">
            <a:avLst/>
          </a:prstGeom>
          <a:noFill/>
        </p:spPr>
        <p:txBody>
          <a:bodyPr wrap="none" rtlCol="0">
            <a:spAutoFit/>
          </a:bodyPr>
          <a:lstStyle/>
          <a:p>
            <a:r>
              <a:rPr lang="en-US" sz="2200" dirty="0"/>
              <a:t>2130 correct predictions over 2160 predictions </a:t>
            </a:r>
          </a:p>
          <a:p>
            <a:pPr algn="ctr"/>
            <a:r>
              <a:rPr lang="en-US" sz="2200" b="1" dirty="0"/>
              <a:t> 97.4%</a:t>
            </a:r>
          </a:p>
          <a:p>
            <a:endParaRPr lang="fr-FR" sz="2200" dirty="0"/>
          </a:p>
        </p:txBody>
      </p:sp>
      <p:sp>
        <p:nvSpPr>
          <p:cNvPr id="3" name="Espace réservé du numéro de diapositive 2">
            <a:extLst>
              <a:ext uri="{FF2B5EF4-FFF2-40B4-BE49-F238E27FC236}">
                <a16:creationId xmlns:a16="http://schemas.microsoft.com/office/drawing/2014/main" id="{6D5A98F1-02B7-4A60-9F15-4179F88B54B7}"/>
              </a:ext>
            </a:extLst>
          </p:cNvPr>
          <p:cNvSpPr>
            <a:spLocks noGrp="1"/>
          </p:cNvSpPr>
          <p:nvPr>
            <p:ph type="sldNum" sz="quarter" idx="12"/>
          </p:nvPr>
        </p:nvSpPr>
        <p:spPr/>
        <p:txBody>
          <a:bodyPr/>
          <a:lstStyle/>
          <a:p>
            <a:fld id="{830C4335-9913-4F80-B9D7-EA4FD23BFB5C}" type="slidenum">
              <a:rPr lang="fr-FR" smtClean="0"/>
              <a:pPr/>
              <a:t>48</a:t>
            </a:fld>
            <a:endParaRPr lang="fr-FR" dirty="0"/>
          </a:p>
        </p:txBody>
      </p:sp>
    </p:spTree>
    <p:extLst>
      <p:ext uri="{BB962C8B-B14F-4D97-AF65-F5344CB8AC3E}">
        <p14:creationId xmlns:p14="http://schemas.microsoft.com/office/powerpoint/2010/main" val="3365324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920750" y="1733550"/>
            <a:ext cx="10610849" cy="2650964"/>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Simulate</a:t>
            </a:r>
            <a:r>
              <a:rPr kumimoji="0" lang="fr-FR" sz="4000" b="1" i="0" u="none" strike="noStrike" kern="1200" cap="all" spc="0" normalizeH="0" baseline="0" noProof="0" dirty="0">
                <a:ln>
                  <a:noFill/>
                </a:ln>
                <a:effectLst/>
                <a:uLnTx/>
                <a:uFillTx/>
                <a:latin typeface="Open Sans" panose="020B0606030504020204" pitchFamily="34" charset="0"/>
              </a:rPr>
              <a:t> an </a:t>
            </a:r>
            <a:r>
              <a:rPr kumimoji="0" lang="fr-FR" sz="4000" b="1" i="0" u="none" strike="noStrike" kern="1200" cap="all" spc="0" normalizeH="0" baseline="0" noProof="0" dirty="0" err="1">
                <a:ln>
                  <a:noFill/>
                </a:ln>
                <a:effectLst/>
                <a:uLnTx/>
                <a:uFillTx/>
                <a:latin typeface="Open Sans" panose="020B0606030504020204" pitchFamily="34" charset="0"/>
              </a:rPr>
              <a:t>inteprersonal</a:t>
            </a:r>
            <a:r>
              <a:rPr kumimoji="0" lang="fr-FR" sz="4000" b="1" i="0" u="none" strike="noStrike" kern="1200" cap="all" spc="0" normalizeH="0" baseline="0" noProof="0" dirty="0">
                <a:ln>
                  <a:noFill/>
                </a:ln>
                <a:effectLst/>
                <a:uLnTx/>
                <a:uFillTx/>
                <a:latin typeface="Open Sans" panose="020B0606030504020204" pitchFamily="34" charset="0"/>
              </a:rPr>
              <a:t> relation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34C2882B-38D3-4516-8518-10561A4D536A}"/>
              </a:ext>
            </a:extLst>
          </p:cNvPr>
          <p:cNvSpPr>
            <a:spLocks noGrp="1"/>
          </p:cNvSpPr>
          <p:nvPr>
            <p:ph type="sldNum" sz="quarter" idx="12"/>
          </p:nvPr>
        </p:nvSpPr>
        <p:spPr>
          <a:xfrm>
            <a:off x="9112250" y="6305550"/>
            <a:ext cx="2743200" cy="365125"/>
          </a:xfrm>
        </p:spPr>
        <p:txBody>
          <a:bodyPr/>
          <a:lstStyle/>
          <a:p>
            <a:fld id="{830C4335-9913-4F80-B9D7-EA4FD23BFB5C}" type="slidenum">
              <a:rPr lang="fr-FR" sz="1400" b="1" smtClean="0"/>
              <a:t>49</a:t>
            </a:fld>
            <a:endParaRPr lang="fr-FR" b="1" dirty="0"/>
          </a:p>
        </p:txBody>
      </p:sp>
    </p:spTree>
    <p:extLst>
      <p:ext uri="{BB962C8B-B14F-4D97-AF65-F5344CB8AC3E}">
        <p14:creationId xmlns:p14="http://schemas.microsoft.com/office/powerpoint/2010/main" val="239665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B9E134-C230-41E9-87ED-92B69019B8E4}"/>
              </a:ext>
            </a:extLst>
          </p:cNvPr>
          <p:cNvSpPr/>
          <p:nvPr/>
        </p:nvSpPr>
        <p:spPr>
          <a:xfrm>
            <a:off x="661307" y="1836964"/>
            <a:ext cx="10964636" cy="2220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CEEAECE-0A56-4CFC-AC8F-FC930834256D}"/>
              </a:ext>
            </a:extLst>
          </p:cNvPr>
          <p:cNvSpPr>
            <a:spLocks noGrp="1"/>
          </p:cNvSpPr>
          <p:nvPr>
            <p:ph idx="1"/>
          </p:nvPr>
        </p:nvSpPr>
        <p:spPr>
          <a:xfrm>
            <a:off x="1681843" y="1127919"/>
            <a:ext cx="9910082" cy="4958556"/>
          </a:xfrm>
        </p:spPr>
        <p:txBody>
          <a:bodyPr>
            <a:normAutofit fontScale="85000" lnSpcReduction="20000"/>
          </a:bodyPr>
          <a:lstStyle/>
          <a:p>
            <a:pPr>
              <a:lnSpc>
                <a:spcPct val="170000"/>
              </a:lnSpc>
            </a:pPr>
            <a:r>
              <a:rPr lang="en-US" dirty="0"/>
              <a:t>   </a:t>
            </a:r>
            <a:r>
              <a:rPr lang="en-US" sz="3100" dirty="0"/>
              <a:t>Concept of dominance and state of art</a:t>
            </a:r>
          </a:p>
          <a:p>
            <a:pPr>
              <a:lnSpc>
                <a:spcPct val="170000"/>
              </a:lnSpc>
            </a:pPr>
            <a:r>
              <a:rPr lang="en-US" sz="3100" dirty="0"/>
              <a:t>Computational model of collaborative negotiation</a:t>
            </a:r>
          </a:p>
          <a:p>
            <a:pPr>
              <a:lnSpc>
                <a:spcPct val="170000"/>
              </a:lnSpc>
            </a:pPr>
            <a:r>
              <a:rPr lang="en-US" sz="3100" dirty="0"/>
              <a:t>   Decisional model controlled by dominance behaviors</a:t>
            </a:r>
          </a:p>
          <a:p>
            <a:pPr>
              <a:lnSpc>
                <a:spcPct val="170000"/>
              </a:lnSpc>
            </a:pPr>
            <a:r>
              <a:rPr lang="en-US" sz="3100" dirty="0"/>
              <a:t>   Study and validation: </a:t>
            </a:r>
            <a:r>
              <a:rPr lang="en-US" sz="3100" i="1" dirty="0"/>
              <a:t>perception of dominance in negotiation</a:t>
            </a:r>
          </a:p>
          <a:p>
            <a:pPr>
              <a:lnSpc>
                <a:spcPct val="170000"/>
              </a:lnSpc>
            </a:pPr>
            <a:r>
              <a:rPr lang="en-US" sz="3100" dirty="0"/>
              <a:t>Analyze of the partner: </a:t>
            </a:r>
            <a:r>
              <a:rPr lang="en-US" sz="3100" i="1" dirty="0"/>
              <a:t>Model of </a:t>
            </a:r>
            <a:r>
              <a:rPr lang="en-US" sz="3100" i="1" dirty="0" err="1"/>
              <a:t>ToM</a:t>
            </a:r>
            <a:endParaRPr lang="en-US" sz="3100" dirty="0"/>
          </a:p>
          <a:p>
            <a:pPr>
              <a:lnSpc>
                <a:spcPct val="170000"/>
              </a:lnSpc>
            </a:pPr>
            <a:r>
              <a:rPr lang="en-US" sz="3100" dirty="0"/>
              <a:t>   Study and validation : </a:t>
            </a:r>
            <a:r>
              <a:rPr lang="en-US" sz="3100" i="1" dirty="0"/>
              <a:t>complementarity vs similarity</a:t>
            </a:r>
          </a:p>
          <a:p>
            <a:pPr>
              <a:lnSpc>
                <a:spcPct val="170000"/>
              </a:lnSpc>
            </a:pPr>
            <a:r>
              <a:rPr lang="en-US" sz="3100" dirty="0"/>
              <a:t>   Conclusion and perspectives</a:t>
            </a:r>
          </a:p>
        </p:txBody>
      </p:sp>
      <p:sp>
        <p:nvSpPr>
          <p:cNvPr id="4" name="Titre 1">
            <a:extLst>
              <a:ext uri="{FF2B5EF4-FFF2-40B4-BE49-F238E27FC236}">
                <a16:creationId xmlns:a16="http://schemas.microsoft.com/office/drawing/2014/main" id="{7900CFA4-D7CC-42CA-9644-A701A7C5C7DC}"/>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plan</a:t>
            </a:r>
            <a:endParaRPr lang="en-US" sz="4000" dirty="0">
              <a:solidFill>
                <a:srgbClr val="FFC000"/>
              </a:solidFill>
            </a:endParaRPr>
          </a:p>
        </p:txBody>
      </p:sp>
      <p:grpSp>
        <p:nvGrpSpPr>
          <p:cNvPr id="14" name="Groupe 13">
            <a:extLst>
              <a:ext uri="{FF2B5EF4-FFF2-40B4-BE49-F238E27FC236}">
                <a16:creationId xmlns:a16="http://schemas.microsoft.com/office/drawing/2014/main" id="{783254AE-5691-43A9-A0C6-1319D35B625A}"/>
              </a:ext>
            </a:extLst>
          </p:cNvPr>
          <p:cNvGrpSpPr/>
          <p:nvPr/>
        </p:nvGrpSpPr>
        <p:grpSpPr>
          <a:xfrm>
            <a:off x="1076325" y="1302781"/>
            <a:ext cx="374404" cy="4699973"/>
            <a:chOff x="600075" y="1464706"/>
            <a:chExt cx="374404" cy="4699973"/>
          </a:xfrm>
        </p:grpSpPr>
        <p:sp>
          <p:nvSpPr>
            <p:cNvPr id="7" name="Rectangle 6">
              <a:extLst>
                <a:ext uri="{FF2B5EF4-FFF2-40B4-BE49-F238E27FC236}">
                  <a16:creationId xmlns:a16="http://schemas.microsoft.com/office/drawing/2014/main" id="{38F5944A-1E31-40EC-A923-6EC2ACE67E97}"/>
                </a:ext>
              </a:extLst>
            </p:cNvPr>
            <p:cNvSpPr/>
            <p:nvPr/>
          </p:nvSpPr>
          <p:spPr>
            <a:xfrm>
              <a:off x="600075" y="1464706"/>
              <a:ext cx="374404" cy="374404"/>
            </a:xfrm>
            <a:prstGeom prst="rect">
              <a:avLst/>
            </a:prstGeom>
            <a:solidFill>
              <a:schemeClr val="accent3">
                <a:lumMod val="60000"/>
                <a:lumOff val="4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188A64F-FCF7-462D-BDFA-4BB503FED502}"/>
                </a:ext>
              </a:extLst>
            </p:cNvPr>
            <p:cNvSpPr/>
            <p:nvPr/>
          </p:nvSpPr>
          <p:spPr>
            <a:xfrm>
              <a:off x="600075" y="219850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2</a:t>
              </a:r>
            </a:p>
          </p:txBody>
        </p:sp>
        <p:sp>
          <p:nvSpPr>
            <p:cNvPr id="9" name="Rectangle 8">
              <a:extLst>
                <a:ext uri="{FF2B5EF4-FFF2-40B4-BE49-F238E27FC236}">
                  <a16:creationId xmlns:a16="http://schemas.microsoft.com/office/drawing/2014/main" id="{61B885F5-2E67-4538-9466-3E9D47A9BCEA}"/>
                </a:ext>
              </a:extLst>
            </p:cNvPr>
            <p:cNvSpPr/>
            <p:nvPr/>
          </p:nvSpPr>
          <p:spPr>
            <a:xfrm>
              <a:off x="600075" y="291521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51B49B8-24C7-4BAD-B104-A5343085F8F2}"/>
                </a:ext>
              </a:extLst>
            </p:cNvPr>
            <p:cNvSpPr/>
            <p:nvPr/>
          </p:nvSpPr>
          <p:spPr>
            <a:xfrm>
              <a:off x="600075" y="3633996"/>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4</a:t>
              </a:r>
            </a:p>
          </p:txBody>
        </p:sp>
        <p:sp>
          <p:nvSpPr>
            <p:cNvPr id="11" name="Rectangle 10">
              <a:extLst>
                <a:ext uri="{FF2B5EF4-FFF2-40B4-BE49-F238E27FC236}">
                  <a16:creationId xmlns:a16="http://schemas.microsoft.com/office/drawing/2014/main" id="{9CF3003C-62D5-4A8A-986D-0F96F2D89357}"/>
                </a:ext>
              </a:extLst>
            </p:cNvPr>
            <p:cNvSpPr/>
            <p:nvPr/>
          </p:nvSpPr>
          <p:spPr>
            <a:xfrm>
              <a:off x="600075" y="436775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5</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5EE36ADA-344D-4E91-864C-40A5A1EB3AE4}"/>
                </a:ext>
              </a:extLst>
            </p:cNvPr>
            <p:cNvSpPr/>
            <p:nvPr/>
          </p:nvSpPr>
          <p:spPr>
            <a:xfrm>
              <a:off x="600075" y="5101514"/>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6</a:t>
              </a:r>
            </a:p>
          </p:txBody>
        </p:sp>
        <p:sp>
          <p:nvSpPr>
            <p:cNvPr id="13" name="Rectangle 12">
              <a:extLst>
                <a:ext uri="{FF2B5EF4-FFF2-40B4-BE49-F238E27FC236}">
                  <a16:creationId xmlns:a16="http://schemas.microsoft.com/office/drawing/2014/main" id="{839E7FF4-E5D6-4938-BE87-BAEDC29B9246}"/>
                </a:ext>
              </a:extLst>
            </p:cNvPr>
            <p:cNvSpPr/>
            <p:nvPr/>
          </p:nvSpPr>
          <p:spPr>
            <a:xfrm>
              <a:off x="600075" y="579027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7</a:t>
              </a:r>
            </a:p>
          </p:txBody>
        </p:sp>
      </p:grpSp>
      <p:sp>
        <p:nvSpPr>
          <p:cNvPr id="5" name="Espace réservé du numéro de diapositive 4">
            <a:extLst>
              <a:ext uri="{FF2B5EF4-FFF2-40B4-BE49-F238E27FC236}">
                <a16:creationId xmlns:a16="http://schemas.microsoft.com/office/drawing/2014/main" id="{75853AFD-CDB4-45D0-8172-3DCE64558721}"/>
              </a:ext>
            </a:extLst>
          </p:cNvPr>
          <p:cNvSpPr>
            <a:spLocks noGrp="1"/>
          </p:cNvSpPr>
          <p:nvPr>
            <p:ph type="sldNum" sz="quarter" idx="12"/>
          </p:nvPr>
        </p:nvSpPr>
        <p:spPr/>
        <p:txBody>
          <a:bodyPr/>
          <a:lstStyle/>
          <a:p>
            <a:fld id="{830C4335-9913-4F80-B9D7-EA4FD23BFB5C}" type="slidenum">
              <a:rPr lang="fr-FR" smtClean="0"/>
              <a:pPr/>
              <a:t>5</a:t>
            </a:fld>
            <a:endParaRPr lang="fr-FR" dirty="0"/>
          </a:p>
        </p:txBody>
      </p:sp>
    </p:spTree>
    <p:extLst>
      <p:ext uri="{BB962C8B-B14F-4D97-AF65-F5344CB8AC3E}">
        <p14:creationId xmlns:p14="http://schemas.microsoft.com/office/powerpoint/2010/main" val="3982569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4" name="Shape 586">
            <a:extLst>
              <a:ext uri="{FF2B5EF4-FFF2-40B4-BE49-F238E27FC236}">
                <a16:creationId xmlns:a16="http://schemas.microsoft.com/office/drawing/2014/main" id="{B4D74D91-715B-4057-AF17-D7D9CE2A9212}"/>
              </a:ext>
            </a:extLst>
          </p:cNvPr>
          <p:cNvSpPr/>
          <p:nvPr/>
        </p:nvSpPr>
        <p:spPr>
          <a:xfrm>
            <a:off x="722376" y="1366983"/>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5" name="Shape 587">
            <a:extLst>
              <a:ext uri="{FF2B5EF4-FFF2-40B4-BE49-F238E27FC236}">
                <a16:creationId xmlns:a16="http://schemas.microsoft.com/office/drawing/2014/main" id="{3621B3C6-B0B7-4270-9C9F-63C068F2B421}"/>
              </a:ext>
            </a:extLst>
          </p:cNvPr>
          <p:cNvSpPr/>
          <p:nvPr/>
        </p:nvSpPr>
        <p:spPr>
          <a:xfrm>
            <a:off x="722376" y="5477725"/>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COMPLEMENTARITY</a:t>
            </a:r>
          </a:p>
        </p:txBody>
      </p:sp>
      <p:sp>
        <p:nvSpPr>
          <p:cNvPr id="26" name="Shape 589">
            <a:extLst>
              <a:ext uri="{FF2B5EF4-FFF2-40B4-BE49-F238E27FC236}">
                <a16:creationId xmlns:a16="http://schemas.microsoft.com/office/drawing/2014/main" id="{A47C9DBC-ECE8-457C-A1B5-1C4D7CA8D923}"/>
              </a:ext>
            </a:extLst>
          </p:cNvPr>
          <p:cNvSpPr/>
          <p:nvPr/>
        </p:nvSpPr>
        <p:spPr>
          <a:xfrm>
            <a:off x="1202788" y="2553929"/>
            <a:ext cx="4014216" cy="3393235"/>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Increase coordination</a:t>
            </a:r>
          </a:p>
          <a:p>
            <a:pPr marR="0" lvl="0" algn="just" defTabSz="914400" rtl="0" eaLnBrk="1" fontAlgn="auto" latinLnBrk="0" hangingPunct="0">
              <a:lnSpc>
                <a:spcPct val="100000"/>
              </a:lnSpc>
              <a:spcBef>
                <a:spcPts val="0"/>
              </a:spcBef>
              <a:spcAft>
                <a:spcPts val="0"/>
              </a:spcAft>
              <a:buClrTx/>
              <a:buSzTx/>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V</a:t>
            </a:r>
            <a:r>
              <a:rPr kumimoji="0" lang="en-US" sz="2200" b="0" i="0" u="none" strike="noStrike" kern="0" cap="none" spc="0" normalizeH="0" baseline="0" noProof="0" dirty="0" err="1">
                <a:ln>
                  <a:noFill/>
                </a:ln>
                <a:solidFill>
                  <a:prstClr val="black">
                    <a:lumMod val="65000"/>
                    <a:lumOff val="35000"/>
                  </a:prstClr>
                </a:solidFill>
                <a:effectLst/>
                <a:uLnTx/>
                <a:uFillTx/>
                <a:latin typeface="Calibri"/>
                <a:cs typeface="Calibri"/>
                <a:sym typeface="Calibri"/>
              </a:rPr>
              <a:t>alue</a:t>
            </a: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 creation is better</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200" kern="0" dirty="0">
              <a:solidFill>
                <a:prstClr val="black">
                  <a:lumMod val="65000"/>
                  <a:lumOff val="35000"/>
                </a:prstClr>
              </a:solidFill>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Better common gain</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Improve the comfort felt and create mutual liking</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000" kern="0" dirty="0">
              <a:solidFill>
                <a:prstClr val="black">
                  <a:lumMod val="65000"/>
                  <a:lumOff val="35000"/>
                </a:prstClr>
              </a:solidFill>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sp>
        <p:nvSpPr>
          <p:cNvPr id="33" name="Shape 586">
            <a:extLst>
              <a:ext uri="{FF2B5EF4-FFF2-40B4-BE49-F238E27FC236}">
                <a16:creationId xmlns:a16="http://schemas.microsoft.com/office/drawing/2014/main" id="{8FD9F769-DC2F-4EFC-B435-576A39B59EF9}"/>
              </a:ext>
            </a:extLst>
          </p:cNvPr>
          <p:cNvSpPr/>
          <p:nvPr/>
        </p:nvSpPr>
        <p:spPr>
          <a:xfrm>
            <a:off x="6811024" y="1366982"/>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34" name="Shape 587">
            <a:extLst>
              <a:ext uri="{FF2B5EF4-FFF2-40B4-BE49-F238E27FC236}">
                <a16:creationId xmlns:a16="http://schemas.microsoft.com/office/drawing/2014/main" id="{F7395A93-A36D-4954-8A2B-AAC8E0EC83C4}"/>
              </a:ext>
            </a:extLst>
          </p:cNvPr>
          <p:cNvSpPr/>
          <p:nvPr/>
        </p:nvSpPr>
        <p:spPr>
          <a:xfrm>
            <a:off x="6806186" y="5477725"/>
            <a:ext cx="4663438" cy="536654"/>
          </a:xfrm>
          <a:prstGeom prst="rect">
            <a:avLst/>
          </a:prstGeom>
          <a:solidFill>
            <a:srgbClr val="06395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SIMILARITY</a:t>
            </a:r>
          </a:p>
        </p:txBody>
      </p:sp>
      <p:sp>
        <p:nvSpPr>
          <p:cNvPr id="35" name="Shape 589">
            <a:extLst>
              <a:ext uri="{FF2B5EF4-FFF2-40B4-BE49-F238E27FC236}">
                <a16:creationId xmlns:a16="http://schemas.microsoft.com/office/drawing/2014/main" id="{1219AD23-6422-4939-BF1E-3729308DDC91}"/>
              </a:ext>
            </a:extLst>
          </p:cNvPr>
          <p:cNvSpPr/>
          <p:nvPr/>
        </p:nvSpPr>
        <p:spPr>
          <a:xfrm>
            <a:off x="7059169" y="3085941"/>
            <a:ext cx="4059936" cy="2100573"/>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People are attracted to partners who express similar behaviors</a:t>
            </a:r>
          </a:p>
          <a:p>
            <a:pPr marL="0" marR="0" lvl="0" indent="0" algn="just" defTabSz="914400" rtl="0" eaLnBrk="1" fontAlgn="auto" latinLnBrk="0" hangingPunct="0">
              <a:lnSpc>
                <a:spcPct val="100000"/>
              </a:lnSpc>
              <a:spcBef>
                <a:spcPts val="0"/>
              </a:spcBef>
              <a:spcAft>
                <a:spcPts val="0"/>
              </a:spcAft>
              <a:buClrTx/>
              <a:buSzTx/>
              <a:buFontTx/>
              <a:buNone/>
              <a:tabLst/>
              <a:defRPr/>
            </a:pPr>
            <a:endParaRPr lang="en-US" sz="2200" kern="0" dirty="0">
              <a:solidFill>
                <a:prstClr val="black">
                  <a:lumMod val="65000"/>
                  <a:lumOff val="35000"/>
                </a:prstClr>
              </a:solidFill>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Increase value creation</a:t>
            </a: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Improve attractiveness</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43" name="Image 42">
            <a:extLst>
              <a:ext uri="{FF2B5EF4-FFF2-40B4-BE49-F238E27FC236}">
                <a16:creationId xmlns:a16="http://schemas.microsoft.com/office/drawing/2014/main" id="{D73C4FC6-F89A-49DF-B5CA-5EC7BA8B6D0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5573" y="1491410"/>
            <a:ext cx="1139410" cy="1057753"/>
          </a:xfrm>
          <a:prstGeom prst="rect">
            <a:avLst/>
          </a:prstGeom>
        </p:spPr>
      </p:pic>
      <p:grpSp>
        <p:nvGrpSpPr>
          <p:cNvPr id="12" name="Groupe 11">
            <a:extLst>
              <a:ext uri="{FF2B5EF4-FFF2-40B4-BE49-F238E27FC236}">
                <a16:creationId xmlns:a16="http://schemas.microsoft.com/office/drawing/2014/main" id="{B1B1E054-5A68-459F-8DF9-EE85CCFA495B}"/>
              </a:ext>
            </a:extLst>
          </p:cNvPr>
          <p:cNvGrpSpPr/>
          <p:nvPr/>
        </p:nvGrpSpPr>
        <p:grpSpPr>
          <a:xfrm>
            <a:off x="8351770" y="1426248"/>
            <a:ext cx="1572269" cy="1101161"/>
            <a:chOff x="8036744" y="1469705"/>
            <a:chExt cx="1572269" cy="1101161"/>
          </a:xfrm>
        </p:grpSpPr>
        <p:pic>
          <p:nvPicPr>
            <p:cNvPr id="61" name="Image 60">
              <a:extLst>
                <a:ext uri="{FF2B5EF4-FFF2-40B4-BE49-F238E27FC236}">
                  <a16:creationId xmlns:a16="http://schemas.microsoft.com/office/drawing/2014/main" id="{83295F66-66B1-4DFE-86F6-B9BDA5262238}"/>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2" name="Image 61">
              <a:extLst>
                <a:ext uri="{FF2B5EF4-FFF2-40B4-BE49-F238E27FC236}">
                  <a16:creationId xmlns:a16="http://schemas.microsoft.com/office/drawing/2014/main" id="{C3CF49F8-2D54-43BC-87C3-34D6524716D2}"/>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grpSp>
        <p:nvGrpSpPr>
          <p:cNvPr id="13" name="Groupe 12">
            <a:extLst>
              <a:ext uri="{FF2B5EF4-FFF2-40B4-BE49-F238E27FC236}">
                <a16:creationId xmlns:a16="http://schemas.microsoft.com/office/drawing/2014/main" id="{D6624AE8-B856-4A61-879A-C2DB782198E0}"/>
              </a:ext>
            </a:extLst>
          </p:cNvPr>
          <p:cNvGrpSpPr/>
          <p:nvPr/>
        </p:nvGrpSpPr>
        <p:grpSpPr>
          <a:xfrm>
            <a:off x="2349935" y="1491410"/>
            <a:ext cx="1432198" cy="1101161"/>
            <a:chOff x="2349935" y="1491410"/>
            <a:chExt cx="1432198" cy="1101161"/>
          </a:xfrm>
        </p:grpSpPr>
        <p:pic>
          <p:nvPicPr>
            <p:cNvPr id="63" name="Image 62">
              <a:extLst>
                <a:ext uri="{FF2B5EF4-FFF2-40B4-BE49-F238E27FC236}">
                  <a16:creationId xmlns:a16="http://schemas.microsoft.com/office/drawing/2014/main" id="{45910986-6D64-4F69-9CBD-D67E55D72042}"/>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64" name="Image 63">
              <a:extLst>
                <a:ext uri="{FF2B5EF4-FFF2-40B4-BE49-F238E27FC236}">
                  <a16:creationId xmlns:a16="http://schemas.microsoft.com/office/drawing/2014/main" id="{37FCAC86-0E49-466D-BB46-D313EA43E5F8}"/>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sp>
        <p:nvSpPr>
          <p:cNvPr id="3" name="Espace réservé du numéro de diapositive 2">
            <a:extLst>
              <a:ext uri="{FF2B5EF4-FFF2-40B4-BE49-F238E27FC236}">
                <a16:creationId xmlns:a16="http://schemas.microsoft.com/office/drawing/2014/main" id="{BEEDAB44-ACDB-4530-BEB3-7218837A982D}"/>
              </a:ext>
            </a:extLst>
          </p:cNvPr>
          <p:cNvSpPr>
            <a:spLocks noGrp="1"/>
          </p:cNvSpPr>
          <p:nvPr>
            <p:ph type="sldNum" sz="quarter" idx="12"/>
          </p:nvPr>
        </p:nvSpPr>
        <p:spPr/>
        <p:txBody>
          <a:bodyPr/>
          <a:lstStyle/>
          <a:p>
            <a:fld id="{830C4335-9913-4F80-B9D7-EA4FD23BFB5C}" type="slidenum">
              <a:rPr lang="fr-FR" smtClean="0"/>
              <a:pPr/>
              <a:t>50</a:t>
            </a:fld>
            <a:endParaRPr lang="fr-FR" dirty="0"/>
          </a:p>
        </p:txBody>
      </p:sp>
      <p:sp>
        <p:nvSpPr>
          <p:cNvPr id="2" name="ZoneTexte 1">
            <a:extLst>
              <a:ext uri="{FF2B5EF4-FFF2-40B4-BE49-F238E27FC236}">
                <a16:creationId xmlns:a16="http://schemas.microsoft.com/office/drawing/2014/main" id="{3EA230C7-53E9-4F95-8876-3AE36A2C8E7E}"/>
              </a:ext>
            </a:extLst>
          </p:cNvPr>
          <p:cNvSpPr txBox="1"/>
          <p:nvPr/>
        </p:nvSpPr>
        <p:spPr>
          <a:xfrm>
            <a:off x="391886" y="1491410"/>
            <a:ext cx="1596463" cy="369332"/>
          </a:xfrm>
          <a:prstGeom prst="rect">
            <a:avLst/>
          </a:prstGeom>
          <a:noFill/>
        </p:spPr>
        <p:txBody>
          <a:bodyPr wrap="none" rtlCol="0">
            <a:spAutoFit/>
          </a:bodyPr>
          <a:lstStyle/>
          <a:p>
            <a:r>
              <a:rPr lang="fr-FR" b="1" dirty="0" err="1"/>
              <a:t>Referencesssss</a:t>
            </a:r>
            <a:endParaRPr lang="fr-FR" b="1" dirty="0"/>
          </a:p>
        </p:txBody>
      </p:sp>
    </p:spTree>
    <p:extLst>
      <p:ext uri="{BB962C8B-B14F-4D97-AF65-F5344CB8AC3E}">
        <p14:creationId xmlns:p14="http://schemas.microsoft.com/office/powerpoint/2010/main" val="15963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E5CF135D-B053-4976-B401-782EF816F506}"/>
              </a:ext>
            </a:extLst>
          </p:cNvPr>
          <p:cNvSpPr txBox="1"/>
          <p:nvPr/>
        </p:nvSpPr>
        <p:spPr>
          <a:xfrm>
            <a:off x="766618" y="1145309"/>
            <a:ext cx="1822294" cy="461665"/>
          </a:xfrm>
          <a:prstGeom prst="rect">
            <a:avLst/>
          </a:prstGeom>
          <a:noFill/>
        </p:spPr>
        <p:txBody>
          <a:bodyPr wrap="none" rtlCol="0">
            <a:spAutoFit/>
          </a:bodyPr>
          <a:lstStyle/>
          <a:p>
            <a:r>
              <a:rPr lang="fr-FR" sz="2400" b="1" dirty="0">
                <a:solidFill>
                  <a:schemeClr val="accent4"/>
                </a:solidFill>
              </a:rPr>
              <a:t>CONDITIONS</a:t>
            </a:r>
          </a:p>
        </p:txBody>
      </p:sp>
      <p:cxnSp>
        <p:nvCxnSpPr>
          <p:cNvPr id="37" name="Straight Connector 74">
            <a:extLst>
              <a:ext uri="{FF2B5EF4-FFF2-40B4-BE49-F238E27FC236}">
                <a16:creationId xmlns:a16="http://schemas.microsoft.com/office/drawing/2014/main" id="{EA127B4D-DA7A-4281-92EF-16D4F766B639}"/>
              </a:ext>
            </a:extLst>
          </p:cNvPr>
          <p:cNvCxnSpPr>
            <a:cxnSpLocks/>
          </p:cNvCxnSpPr>
          <p:nvPr/>
        </p:nvCxnSpPr>
        <p:spPr>
          <a:xfrm>
            <a:off x="1780423" y="5010991"/>
            <a:ext cx="883782" cy="769662"/>
          </a:xfrm>
          <a:prstGeom prst="line">
            <a:avLst/>
          </a:prstGeom>
          <a:ln w="152400">
            <a:solidFill>
              <a:schemeClr val="accent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8" name="Image 119">
            <a:extLst>
              <a:ext uri="{FF2B5EF4-FFF2-40B4-BE49-F238E27FC236}">
                <a16:creationId xmlns:a16="http://schemas.microsoft.com/office/drawing/2014/main" id="{EDF978FD-7C9E-43C6-9A69-BBA41DD4B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9" y="3718759"/>
            <a:ext cx="1126527" cy="1024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1">
            <a:extLst>
              <a:ext uri="{FF2B5EF4-FFF2-40B4-BE49-F238E27FC236}">
                <a16:creationId xmlns:a16="http://schemas.microsoft.com/office/drawing/2014/main" id="{EA7C26BB-BD7E-45A4-8195-7E30554EB1F3}"/>
              </a:ext>
            </a:extLst>
          </p:cNvPr>
          <p:cNvSpPr>
            <a:spLocks/>
          </p:cNvSpPr>
          <p:nvPr/>
        </p:nvSpPr>
        <p:spPr bwMode="auto">
          <a:xfrm>
            <a:off x="544706" y="2548729"/>
            <a:ext cx="1651390" cy="3279256"/>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chemeClr val="accent3"/>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6" name="Freeform 8">
            <a:extLst>
              <a:ext uri="{FF2B5EF4-FFF2-40B4-BE49-F238E27FC236}">
                <a16:creationId xmlns:a16="http://schemas.microsoft.com/office/drawing/2014/main" id="{DF55AE38-FEB3-455F-AE93-9D14B69F9B61}"/>
              </a:ext>
            </a:extLst>
          </p:cNvPr>
          <p:cNvSpPr>
            <a:spLocks/>
          </p:cNvSpPr>
          <p:nvPr/>
        </p:nvSpPr>
        <p:spPr bwMode="auto">
          <a:xfrm>
            <a:off x="544706" y="2824008"/>
            <a:ext cx="1396601" cy="274799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chemeClr val="accent4"/>
          </a:solidFill>
          <a:ln w="0">
            <a:solidFill>
              <a:schemeClr val="accent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cxnSp>
        <p:nvCxnSpPr>
          <p:cNvPr id="47" name="Straight Connector 83">
            <a:extLst>
              <a:ext uri="{FF2B5EF4-FFF2-40B4-BE49-F238E27FC236}">
                <a16:creationId xmlns:a16="http://schemas.microsoft.com/office/drawing/2014/main" id="{D59AB366-6FCA-4986-9A98-D97C21D4BE47}"/>
              </a:ext>
            </a:extLst>
          </p:cNvPr>
          <p:cNvCxnSpPr>
            <a:cxnSpLocks/>
          </p:cNvCxnSpPr>
          <p:nvPr/>
        </p:nvCxnSpPr>
        <p:spPr>
          <a:xfrm flipV="1">
            <a:off x="1439078" y="2548729"/>
            <a:ext cx="1149834" cy="1170032"/>
          </a:xfrm>
          <a:prstGeom prst="line">
            <a:avLst/>
          </a:prstGeom>
          <a:ln w="152400">
            <a:solidFill>
              <a:schemeClr val="tx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3D49E7-F436-48EE-8AB4-05BFF667BA25}"/>
              </a:ext>
            </a:extLst>
          </p:cNvPr>
          <p:cNvSpPr/>
          <p:nvPr/>
        </p:nvSpPr>
        <p:spPr>
          <a:xfrm>
            <a:off x="3027692" y="1898200"/>
            <a:ext cx="2380799"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48" name="Oval 84">
            <a:extLst>
              <a:ext uri="{FF2B5EF4-FFF2-40B4-BE49-F238E27FC236}">
                <a16:creationId xmlns:a16="http://schemas.microsoft.com/office/drawing/2014/main" id="{7C1699F5-1DC8-4113-B588-236A240CA6C4}"/>
              </a:ext>
            </a:extLst>
          </p:cNvPr>
          <p:cNvSpPr/>
          <p:nvPr/>
        </p:nvSpPr>
        <p:spPr>
          <a:xfrm>
            <a:off x="2461382" y="1865603"/>
            <a:ext cx="914185" cy="950739"/>
          </a:xfrm>
          <a:prstGeom prst="ellipse">
            <a:avLst/>
          </a:prstGeom>
          <a:solidFill>
            <a:schemeClr val="bg1"/>
          </a:solidFill>
          <a:ln w="57150">
            <a:solidFill>
              <a:schemeClr val="tx2">
                <a:lumMod val="50000"/>
              </a:schemeClr>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61" name="Groupe 60">
            <a:extLst>
              <a:ext uri="{FF2B5EF4-FFF2-40B4-BE49-F238E27FC236}">
                <a16:creationId xmlns:a16="http://schemas.microsoft.com/office/drawing/2014/main" id="{33BB6FE3-E8B9-495D-9F77-D119ADA5A036}"/>
              </a:ext>
            </a:extLst>
          </p:cNvPr>
          <p:cNvGrpSpPr/>
          <p:nvPr/>
        </p:nvGrpSpPr>
        <p:grpSpPr>
          <a:xfrm>
            <a:off x="2458921" y="1953946"/>
            <a:ext cx="914185" cy="779693"/>
            <a:chOff x="8036744" y="1469705"/>
            <a:chExt cx="1572269" cy="1101161"/>
          </a:xfrm>
        </p:grpSpPr>
        <p:pic>
          <p:nvPicPr>
            <p:cNvPr id="62" name="Image 61">
              <a:extLst>
                <a:ext uri="{FF2B5EF4-FFF2-40B4-BE49-F238E27FC236}">
                  <a16:creationId xmlns:a16="http://schemas.microsoft.com/office/drawing/2014/main" id="{1A1385E0-5552-4C0D-AAAC-B0DEAEE292E3}"/>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3" name="Image 62">
              <a:extLst>
                <a:ext uri="{FF2B5EF4-FFF2-40B4-BE49-F238E27FC236}">
                  <a16:creationId xmlns:a16="http://schemas.microsoft.com/office/drawing/2014/main" id="{269E2C95-8CA6-486A-856C-5F35EA942109}"/>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sp>
        <p:nvSpPr>
          <p:cNvPr id="72" name="Rectangle 71">
            <a:extLst>
              <a:ext uri="{FF2B5EF4-FFF2-40B4-BE49-F238E27FC236}">
                <a16:creationId xmlns:a16="http://schemas.microsoft.com/office/drawing/2014/main" id="{16C91132-6551-4F23-9EC5-747A662C3A68}"/>
              </a:ext>
            </a:extLst>
          </p:cNvPr>
          <p:cNvSpPr/>
          <p:nvPr/>
        </p:nvSpPr>
        <p:spPr>
          <a:xfrm>
            <a:off x="3574478" y="3843558"/>
            <a:ext cx="2947113"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1" name="Rectangle 80">
            <a:extLst>
              <a:ext uri="{FF2B5EF4-FFF2-40B4-BE49-F238E27FC236}">
                <a16:creationId xmlns:a16="http://schemas.microsoft.com/office/drawing/2014/main" id="{70C626E2-687B-4DE9-920A-76D8A792657D}"/>
              </a:ext>
            </a:extLst>
          </p:cNvPr>
          <p:cNvSpPr/>
          <p:nvPr/>
        </p:nvSpPr>
        <p:spPr>
          <a:xfrm>
            <a:off x="3238457" y="5604503"/>
            <a:ext cx="2170034"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8" name="Oval 84">
            <a:extLst>
              <a:ext uri="{FF2B5EF4-FFF2-40B4-BE49-F238E27FC236}">
                <a16:creationId xmlns:a16="http://schemas.microsoft.com/office/drawing/2014/main" id="{EE0601FD-3EA8-4DA9-9913-928764AA0E72}"/>
              </a:ext>
            </a:extLst>
          </p:cNvPr>
          <p:cNvSpPr/>
          <p:nvPr/>
        </p:nvSpPr>
        <p:spPr>
          <a:xfrm>
            <a:off x="2458921" y="5443473"/>
            <a:ext cx="914185" cy="950739"/>
          </a:xfrm>
          <a:prstGeom prst="ellipse">
            <a:avLst/>
          </a:prstGeom>
          <a:solidFill>
            <a:schemeClr val="bg1"/>
          </a:solidFill>
          <a:ln w="57150">
            <a:solidFill>
              <a:schemeClr val="accent3"/>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pic>
        <p:nvPicPr>
          <p:cNvPr id="90" name="Image 89">
            <a:extLst>
              <a:ext uri="{FF2B5EF4-FFF2-40B4-BE49-F238E27FC236}">
                <a16:creationId xmlns:a16="http://schemas.microsoft.com/office/drawing/2014/main" id="{F95C2779-7D58-495B-A9BC-634071036F83}"/>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26826" y="5507885"/>
            <a:ext cx="794045" cy="823157"/>
          </a:xfrm>
          <a:prstGeom prst="rect">
            <a:avLst/>
          </a:prstGeom>
        </p:spPr>
      </p:pic>
      <p:sp>
        <p:nvSpPr>
          <p:cNvPr id="91" name="ZoneTexte 90">
            <a:extLst>
              <a:ext uri="{FF2B5EF4-FFF2-40B4-BE49-F238E27FC236}">
                <a16:creationId xmlns:a16="http://schemas.microsoft.com/office/drawing/2014/main" id="{2EFFBCD3-B58F-47FA-8ABF-70664645A493}"/>
              </a:ext>
            </a:extLst>
          </p:cNvPr>
          <p:cNvSpPr txBox="1"/>
          <p:nvPr/>
        </p:nvSpPr>
        <p:spPr>
          <a:xfrm>
            <a:off x="3419239" y="2042796"/>
            <a:ext cx="1989252" cy="400110"/>
          </a:xfrm>
          <a:prstGeom prst="rect">
            <a:avLst/>
          </a:prstGeom>
          <a:noFill/>
        </p:spPr>
        <p:txBody>
          <a:bodyPr wrap="square" rtlCol="0">
            <a:spAutoFit/>
          </a:bodyPr>
          <a:lstStyle/>
          <a:p>
            <a:r>
              <a:rPr lang="en-US" sz="2000" b="1" dirty="0">
                <a:solidFill>
                  <a:schemeClr val="tx2">
                    <a:lumMod val="75000"/>
                  </a:schemeClr>
                </a:solidFill>
              </a:rPr>
              <a:t>ARTHUR : Similar</a:t>
            </a:r>
          </a:p>
        </p:txBody>
      </p:sp>
      <p:sp>
        <p:nvSpPr>
          <p:cNvPr id="92" name="ZoneTexte 91">
            <a:extLst>
              <a:ext uri="{FF2B5EF4-FFF2-40B4-BE49-F238E27FC236}">
                <a16:creationId xmlns:a16="http://schemas.microsoft.com/office/drawing/2014/main" id="{82FFC966-F45F-4008-A3EC-FDA6958DFB9D}"/>
              </a:ext>
            </a:extLst>
          </p:cNvPr>
          <p:cNvSpPr txBox="1"/>
          <p:nvPr/>
        </p:nvSpPr>
        <p:spPr>
          <a:xfrm>
            <a:off x="3953324" y="3988154"/>
            <a:ext cx="2555823" cy="400110"/>
          </a:xfrm>
          <a:prstGeom prst="rect">
            <a:avLst/>
          </a:prstGeom>
          <a:noFill/>
        </p:spPr>
        <p:txBody>
          <a:bodyPr wrap="square" rtlCol="0">
            <a:spAutoFit/>
          </a:bodyPr>
          <a:lstStyle/>
          <a:p>
            <a:r>
              <a:rPr lang="en-US" sz="2000" b="1" dirty="0">
                <a:solidFill>
                  <a:schemeClr val="accent4"/>
                </a:solidFill>
              </a:rPr>
              <a:t>BOB: Complementary</a:t>
            </a:r>
          </a:p>
        </p:txBody>
      </p:sp>
      <p:sp>
        <p:nvSpPr>
          <p:cNvPr id="93" name="ZoneTexte 92">
            <a:extLst>
              <a:ext uri="{FF2B5EF4-FFF2-40B4-BE49-F238E27FC236}">
                <a16:creationId xmlns:a16="http://schemas.microsoft.com/office/drawing/2014/main" id="{5C3EF2F3-D23C-4098-B2D0-EA3DE996C14D}"/>
              </a:ext>
            </a:extLst>
          </p:cNvPr>
          <p:cNvSpPr txBox="1"/>
          <p:nvPr/>
        </p:nvSpPr>
        <p:spPr>
          <a:xfrm>
            <a:off x="3470049" y="5749099"/>
            <a:ext cx="1845852" cy="400110"/>
          </a:xfrm>
          <a:prstGeom prst="rect">
            <a:avLst/>
          </a:prstGeom>
          <a:noFill/>
        </p:spPr>
        <p:txBody>
          <a:bodyPr wrap="square" rtlCol="0">
            <a:spAutoFit/>
          </a:bodyPr>
          <a:lstStyle/>
          <a:p>
            <a:r>
              <a:rPr lang="en-US" sz="2000" b="1" dirty="0"/>
              <a:t>KEVIN: Neutral</a:t>
            </a:r>
          </a:p>
        </p:txBody>
      </p:sp>
      <p:cxnSp>
        <p:nvCxnSpPr>
          <p:cNvPr id="96" name="Straight Connector 74">
            <a:extLst>
              <a:ext uri="{FF2B5EF4-FFF2-40B4-BE49-F238E27FC236}">
                <a16:creationId xmlns:a16="http://schemas.microsoft.com/office/drawing/2014/main" id="{2F27FA0E-1559-43B0-8075-8B6A985C7F9B}"/>
              </a:ext>
            </a:extLst>
          </p:cNvPr>
          <p:cNvCxnSpPr>
            <a:cxnSpLocks/>
            <a:stCxn id="46" idx="1"/>
            <a:endCxn id="73" idx="2"/>
          </p:cNvCxnSpPr>
          <p:nvPr/>
        </p:nvCxnSpPr>
        <p:spPr>
          <a:xfrm>
            <a:off x="1941307" y="4198005"/>
            <a:ext cx="1042873" cy="10291"/>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Oval 84">
            <a:extLst>
              <a:ext uri="{FF2B5EF4-FFF2-40B4-BE49-F238E27FC236}">
                <a16:creationId xmlns:a16="http://schemas.microsoft.com/office/drawing/2014/main" id="{3B1C5F55-AAF2-485A-9501-9A40414918B4}"/>
              </a:ext>
            </a:extLst>
          </p:cNvPr>
          <p:cNvSpPr/>
          <p:nvPr/>
        </p:nvSpPr>
        <p:spPr>
          <a:xfrm>
            <a:off x="2984180" y="3732926"/>
            <a:ext cx="914185" cy="950739"/>
          </a:xfrm>
          <a:prstGeom prst="ellipse">
            <a:avLst/>
          </a:prstGeom>
          <a:solidFill>
            <a:schemeClr val="bg1"/>
          </a:solidFill>
          <a:ln w="57150">
            <a:solidFill>
              <a:schemeClr val="accent4"/>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104" name="Groupe 103">
            <a:extLst>
              <a:ext uri="{FF2B5EF4-FFF2-40B4-BE49-F238E27FC236}">
                <a16:creationId xmlns:a16="http://schemas.microsoft.com/office/drawing/2014/main" id="{A856A89C-F6C6-4FE1-9D51-9B677F6CA5FB}"/>
              </a:ext>
            </a:extLst>
          </p:cNvPr>
          <p:cNvGrpSpPr/>
          <p:nvPr/>
        </p:nvGrpSpPr>
        <p:grpSpPr>
          <a:xfrm>
            <a:off x="2982651" y="3772499"/>
            <a:ext cx="958230" cy="823157"/>
            <a:chOff x="5761605" y="2446907"/>
            <a:chExt cx="958230" cy="823157"/>
          </a:xfrm>
        </p:grpSpPr>
        <p:pic>
          <p:nvPicPr>
            <p:cNvPr id="65" name="Image 64">
              <a:extLst>
                <a:ext uri="{FF2B5EF4-FFF2-40B4-BE49-F238E27FC236}">
                  <a16:creationId xmlns:a16="http://schemas.microsoft.com/office/drawing/2014/main" id="{740C33E9-3350-412F-A682-C6915885AB16}"/>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25790" y="2446907"/>
              <a:ext cx="794045" cy="823157"/>
            </a:xfrm>
            <a:prstGeom prst="rect">
              <a:avLst/>
            </a:prstGeom>
          </p:spPr>
        </p:pic>
        <p:pic>
          <p:nvPicPr>
            <p:cNvPr id="66" name="Image 65">
              <a:extLst>
                <a:ext uri="{FF2B5EF4-FFF2-40B4-BE49-F238E27FC236}">
                  <a16:creationId xmlns:a16="http://schemas.microsoft.com/office/drawing/2014/main" id="{BCBDFC4D-18C4-4018-A1F3-33F2A9FC31E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61605" y="2548729"/>
              <a:ext cx="561207" cy="581783"/>
            </a:xfrm>
            <a:prstGeom prst="rect">
              <a:avLst/>
            </a:prstGeom>
          </p:spPr>
        </p:pic>
      </p:grpSp>
      <p:grpSp>
        <p:nvGrpSpPr>
          <p:cNvPr id="115" name="Groupe 114">
            <a:extLst>
              <a:ext uri="{FF2B5EF4-FFF2-40B4-BE49-F238E27FC236}">
                <a16:creationId xmlns:a16="http://schemas.microsoft.com/office/drawing/2014/main" id="{741FC14C-0521-4B4F-BF61-5133474806AD}"/>
              </a:ext>
            </a:extLst>
          </p:cNvPr>
          <p:cNvGrpSpPr/>
          <p:nvPr/>
        </p:nvGrpSpPr>
        <p:grpSpPr>
          <a:xfrm>
            <a:off x="6876100" y="1924763"/>
            <a:ext cx="4663440" cy="4688464"/>
            <a:chOff x="7102306" y="1603177"/>
            <a:chExt cx="4663440" cy="4688464"/>
          </a:xfrm>
        </p:grpSpPr>
        <p:sp>
          <p:nvSpPr>
            <p:cNvPr id="107" name="Shape 586">
              <a:extLst>
                <a:ext uri="{FF2B5EF4-FFF2-40B4-BE49-F238E27FC236}">
                  <a16:creationId xmlns:a16="http://schemas.microsoft.com/office/drawing/2014/main" id="{42BA936E-C858-4D9C-ACDE-D67EBD48A3A6}"/>
                </a:ext>
              </a:extLst>
            </p:cNvPr>
            <p:cNvSpPr/>
            <p:nvPr/>
          </p:nvSpPr>
          <p:spPr>
            <a:xfrm>
              <a:off x="7102306" y="2044324"/>
              <a:ext cx="4663440" cy="4028302"/>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08" name="Rectangle 107">
              <a:extLst>
                <a:ext uri="{FF2B5EF4-FFF2-40B4-BE49-F238E27FC236}">
                  <a16:creationId xmlns:a16="http://schemas.microsoft.com/office/drawing/2014/main" id="{11040D32-61FE-458B-8327-142901DE0C0B}"/>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INITIAL BEHAVIORS</a:t>
              </a:r>
            </a:p>
          </p:txBody>
        </p:sp>
        <p:sp>
          <p:nvSpPr>
            <p:cNvPr id="112" name="ZoneTexte 111">
              <a:extLst>
                <a:ext uri="{FF2B5EF4-FFF2-40B4-BE49-F238E27FC236}">
                  <a16:creationId xmlns:a16="http://schemas.microsoft.com/office/drawing/2014/main" id="{5FD92044-70FB-4A37-89AC-AA4760834650}"/>
                </a:ext>
              </a:extLst>
            </p:cNvPr>
            <p:cNvSpPr txBox="1"/>
            <p:nvPr/>
          </p:nvSpPr>
          <p:spPr>
            <a:xfrm>
              <a:off x="7177599" y="2444434"/>
              <a:ext cx="4353660" cy="384720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POW = 0.55</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Decision among </a:t>
              </a:r>
              <a:r>
                <a:rPr lang="en-US" sz="2400" b="1" dirty="0"/>
                <a:t>630 </a:t>
              </a:r>
              <a:r>
                <a:rPr lang="en-US" sz="2000" b="1" dirty="0"/>
                <a:t>restaurants</a:t>
              </a:r>
            </a:p>
            <a:p>
              <a:endParaRPr lang="en-US" sz="2000" b="1" dirty="0"/>
            </a:p>
            <a:p>
              <a:pPr marL="342900" indent="-342900">
                <a:buFont typeface="Arial" panose="020B0604020202020204" pitchFamily="34" charset="0"/>
                <a:buChar char="•"/>
              </a:pPr>
              <a:r>
                <a:rPr lang="en-US" sz="2000" b="1" dirty="0"/>
                <a:t>Manipulation of preferences:</a:t>
              </a:r>
            </a:p>
            <a:p>
              <a:pPr marL="342900"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User) &gt; 0.7</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a:t>
              </a:r>
              <a:r>
                <a:rPr lang="en-US" sz="2000" b="1" dirty="0" err="1"/>
                <a:t>Agent_i</a:t>
              </a:r>
              <a:r>
                <a:rPr lang="en-US" sz="2000" b="1" dirty="0"/>
                <a:t>) &gt; 0.35</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Most liked values are different</a:t>
              </a:r>
            </a:p>
            <a:p>
              <a:pPr lvl="1"/>
              <a:endParaRPr lang="en-US" sz="2000" b="1" dirty="0"/>
            </a:p>
          </p:txBody>
        </p:sp>
      </p:grpSp>
      <p:sp>
        <p:nvSpPr>
          <p:cNvPr id="49" name="Freeform 5">
            <a:extLst>
              <a:ext uri="{FF2B5EF4-FFF2-40B4-BE49-F238E27FC236}">
                <a16:creationId xmlns:a16="http://schemas.microsoft.com/office/drawing/2014/main" id="{F97732AB-0082-4ABC-918C-961553734BF0}"/>
              </a:ext>
            </a:extLst>
          </p:cNvPr>
          <p:cNvSpPr>
            <a:spLocks/>
          </p:cNvSpPr>
          <p:nvPr/>
        </p:nvSpPr>
        <p:spPr bwMode="auto">
          <a:xfrm>
            <a:off x="544706" y="3086155"/>
            <a:ext cx="1140621" cy="2229861"/>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chemeClr val="tx2">
              <a:lumMod val="50000"/>
            </a:schemeClr>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16" name="Oval 13">
            <a:extLst>
              <a:ext uri="{FF2B5EF4-FFF2-40B4-BE49-F238E27FC236}">
                <a16:creationId xmlns:a16="http://schemas.microsoft.com/office/drawing/2014/main" id="{CC4A4A69-0BCA-4D44-AC00-33F53601BDC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 name="Espace réservé du numéro de diapositive 4">
            <a:extLst>
              <a:ext uri="{FF2B5EF4-FFF2-40B4-BE49-F238E27FC236}">
                <a16:creationId xmlns:a16="http://schemas.microsoft.com/office/drawing/2014/main" id="{5333E949-F4FF-4143-89A7-1E3541837D4D}"/>
              </a:ext>
            </a:extLst>
          </p:cNvPr>
          <p:cNvSpPr>
            <a:spLocks noGrp="1"/>
          </p:cNvSpPr>
          <p:nvPr>
            <p:ph type="sldNum" sz="quarter" idx="12"/>
          </p:nvPr>
        </p:nvSpPr>
        <p:spPr/>
        <p:txBody>
          <a:bodyPr/>
          <a:lstStyle/>
          <a:p>
            <a:fld id="{830C4335-9913-4F80-B9D7-EA4FD23BFB5C}" type="slidenum">
              <a:rPr lang="fr-FR" smtClean="0"/>
              <a:pPr/>
              <a:t>51</a:t>
            </a:fld>
            <a:endParaRPr lang="fr-FR" dirty="0"/>
          </a:p>
        </p:txBody>
      </p:sp>
    </p:spTree>
    <p:extLst>
      <p:ext uri="{BB962C8B-B14F-4D97-AF65-F5344CB8AC3E}">
        <p14:creationId xmlns:p14="http://schemas.microsoft.com/office/powerpoint/2010/main" val="3918597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43" name="Rectangle 42">
            <a:extLst>
              <a:ext uri="{FF2B5EF4-FFF2-40B4-BE49-F238E27FC236}">
                <a16:creationId xmlns:a16="http://schemas.microsoft.com/office/drawing/2014/main" id="{7C46F388-7E2C-451F-A21D-3A00748C3BE7}"/>
              </a:ext>
            </a:extLst>
          </p:cNvPr>
          <p:cNvSpPr/>
          <p:nvPr/>
        </p:nvSpPr>
        <p:spPr>
          <a:xfrm>
            <a:off x="687330" y="4560966"/>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0D1097-1B47-418D-A8BA-172EFD13C191}"/>
              </a:ext>
            </a:extLst>
          </p:cNvPr>
          <p:cNvSpPr/>
          <p:nvPr/>
        </p:nvSpPr>
        <p:spPr>
          <a:xfrm>
            <a:off x="687334" y="1365898"/>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D99A3C-348B-4812-A8DC-88F0744F409F}"/>
              </a:ext>
            </a:extLst>
          </p:cNvPr>
          <p:cNvSpPr/>
          <p:nvPr/>
        </p:nvSpPr>
        <p:spPr>
          <a:xfrm>
            <a:off x="687331" y="2511130"/>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81F7-8597-4AE7-ABE5-757E95A6F658}"/>
              </a:ext>
            </a:extLst>
          </p:cNvPr>
          <p:cNvSpPr/>
          <p:nvPr/>
        </p:nvSpPr>
        <p:spPr>
          <a:xfrm>
            <a:off x="687332" y="3557227"/>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FF5A6-36DA-493A-A2DB-8EEFCBB2C91A}"/>
              </a:ext>
            </a:extLst>
          </p:cNvPr>
          <p:cNvSpPr/>
          <p:nvPr/>
        </p:nvSpPr>
        <p:spPr>
          <a:xfrm>
            <a:off x="1093665" y="1265462"/>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6">
            <a:extLst>
              <a:ext uri="{FF2B5EF4-FFF2-40B4-BE49-F238E27FC236}">
                <a16:creationId xmlns:a16="http://schemas.microsoft.com/office/drawing/2014/main" id="{D0449174-EECD-4746-8CE6-704408637401}"/>
              </a:ext>
            </a:extLst>
          </p:cNvPr>
          <p:cNvGrpSpPr/>
          <p:nvPr/>
        </p:nvGrpSpPr>
        <p:grpSpPr>
          <a:xfrm>
            <a:off x="323125" y="1290597"/>
            <a:ext cx="1054369" cy="809097"/>
            <a:chOff x="3347870" y="1321249"/>
            <a:chExt cx="857972" cy="783125"/>
          </a:xfrm>
        </p:grpSpPr>
        <p:sp>
          <p:nvSpPr>
            <p:cNvPr id="20" name="Rectangle 19">
              <a:extLst>
                <a:ext uri="{FF2B5EF4-FFF2-40B4-BE49-F238E27FC236}">
                  <a16:creationId xmlns:a16="http://schemas.microsoft.com/office/drawing/2014/main" id="{E9324912-C695-47E8-AE4B-8B4514F9E1C9}"/>
                </a:ext>
              </a:extLst>
            </p:cNvPr>
            <p:cNvSpPr/>
            <p:nvPr/>
          </p:nvSpPr>
          <p:spPr>
            <a:xfrm>
              <a:off x="3347870" y="1321249"/>
              <a:ext cx="627012" cy="7831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H1</a:t>
              </a:r>
            </a:p>
          </p:txBody>
        </p:sp>
        <p:sp>
          <p:nvSpPr>
            <p:cNvPr id="23" name="Isosceles Triangle 5">
              <a:extLst>
                <a:ext uri="{FF2B5EF4-FFF2-40B4-BE49-F238E27FC236}">
                  <a16:creationId xmlns:a16="http://schemas.microsoft.com/office/drawing/2014/main" id="{08431E13-A599-423E-B417-73EB7C12B467}"/>
                </a:ext>
              </a:extLst>
            </p:cNvPr>
            <p:cNvSpPr/>
            <p:nvPr/>
          </p:nvSpPr>
          <p:spPr>
            <a:xfrm rot="5400000">
              <a:off x="3921452" y="1597332"/>
              <a:ext cx="337819" cy="230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5" name="Rectangle 24">
            <a:extLst>
              <a:ext uri="{FF2B5EF4-FFF2-40B4-BE49-F238E27FC236}">
                <a16:creationId xmlns:a16="http://schemas.microsoft.com/office/drawing/2014/main" id="{6DD42443-331B-4B78-882F-C85AD4337824}"/>
              </a:ext>
            </a:extLst>
          </p:cNvPr>
          <p:cNvSpPr/>
          <p:nvPr/>
        </p:nvSpPr>
        <p:spPr>
          <a:xfrm>
            <a:off x="1069782" y="2398200"/>
            <a:ext cx="10669636" cy="807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6" name="Group 10">
            <a:extLst>
              <a:ext uri="{FF2B5EF4-FFF2-40B4-BE49-F238E27FC236}">
                <a16:creationId xmlns:a16="http://schemas.microsoft.com/office/drawing/2014/main" id="{1D3AC739-5CC5-4E41-8180-327D713449E4}"/>
              </a:ext>
            </a:extLst>
          </p:cNvPr>
          <p:cNvGrpSpPr/>
          <p:nvPr/>
        </p:nvGrpSpPr>
        <p:grpSpPr>
          <a:xfrm>
            <a:off x="323126" y="2404043"/>
            <a:ext cx="1030487" cy="809097"/>
            <a:chOff x="3367305" y="1321249"/>
            <a:chExt cx="838538" cy="783125"/>
          </a:xfrm>
        </p:grpSpPr>
        <p:sp>
          <p:nvSpPr>
            <p:cNvPr id="27" name="Rectangle 26">
              <a:extLst>
                <a:ext uri="{FF2B5EF4-FFF2-40B4-BE49-F238E27FC236}">
                  <a16:creationId xmlns:a16="http://schemas.microsoft.com/office/drawing/2014/main" id="{75CEDAC3-8C8B-4B00-BD7E-60C91B5AC75B}"/>
                </a:ext>
              </a:extLst>
            </p:cNvPr>
            <p:cNvSpPr/>
            <p:nvPr/>
          </p:nvSpPr>
          <p:spPr>
            <a:xfrm>
              <a:off x="3367305" y="1321249"/>
              <a:ext cx="613236" cy="78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H2</a:t>
              </a:r>
            </a:p>
          </p:txBody>
        </p:sp>
        <p:sp>
          <p:nvSpPr>
            <p:cNvPr id="28" name="Isosceles Triangle 12">
              <a:extLst>
                <a:ext uri="{FF2B5EF4-FFF2-40B4-BE49-F238E27FC236}">
                  <a16:creationId xmlns:a16="http://schemas.microsoft.com/office/drawing/2014/main" id="{FF1BC946-46C1-4E8A-88D4-647C2E287A17}"/>
                </a:ext>
              </a:extLst>
            </p:cNvPr>
            <p:cNvSpPr/>
            <p:nvPr/>
          </p:nvSpPr>
          <p:spPr>
            <a:xfrm rot="5400000">
              <a:off x="3920629" y="1596508"/>
              <a:ext cx="339467" cy="2309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0" name="Rectangle 29">
            <a:extLst>
              <a:ext uri="{FF2B5EF4-FFF2-40B4-BE49-F238E27FC236}">
                <a16:creationId xmlns:a16="http://schemas.microsoft.com/office/drawing/2014/main" id="{2C21A5C9-5517-407B-8001-B53310161F38}"/>
              </a:ext>
            </a:extLst>
          </p:cNvPr>
          <p:cNvSpPr/>
          <p:nvPr/>
        </p:nvSpPr>
        <p:spPr>
          <a:xfrm>
            <a:off x="1076737" y="3436048"/>
            <a:ext cx="10662682" cy="80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5">
            <a:extLst>
              <a:ext uri="{FF2B5EF4-FFF2-40B4-BE49-F238E27FC236}">
                <a16:creationId xmlns:a16="http://schemas.microsoft.com/office/drawing/2014/main" id="{D9DD13D6-08E6-428E-94F6-95BB0DC4DCF7}"/>
              </a:ext>
            </a:extLst>
          </p:cNvPr>
          <p:cNvGrpSpPr/>
          <p:nvPr/>
        </p:nvGrpSpPr>
        <p:grpSpPr>
          <a:xfrm>
            <a:off x="323126" y="3438493"/>
            <a:ext cx="1030489" cy="809097"/>
            <a:chOff x="3367304" y="1321250"/>
            <a:chExt cx="838539" cy="783125"/>
          </a:xfrm>
        </p:grpSpPr>
        <p:sp>
          <p:nvSpPr>
            <p:cNvPr id="32" name="Rectangle 31">
              <a:extLst>
                <a:ext uri="{FF2B5EF4-FFF2-40B4-BE49-F238E27FC236}">
                  <a16:creationId xmlns:a16="http://schemas.microsoft.com/office/drawing/2014/main" id="{ECAE4C06-C9B8-4198-B6E0-553576E582DB}"/>
                </a:ext>
              </a:extLst>
            </p:cNvPr>
            <p:cNvSpPr/>
            <p:nvPr/>
          </p:nvSpPr>
          <p:spPr>
            <a:xfrm>
              <a:off x="3367304" y="1321250"/>
              <a:ext cx="613236" cy="783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H3</a:t>
              </a:r>
            </a:p>
          </p:txBody>
        </p:sp>
        <p:sp>
          <p:nvSpPr>
            <p:cNvPr id="33" name="Isosceles Triangle 17">
              <a:extLst>
                <a:ext uri="{FF2B5EF4-FFF2-40B4-BE49-F238E27FC236}">
                  <a16:creationId xmlns:a16="http://schemas.microsoft.com/office/drawing/2014/main" id="{715D6E2D-4703-4B29-B67E-77238503FE59}"/>
                </a:ext>
              </a:extLst>
            </p:cNvPr>
            <p:cNvSpPr/>
            <p:nvPr/>
          </p:nvSpPr>
          <p:spPr>
            <a:xfrm rot="5400000">
              <a:off x="3927931" y="1603808"/>
              <a:ext cx="324863" cy="2309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7F2A4E-1D5D-4542-AA94-A37FF9F8F16E}"/>
              </a:ext>
            </a:extLst>
          </p:cNvPr>
          <p:cNvSpPr/>
          <p:nvPr/>
        </p:nvSpPr>
        <p:spPr>
          <a:xfrm>
            <a:off x="1069783" y="4453894"/>
            <a:ext cx="10669636"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0">
            <a:extLst>
              <a:ext uri="{FF2B5EF4-FFF2-40B4-BE49-F238E27FC236}">
                <a16:creationId xmlns:a16="http://schemas.microsoft.com/office/drawing/2014/main" id="{7D6115BF-0FCB-4A06-AF8D-B9BDEEE97889}"/>
              </a:ext>
            </a:extLst>
          </p:cNvPr>
          <p:cNvGrpSpPr/>
          <p:nvPr/>
        </p:nvGrpSpPr>
        <p:grpSpPr>
          <a:xfrm>
            <a:off x="311797" y="4457910"/>
            <a:ext cx="1054364" cy="809435"/>
            <a:chOff x="3347871" y="1321249"/>
            <a:chExt cx="857968" cy="783125"/>
          </a:xfrm>
        </p:grpSpPr>
        <p:sp>
          <p:nvSpPr>
            <p:cNvPr id="37" name="Rectangle 36">
              <a:extLst>
                <a:ext uri="{FF2B5EF4-FFF2-40B4-BE49-F238E27FC236}">
                  <a16:creationId xmlns:a16="http://schemas.microsoft.com/office/drawing/2014/main" id="{C77E1C4B-9EDF-4E93-A782-3B372B3AB54E}"/>
                </a:ext>
              </a:extLst>
            </p:cNvPr>
            <p:cNvSpPr/>
            <p:nvPr/>
          </p:nvSpPr>
          <p:spPr>
            <a:xfrm>
              <a:off x="3347871" y="1321249"/>
              <a:ext cx="627012" cy="783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H4</a:t>
              </a:r>
            </a:p>
          </p:txBody>
        </p:sp>
        <p:sp>
          <p:nvSpPr>
            <p:cNvPr id="38" name="Isosceles Triangle 22">
              <a:extLst>
                <a:ext uri="{FF2B5EF4-FFF2-40B4-BE49-F238E27FC236}">
                  <a16:creationId xmlns:a16="http://schemas.microsoft.com/office/drawing/2014/main" id="{0051C1B8-9165-4100-AFD1-5C500F0FB7FB}"/>
                </a:ext>
              </a:extLst>
            </p:cNvPr>
            <p:cNvSpPr/>
            <p:nvPr/>
          </p:nvSpPr>
          <p:spPr>
            <a:xfrm rot="5400000">
              <a:off x="3888516" y="1628968"/>
              <a:ext cx="403687" cy="23095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26">
            <a:extLst>
              <a:ext uri="{FF2B5EF4-FFF2-40B4-BE49-F238E27FC236}">
                <a16:creationId xmlns:a16="http://schemas.microsoft.com/office/drawing/2014/main" id="{E291BD6B-6110-45F7-9325-7AD498085021}"/>
              </a:ext>
            </a:extLst>
          </p:cNvPr>
          <p:cNvSpPr txBox="1"/>
          <p:nvPr/>
        </p:nvSpPr>
        <p:spPr>
          <a:xfrm>
            <a:off x="1072953" y="1339332"/>
            <a:ext cx="10666466"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The behaviors of dominance expressed by the agent; whether complementary or similar; are correctly perceived by the participants</a:t>
            </a:r>
          </a:p>
        </p:txBody>
      </p:sp>
      <p:sp>
        <p:nvSpPr>
          <p:cNvPr id="41" name="TextBox 26">
            <a:extLst>
              <a:ext uri="{FF2B5EF4-FFF2-40B4-BE49-F238E27FC236}">
                <a16:creationId xmlns:a16="http://schemas.microsoft.com/office/drawing/2014/main" id="{68ABB317-4098-452A-85F7-7D86DEF52273}"/>
              </a:ext>
            </a:extLst>
          </p:cNvPr>
          <p:cNvSpPr txBox="1"/>
          <p:nvPr/>
        </p:nvSpPr>
        <p:spPr>
          <a:xfrm>
            <a:off x="1076736" y="3516916"/>
            <a:ext cx="10552714"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Negotiation converges more quickly when negotiators establish a complementary relation of dominance</a:t>
            </a:r>
          </a:p>
        </p:txBody>
      </p:sp>
      <p:sp>
        <p:nvSpPr>
          <p:cNvPr id="42" name="TextBox 26">
            <a:extLst>
              <a:ext uri="{FF2B5EF4-FFF2-40B4-BE49-F238E27FC236}">
                <a16:creationId xmlns:a16="http://schemas.microsoft.com/office/drawing/2014/main" id="{EF2E8707-BDA1-422B-9687-9C0CE8F6A70B}"/>
              </a:ext>
            </a:extLst>
          </p:cNvPr>
          <p:cNvSpPr txBox="1"/>
          <p:nvPr/>
        </p:nvSpPr>
        <p:spPr>
          <a:xfrm>
            <a:off x="1072952" y="4544212"/>
            <a:ext cx="10605593"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Participants feel more comfortable with a partner who expresses complementary behaviors of dominance</a:t>
            </a:r>
          </a:p>
        </p:txBody>
      </p:sp>
      <p:sp>
        <p:nvSpPr>
          <p:cNvPr id="47" name="Rectangle 46">
            <a:extLst>
              <a:ext uri="{FF2B5EF4-FFF2-40B4-BE49-F238E27FC236}">
                <a16:creationId xmlns:a16="http://schemas.microsoft.com/office/drawing/2014/main" id="{EDCBACE3-7915-4353-B9A7-5954AEAA2D8B}"/>
              </a:ext>
            </a:extLst>
          </p:cNvPr>
          <p:cNvSpPr/>
          <p:nvPr/>
        </p:nvSpPr>
        <p:spPr>
          <a:xfrm>
            <a:off x="687331" y="5548341"/>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B0EBE84-5DDF-444E-928C-CFEF5B7999B5}"/>
              </a:ext>
            </a:extLst>
          </p:cNvPr>
          <p:cNvSpPr/>
          <p:nvPr/>
        </p:nvSpPr>
        <p:spPr>
          <a:xfrm>
            <a:off x="1093665" y="5441269"/>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6">
            <a:extLst>
              <a:ext uri="{FF2B5EF4-FFF2-40B4-BE49-F238E27FC236}">
                <a16:creationId xmlns:a16="http://schemas.microsoft.com/office/drawing/2014/main" id="{D0E5BFB0-1C8B-4ACB-B95C-18E5895B292A}"/>
              </a:ext>
            </a:extLst>
          </p:cNvPr>
          <p:cNvSpPr txBox="1"/>
          <p:nvPr/>
        </p:nvSpPr>
        <p:spPr>
          <a:xfrm>
            <a:off x="1086235" y="5689979"/>
            <a:ext cx="10592310" cy="430887"/>
          </a:xfrm>
          <a:prstGeom prst="rect">
            <a:avLst/>
          </a:prstGeom>
          <a:noFill/>
        </p:spPr>
        <p:txBody>
          <a:bodyPr wrap="square" lIns="0" rIns="0" rtlCol="0" anchor="t">
            <a:spAutoFit/>
          </a:bodyPr>
          <a:lstStyle/>
          <a:p>
            <a:pPr lvl="1"/>
            <a:r>
              <a:rPr lang="en-US" sz="2200" dirty="0">
                <a:solidFill>
                  <a:schemeClr val="tx1">
                    <a:lumMod val="65000"/>
                    <a:lumOff val="35000"/>
                  </a:schemeClr>
                </a:solidFill>
              </a:rPr>
              <a:t>Complementarity in the dominance relation increases appreciation between negotiators</a:t>
            </a:r>
          </a:p>
        </p:txBody>
      </p:sp>
      <p:grpSp>
        <p:nvGrpSpPr>
          <p:cNvPr id="44" name="Group 20">
            <a:extLst>
              <a:ext uri="{FF2B5EF4-FFF2-40B4-BE49-F238E27FC236}">
                <a16:creationId xmlns:a16="http://schemas.microsoft.com/office/drawing/2014/main" id="{F8FBD695-FD06-40E1-9769-FF0B659AF1F1}"/>
              </a:ext>
            </a:extLst>
          </p:cNvPr>
          <p:cNvGrpSpPr/>
          <p:nvPr/>
        </p:nvGrpSpPr>
        <p:grpSpPr>
          <a:xfrm>
            <a:off x="323126" y="5521070"/>
            <a:ext cx="1048829" cy="757809"/>
            <a:chOff x="3347871" y="1321249"/>
            <a:chExt cx="853464" cy="733483"/>
          </a:xfrm>
          <a:solidFill>
            <a:schemeClr val="accent2"/>
          </a:solidFill>
        </p:grpSpPr>
        <p:sp>
          <p:nvSpPr>
            <p:cNvPr id="45" name="Rectangle 44">
              <a:extLst>
                <a:ext uri="{FF2B5EF4-FFF2-40B4-BE49-F238E27FC236}">
                  <a16:creationId xmlns:a16="http://schemas.microsoft.com/office/drawing/2014/main" id="{1A3FD2B3-157D-4C71-9438-F8269A6F40E7}"/>
                </a:ext>
              </a:extLst>
            </p:cNvPr>
            <p:cNvSpPr/>
            <p:nvPr/>
          </p:nvSpPr>
          <p:spPr>
            <a:xfrm>
              <a:off x="3347871" y="1321249"/>
              <a:ext cx="627012" cy="7334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H5</a:t>
              </a:r>
            </a:p>
          </p:txBody>
        </p:sp>
        <p:sp>
          <p:nvSpPr>
            <p:cNvPr id="46" name="Isosceles Triangle 22">
              <a:extLst>
                <a:ext uri="{FF2B5EF4-FFF2-40B4-BE49-F238E27FC236}">
                  <a16:creationId xmlns:a16="http://schemas.microsoft.com/office/drawing/2014/main" id="{FBAD35C5-0CE6-4119-BCF5-A88061E4B843}"/>
                </a:ext>
              </a:extLst>
            </p:cNvPr>
            <p:cNvSpPr/>
            <p:nvPr/>
          </p:nvSpPr>
          <p:spPr>
            <a:xfrm rot="5400000">
              <a:off x="3884012" y="1558073"/>
              <a:ext cx="403687" cy="23095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26">
            <a:extLst>
              <a:ext uri="{FF2B5EF4-FFF2-40B4-BE49-F238E27FC236}">
                <a16:creationId xmlns:a16="http://schemas.microsoft.com/office/drawing/2014/main" id="{980E96A7-54C4-4C6E-8FD4-A6AA9ECB1FB7}"/>
              </a:ext>
            </a:extLst>
          </p:cNvPr>
          <p:cNvSpPr txBox="1"/>
          <p:nvPr/>
        </p:nvSpPr>
        <p:spPr>
          <a:xfrm>
            <a:off x="1093665" y="2501200"/>
            <a:ext cx="10584880"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Negotiators achieve a greater common gain when negotiators establish a complementary relation of dominance</a:t>
            </a:r>
          </a:p>
        </p:txBody>
      </p:sp>
      <p:sp>
        <p:nvSpPr>
          <p:cNvPr id="3" name="Espace réservé du numéro de diapositive 2">
            <a:extLst>
              <a:ext uri="{FF2B5EF4-FFF2-40B4-BE49-F238E27FC236}">
                <a16:creationId xmlns:a16="http://schemas.microsoft.com/office/drawing/2014/main" id="{D30B06EE-E7CA-41CD-BF1F-73E92F1F9A40}"/>
              </a:ext>
            </a:extLst>
          </p:cNvPr>
          <p:cNvSpPr>
            <a:spLocks noGrp="1"/>
          </p:cNvSpPr>
          <p:nvPr>
            <p:ph type="sldNum" sz="quarter" idx="12"/>
          </p:nvPr>
        </p:nvSpPr>
        <p:spPr/>
        <p:txBody>
          <a:bodyPr/>
          <a:lstStyle/>
          <a:p>
            <a:fld id="{830C4335-9913-4F80-B9D7-EA4FD23BFB5C}" type="slidenum">
              <a:rPr lang="fr-FR" smtClean="0"/>
              <a:pPr/>
              <a:t>52</a:t>
            </a:fld>
            <a:endParaRPr lang="fr-FR" dirty="0"/>
          </a:p>
        </p:txBody>
      </p:sp>
    </p:spTree>
    <p:extLst>
      <p:ext uri="{BB962C8B-B14F-4D97-AF65-F5344CB8AC3E}">
        <p14:creationId xmlns:p14="http://schemas.microsoft.com/office/powerpoint/2010/main" val="3636030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9463E-F8C5-4141-A506-E92B5EB6DDB6}"/>
              </a:ext>
            </a:extLst>
          </p:cNvPr>
          <p:cNvSpPr/>
          <p:nvPr/>
        </p:nvSpPr>
        <p:spPr>
          <a:xfrm>
            <a:off x="5749365" y="1633813"/>
            <a:ext cx="5856941" cy="28158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1759008" cy="461665"/>
          </a:xfrm>
          <a:prstGeom prst="rect">
            <a:avLst/>
          </a:prstGeom>
          <a:noFill/>
        </p:spPr>
        <p:txBody>
          <a:bodyPr wrap="none" rtlCol="0">
            <a:spAutoFit/>
          </a:bodyPr>
          <a:lstStyle/>
          <a:p>
            <a:r>
              <a:rPr lang="fr-FR" sz="2400" b="1" dirty="0">
                <a:solidFill>
                  <a:schemeClr val="accent4"/>
                </a:solidFill>
              </a:rPr>
              <a:t>PROCEDURE</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5" name="Image 4">
            <a:extLst>
              <a:ext uri="{FF2B5EF4-FFF2-40B4-BE49-F238E27FC236}">
                <a16:creationId xmlns:a16="http://schemas.microsoft.com/office/drawing/2014/main" id="{41A96D95-4713-49C0-9D0D-15DD1B626AE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54718" y="1247285"/>
            <a:ext cx="825938" cy="825938"/>
          </a:xfrm>
          <a:prstGeom prst="rect">
            <a:avLst/>
          </a:prstGeom>
        </p:spPr>
      </p:pic>
      <p:grpSp>
        <p:nvGrpSpPr>
          <p:cNvPr id="11" name="Groupe 10">
            <a:extLst>
              <a:ext uri="{FF2B5EF4-FFF2-40B4-BE49-F238E27FC236}">
                <a16:creationId xmlns:a16="http://schemas.microsoft.com/office/drawing/2014/main" id="{E7C59E9E-109B-4E2F-9E3D-74A5090E3C31}"/>
              </a:ext>
            </a:extLst>
          </p:cNvPr>
          <p:cNvGrpSpPr/>
          <p:nvPr/>
        </p:nvGrpSpPr>
        <p:grpSpPr>
          <a:xfrm>
            <a:off x="269631" y="1811284"/>
            <a:ext cx="2368734" cy="2456403"/>
            <a:chOff x="7102306" y="1496561"/>
            <a:chExt cx="4663440" cy="3350630"/>
          </a:xfrm>
        </p:grpSpPr>
        <p:sp>
          <p:nvSpPr>
            <p:cNvPr id="15" name="Shape 586">
              <a:extLst>
                <a:ext uri="{FF2B5EF4-FFF2-40B4-BE49-F238E27FC236}">
                  <a16:creationId xmlns:a16="http://schemas.microsoft.com/office/drawing/2014/main" id="{89D15C63-BC33-4C69-8EF6-89794DD87A79}"/>
                </a:ext>
              </a:extLst>
            </p:cNvPr>
            <p:cNvSpPr/>
            <p:nvPr/>
          </p:nvSpPr>
          <p:spPr>
            <a:xfrm>
              <a:off x="7102306" y="2044324"/>
              <a:ext cx="4663440" cy="2802867"/>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6" name="Rectangle 15">
              <a:extLst>
                <a:ext uri="{FF2B5EF4-FFF2-40B4-BE49-F238E27FC236}">
                  <a16:creationId xmlns:a16="http://schemas.microsoft.com/office/drawing/2014/main" id="{9E535449-1215-4948-8832-3766B6107963}"/>
                </a:ext>
              </a:extLst>
            </p:cNvPr>
            <p:cNvSpPr/>
            <p:nvPr/>
          </p:nvSpPr>
          <p:spPr>
            <a:xfrm>
              <a:off x="7102306" y="1496561"/>
              <a:ext cx="4663440" cy="558800"/>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1</a:t>
              </a:r>
            </a:p>
          </p:txBody>
        </p:sp>
        <p:sp>
          <p:nvSpPr>
            <p:cNvPr id="17" name="ZoneTexte 16">
              <a:extLst>
                <a:ext uri="{FF2B5EF4-FFF2-40B4-BE49-F238E27FC236}">
                  <a16:creationId xmlns:a16="http://schemas.microsoft.com/office/drawing/2014/main" id="{07A57870-63C6-4BCE-9FCA-0C4C5B7730CD}"/>
                </a:ext>
              </a:extLst>
            </p:cNvPr>
            <p:cNvSpPr txBox="1"/>
            <p:nvPr/>
          </p:nvSpPr>
          <p:spPr>
            <a:xfrm>
              <a:off x="7257195" y="2296788"/>
              <a:ext cx="4353659" cy="1637296"/>
            </a:xfrm>
            <a:prstGeom prst="rect">
              <a:avLst/>
            </a:prstGeom>
            <a:noFill/>
          </p:spPr>
          <p:txBody>
            <a:bodyPr wrap="square" rtlCol="0">
              <a:spAutoFit/>
            </a:bodyPr>
            <a:lstStyle/>
            <a:p>
              <a:pPr lvl="1"/>
              <a:r>
                <a:rPr lang="en-US" b="1" dirty="0"/>
                <a:t>Tutorial</a:t>
              </a:r>
            </a:p>
            <a:p>
              <a:pPr lvl="1"/>
              <a:endParaRPr lang="en-US" b="1" dirty="0"/>
            </a:p>
            <a:p>
              <a:pPr lvl="1"/>
              <a:r>
                <a:rPr lang="en-US" b="1" dirty="0"/>
                <a:t>Use the interface to know the utterances</a:t>
              </a:r>
            </a:p>
          </p:txBody>
        </p:sp>
      </p:grpSp>
      <p:grpSp>
        <p:nvGrpSpPr>
          <p:cNvPr id="18" name="Groupe 17">
            <a:extLst>
              <a:ext uri="{FF2B5EF4-FFF2-40B4-BE49-F238E27FC236}">
                <a16:creationId xmlns:a16="http://schemas.microsoft.com/office/drawing/2014/main" id="{0A06710B-98C8-4F52-98A6-AC09A2F9E33B}"/>
              </a:ext>
            </a:extLst>
          </p:cNvPr>
          <p:cNvGrpSpPr/>
          <p:nvPr/>
        </p:nvGrpSpPr>
        <p:grpSpPr>
          <a:xfrm>
            <a:off x="3062169" y="1811284"/>
            <a:ext cx="2368734" cy="2456404"/>
            <a:chOff x="7102306" y="1603177"/>
            <a:chExt cx="4663440" cy="4211519"/>
          </a:xfrm>
        </p:grpSpPr>
        <p:sp>
          <p:nvSpPr>
            <p:cNvPr id="19" name="Shape 586">
              <a:extLst>
                <a:ext uri="{FF2B5EF4-FFF2-40B4-BE49-F238E27FC236}">
                  <a16:creationId xmlns:a16="http://schemas.microsoft.com/office/drawing/2014/main" id="{55C93790-B178-4F4D-A00A-0E0935EA0E77}"/>
                </a:ext>
              </a:extLst>
            </p:cNvPr>
            <p:cNvSpPr/>
            <p:nvPr/>
          </p:nvSpPr>
          <p:spPr>
            <a:xfrm>
              <a:off x="7102306" y="2044326"/>
              <a:ext cx="4663440" cy="3770370"/>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0" name="Rectangle 19">
              <a:extLst>
                <a:ext uri="{FF2B5EF4-FFF2-40B4-BE49-F238E27FC236}">
                  <a16:creationId xmlns:a16="http://schemas.microsoft.com/office/drawing/2014/main" id="{788161DF-4AAB-4BA9-9425-03619B89FF45}"/>
                </a:ext>
              </a:extLst>
            </p:cNvPr>
            <p:cNvSpPr/>
            <p:nvPr/>
          </p:nvSpPr>
          <p:spPr>
            <a:xfrm>
              <a:off x="7102306" y="1603177"/>
              <a:ext cx="4663440" cy="6885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2</a:t>
              </a:r>
            </a:p>
          </p:txBody>
        </p:sp>
        <p:sp>
          <p:nvSpPr>
            <p:cNvPr id="21" name="ZoneTexte 20">
              <a:extLst>
                <a:ext uri="{FF2B5EF4-FFF2-40B4-BE49-F238E27FC236}">
                  <a16:creationId xmlns:a16="http://schemas.microsoft.com/office/drawing/2014/main" id="{B4ED1BB9-8359-45FF-8152-C0B2FCA136DB}"/>
                </a:ext>
              </a:extLst>
            </p:cNvPr>
            <p:cNvSpPr txBox="1"/>
            <p:nvPr/>
          </p:nvSpPr>
          <p:spPr>
            <a:xfrm>
              <a:off x="7257195" y="3297296"/>
              <a:ext cx="4353659" cy="1259459"/>
            </a:xfrm>
            <a:prstGeom prst="rect">
              <a:avLst/>
            </a:prstGeom>
            <a:noFill/>
          </p:spPr>
          <p:txBody>
            <a:bodyPr wrap="square" rtlCol="0">
              <a:spAutoFit/>
            </a:bodyPr>
            <a:lstStyle/>
            <a:p>
              <a:pPr lvl="1"/>
              <a:r>
                <a:rPr lang="en-US" b="1" dirty="0"/>
                <a:t>Information about the preferences</a:t>
              </a:r>
            </a:p>
          </p:txBody>
        </p:sp>
      </p:grpSp>
      <p:grpSp>
        <p:nvGrpSpPr>
          <p:cNvPr id="22" name="Groupe 21">
            <a:extLst>
              <a:ext uri="{FF2B5EF4-FFF2-40B4-BE49-F238E27FC236}">
                <a16:creationId xmlns:a16="http://schemas.microsoft.com/office/drawing/2014/main" id="{F5B81CEF-EEA4-4C30-ABB1-C9D62B158A2E}"/>
              </a:ext>
            </a:extLst>
          </p:cNvPr>
          <p:cNvGrpSpPr/>
          <p:nvPr/>
        </p:nvGrpSpPr>
        <p:grpSpPr>
          <a:xfrm>
            <a:off x="5986009" y="1811284"/>
            <a:ext cx="2368734" cy="2456403"/>
            <a:chOff x="7102306" y="1603177"/>
            <a:chExt cx="4663440" cy="3350631"/>
          </a:xfrm>
        </p:grpSpPr>
        <p:sp>
          <p:nvSpPr>
            <p:cNvPr id="23" name="Shape 586">
              <a:extLst>
                <a:ext uri="{FF2B5EF4-FFF2-40B4-BE49-F238E27FC236}">
                  <a16:creationId xmlns:a16="http://schemas.microsoft.com/office/drawing/2014/main" id="{0058B0EF-73FB-4B3B-87A7-3F8EA570356B}"/>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4" name="Rectangle 23">
              <a:extLst>
                <a:ext uri="{FF2B5EF4-FFF2-40B4-BE49-F238E27FC236}">
                  <a16:creationId xmlns:a16="http://schemas.microsoft.com/office/drawing/2014/main" id="{C0DB70C9-B0DF-473B-A739-BB7F75B9DF09}"/>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3</a:t>
              </a:r>
            </a:p>
          </p:txBody>
        </p:sp>
        <p:sp>
          <p:nvSpPr>
            <p:cNvPr id="25" name="ZoneTexte 24">
              <a:extLst>
                <a:ext uri="{FF2B5EF4-FFF2-40B4-BE49-F238E27FC236}">
                  <a16:creationId xmlns:a16="http://schemas.microsoft.com/office/drawing/2014/main" id="{D236CA6F-1FD6-4DA3-A475-1E92EAB35254}"/>
                </a:ext>
              </a:extLst>
            </p:cNvPr>
            <p:cNvSpPr txBox="1"/>
            <p:nvPr/>
          </p:nvSpPr>
          <p:spPr>
            <a:xfrm>
              <a:off x="7238238" y="2444435"/>
              <a:ext cx="4293024" cy="2015134"/>
            </a:xfrm>
            <a:prstGeom prst="rect">
              <a:avLst/>
            </a:prstGeom>
            <a:noFill/>
          </p:spPr>
          <p:txBody>
            <a:bodyPr wrap="square" rtlCol="0">
              <a:spAutoFit/>
            </a:bodyPr>
            <a:lstStyle/>
            <a:p>
              <a:pPr lvl="1"/>
              <a:r>
                <a:rPr lang="en-US" b="1" dirty="0"/>
                <a:t>Collaborative negotiation with the agent to choose a restaurant</a:t>
              </a:r>
            </a:p>
          </p:txBody>
        </p:sp>
      </p:grpSp>
      <p:grpSp>
        <p:nvGrpSpPr>
          <p:cNvPr id="27" name="Groupe 26">
            <a:extLst>
              <a:ext uri="{FF2B5EF4-FFF2-40B4-BE49-F238E27FC236}">
                <a16:creationId xmlns:a16="http://schemas.microsoft.com/office/drawing/2014/main" id="{6B88BD7B-E029-4A50-AC5A-3689ADDDADDD}"/>
              </a:ext>
            </a:extLst>
          </p:cNvPr>
          <p:cNvGrpSpPr/>
          <p:nvPr/>
        </p:nvGrpSpPr>
        <p:grpSpPr>
          <a:xfrm>
            <a:off x="8978894" y="1811284"/>
            <a:ext cx="2368734" cy="2456403"/>
            <a:chOff x="7102306" y="1603177"/>
            <a:chExt cx="4663440" cy="3350631"/>
          </a:xfrm>
        </p:grpSpPr>
        <p:sp>
          <p:nvSpPr>
            <p:cNvPr id="28" name="Shape 586">
              <a:extLst>
                <a:ext uri="{FF2B5EF4-FFF2-40B4-BE49-F238E27FC236}">
                  <a16:creationId xmlns:a16="http://schemas.microsoft.com/office/drawing/2014/main" id="{1B3D37CE-C978-4A9B-94FF-2F45E998B16A}"/>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9" name="Rectangle 28">
              <a:extLst>
                <a:ext uri="{FF2B5EF4-FFF2-40B4-BE49-F238E27FC236}">
                  <a16:creationId xmlns:a16="http://schemas.microsoft.com/office/drawing/2014/main" id="{68190518-85F3-4D8E-A932-35AA9B6BCFAA}"/>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4</a:t>
              </a:r>
            </a:p>
          </p:txBody>
        </p:sp>
        <p:sp>
          <p:nvSpPr>
            <p:cNvPr id="30" name="ZoneTexte 29">
              <a:extLst>
                <a:ext uri="{FF2B5EF4-FFF2-40B4-BE49-F238E27FC236}">
                  <a16:creationId xmlns:a16="http://schemas.microsoft.com/office/drawing/2014/main" id="{A5E70894-10C5-4B55-AAA8-C2A23E46F4FF}"/>
                </a:ext>
              </a:extLst>
            </p:cNvPr>
            <p:cNvSpPr txBox="1"/>
            <p:nvPr/>
          </p:nvSpPr>
          <p:spPr>
            <a:xfrm>
              <a:off x="7177601" y="2444435"/>
              <a:ext cx="4353659" cy="1259459"/>
            </a:xfrm>
            <a:prstGeom prst="rect">
              <a:avLst/>
            </a:prstGeom>
            <a:noFill/>
          </p:spPr>
          <p:txBody>
            <a:bodyPr wrap="square" rtlCol="0">
              <a:spAutoFit/>
            </a:bodyPr>
            <a:lstStyle/>
            <a:p>
              <a:pPr lvl="1"/>
              <a:r>
                <a:rPr lang="en-US" b="1" dirty="0"/>
                <a:t>Questionnaire about the negotiation</a:t>
              </a:r>
            </a:p>
          </p:txBody>
        </p:sp>
      </p:grpSp>
      <p:sp>
        <p:nvSpPr>
          <p:cNvPr id="31" name="ZoneTexte 30">
            <a:extLst>
              <a:ext uri="{FF2B5EF4-FFF2-40B4-BE49-F238E27FC236}">
                <a16:creationId xmlns:a16="http://schemas.microsoft.com/office/drawing/2014/main" id="{F6C2C535-72E0-4B67-B446-2124395B192C}"/>
              </a:ext>
            </a:extLst>
          </p:cNvPr>
          <p:cNvSpPr txBox="1"/>
          <p:nvPr/>
        </p:nvSpPr>
        <p:spPr>
          <a:xfrm>
            <a:off x="766618" y="4514164"/>
            <a:ext cx="916276" cy="461665"/>
          </a:xfrm>
          <a:prstGeom prst="rect">
            <a:avLst/>
          </a:prstGeom>
          <a:noFill/>
        </p:spPr>
        <p:txBody>
          <a:bodyPr wrap="none" rtlCol="0">
            <a:spAutoFit/>
          </a:bodyPr>
          <a:lstStyle/>
          <a:p>
            <a:r>
              <a:rPr lang="fr-FR" sz="2400" b="1" dirty="0">
                <a:solidFill>
                  <a:schemeClr val="accent4"/>
                </a:solidFill>
              </a:rPr>
              <a:t>DATA </a:t>
            </a:r>
          </a:p>
        </p:txBody>
      </p:sp>
      <p:sp>
        <p:nvSpPr>
          <p:cNvPr id="32" name="Oval 13">
            <a:extLst>
              <a:ext uri="{FF2B5EF4-FFF2-40B4-BE49-F238E27FC236}">
                <a16:creationId xmlns:a16="http://schemas.microsoft.com/office/drawing/2014/main" id="{D959E2CB-90A5-43B1-B192-30B723C5CF37}"/>
              </a:ext>
            </a:extLst>
          </p:cNvPr>
          <p:cNvSpPr/>
          <p:nvPr/>
        </p:nvSpPr>
        <p:spPr>
          <a:xfrm>
            <a:off x="440231" y="4585282"/>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 name="ZoneTexte 5">
            <a:extLst>
              <a:ext uri="{FF2B5EF4-FFF2-40B4-BE49-F238E27FC236}">
                <a16:creationId xmlns:a16="http://schemas.microsoft.com/office/drawing/2014/main" id="{EBD597A2-9372-448E-A0CA-CAA89C52C364}"/>
              </a:ext>
            </a:extLst>
          </p:cNvPr>
          <p:cNvSpPr txBox="1"/>
          <p:nvPr/>
        </p:nvSpPr>
        <p:spPr>
          <a:xfrm>
            <a:off x="766618" y="5036231"/>
            <a:ext cx="8974790" cy="1200329"/>
          </a:xfrm>
          <a:prstGeom prst="rect">
            <a:avLst/>
          </a:prstGeom>
          <a:noFill/>
        </p:spPr>
        <p:txBody>
          <a:bodyPr wrap="square" rtlCol="0">
            <a:spAutoFit/>
          </a:bodyPr>
          <a:lstStyle/>
          <a:p>
            <a:pPr marL="342900" indent="-342900">
              <a:buFont typeface="Arial" panose="020B0604020202020204" pitchFamily="34" charset="0"/>
              <a:buChar char="•"/>
            </a:pPr>
            <a:r>
              <a:rPr lang="fr-FR" sz="2400" dirty="0"/>
              <a:t>User </a:t>
            </a:r>
            <a:r>
              <a:rPr lang="fr-FR" sz="2400" dirty="0" err="1"/>
              <a:t>preferences</a:t>
            </a:r>
            <a:endParaRPr lang="fr-FR" sz="2400" dirty="0"/>
          </a:p>
          <a:p>
            <a:pPr marL="342900" indent="-342900">
              <a:buFont typeface="Arial" panose="020B0604020202020204" pitchFamily="34" charset="0"/>
              <a:buChar char="•"/>
            </a:pPr>
            <a:r>
              <a:rPr lang="fr-FR" sz="2400" dirty="0"/>
              <a:t>Complete dialogue</a:t>
            </a:r>
          </a:p>
          <a:p>
            <a:pPr marL="342900" indent="-342900">
              <a:buFont typeface="Arial" panose="020B0604020202020204" pitchFamily="34" charset="0"/>
              <a:buChar char="•"/>
            </a:pPr>
            <a:r>
              <a:rPr lang="fr-FR" sz="2400" dirty="0" err="1"/>
              <a:t>User_Pow</a:t>
            </a:r>
            <a:r>
              <a:rPr lang="fr-FR" sz="2400" dirty="0"/>
              <a:t> </a:t>
            </a:r>
            <a:r>
              <a:rPr lang="fr-FR" sz="2400" dirty="0" err="1"/>
              <a:t>computed</a:t>
            </a:r>
            <a:r>
              <a:rPr lang="fr-FR" sz="2400" dirty="0"/>
              <a:t> by the </a:t>
            </a:r>
            <a:r>
              <a:rPr lang="fr-FR" sz="2400" dirty="0" err="1"/>
              <a:t>ToM</a:t>
            </a:r>
            <a:r>
              <a:rPr lang="fr-FR" sz="2400" dirty="0"/>
              <a:t> at </a:t>
            </a:r>
            <a:r>
              <a:rPr lang="fr-FR" sz="2400" dirty="0" err="1"/>
              <a:t>each</a:t>
            </a:r>
            <a:r>
              <a:rPr lang="fr-FR" sz="2400" dirty="0"/>
              <a:t> </a:t>
            </a:r>
            <a:r>
              <a:rPr lang="fr-FR" sz="2400" dirty="0" err="1"/>
              <a:t>negotiation</a:t>
            </a:r>
            <a:r>
              <a:rPr lang="fr-FR" sz="2400" dirty="0"/>
              <a:t> </a:t>
            </a:r>
            <a:r>
              <a:rPr lang="fr-FR" sz="2400" dirty="0" err="1"/>
              <a:t>turn</a:t>
            </a:r>
            <a:endParaRPr lang="fr-FR" sz="2400" dirty="0"/>
          </a:p>
        </p:txBody>
      </p:sp>
      <p:sp>
        <p:nvSpPr>
          <p:cNvPr id="3" name="Espace réservé du numéro de diapositive 2">
            <a:extLst>
              <a:ext uri="{FF2B5EF4-FFF2-40B4-BE49-F238E27FC236}">
                <a16:creationId xmlns:a16="http://schemas.microsoft.com/office/drawing/2014/main" id="{D820352F-1141-4310-B0C3-38D00E2C83F7}"/>
              </a:ext>
            </a:extLst>
          </p:cNvPr>
          <p:cNvSpPr>
            <a:spLocks noGrp="1"/>
          </p:cNvSpPr>
          <p:nvPr>
            <p:ph type="sldNum" sz="quarter" idx="12"/>
          </p:nvPr>
        </p:nvSpPr>
        <p:spPr/>
        <p:txBody>
          <a:bodyPr/>
          <a:lstStyle/>
          <a:p>
            <a:fld id="{830C4335-9913-4F80-B9D7-EA4FD23BFB5C}" type="slidenum">
              <a:rPr lang="fr-FR" smtClean="0"/>
              <a:pPr/>
              <a:t>53</a:t>
            </a:fld>
            <a:endParaRPr lang="fr-FR" dirty="0"/>
          </a:p>
        </p:txBody>
      </p:sp>
    </p:spTree>
    <p:extLst>
      <p:ext uri="{BB962C8B-B14F-4D97-AF65-F5344CB8AC3E}">
        <p14:creationId xmlns:p14="http://schemas.microsoft.com/office/powerpoint/2010/main" val="1688522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8725F0E0-6711-4045-BA18-A39AF1126204}"/>
              </a:ext>
            </a:extLst>
          </p:cNvPr>
          <p:cNvGraphicFramePr>
            <a:graphicFrameLocks/>
          </p:cNvGraphicFramePr>
          <p:nvPr>
            <p:extLst>
              <p:ext uri="{D42A27DB-BD31-4B8C-83A1-F6EECF244321}">
                <p14:modId xmlns:p14="http://schemas.microsoft.com/office/powerpoint/2010/main" val="3684096400"/>
              </p:ext>
            </p:extLst>
          </p:nvPr>
        </p:nvGraphicFramePr>
        <p:xfrm>
          <a:off x="1792713" y="1768337"/>
          <a:ext cx="8929700" cy="4937711"/>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137EEC1B-D61F-4BB9-89B4-F6B2CDD53378}"/>
              </a:ext>
            </a:extLst>
          </p:cNvPr>
          <p:cNvSpPr>
            <a:spLocks noGrp="1"/>
          </p:cNvSpPr>
          <p:nvPr>
            <p:ph type="sldNum" sz="quarter" idx="12"/>
          </p:nvPr>
        </p:nvSpPr>
        <p:spPr/>
        <p:txBody>
          <a:bodyPr/>
          <a:lstStyle/>
          <a:p>
            <a:fld id="{830C4335-9913-4F80-B9D7-EA4FD23BFB5C}" type="slidenum">
              <a:rPr lang="fr-FR" smtClean="0"/>
              <a:pPr/>
              <a:t>54</a:t>
            </a:fld>
            <a:endParaRPr lang="fr-FR" dirty="0"/>
          </a:p>
        </p:txBody>
      </p:sp>
    </p:spTree>
    <p:extLst>
      <p:ext uri="{BB962C8B-B14F-4D97-AF65-F5344CB8AC3E}">
        <p14:creationId xmlns:p14="http://schemas.microsoft.com/office/powerpoint/2010/main" val="3293725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560FA009-681B-41DD-94D5-C8177CDF5915}"/>
              </a:ext>
            </a:extLst>
          </p:cNvPr>
          <p:cNvGraphicFramePr>
            <a:graphicFrameLocks/>
          </p:cNvGraphicFramePr>
          <p:nvPr>
            <p:extLst>
              <p:ext uri="{D42A27DB-BD31-4B8C-83A1-F6EECF244321}">
                <p14:modId xmlns:p14="http://schemas.microsoft.com/office/powerpoint/2010/main" val="2425151933"/>
              </p:ext>
            </p:extLst>
          </p:nvPr>
        </p:nvGraphicFramePr>
        <p:xfrm>
          <a:off x="1316270" y="1828800"/>
          <a:ext cx="9744317" cy="4513757"/>
        </p:xfrm>
        <a:graphic>
          <a:graphicData uri="http://schemas.openxmlformats.org/drawingml/2006/chart">
            <c:chart xmlns:c="http://schemas.openxmlformats.org/drawingml/2006/chart" xmlns:r="http://schemas.openxmlformats.org/officeDocument/2006/relationships" r:id="rId2"/>
          </a:graphicData>
        </a:graphic>
      </p:graphicFrame>
      <p:pic>
        <p:nvPicPr>
          <p:cNvPr id="8" name="Image 7">
            <a:extLst>
              <a:ext uri="{FF2B5EF4-FFF2-40B4-BE49-F238E27FC236}">
                <a16:creationId xmlns:a16="http://schemas.microsoft.com/office/drawing/2014/main" id="{1B384ABB-86DA-4B25-83AE-6D078AC232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67537" y="5170495"/>
            <a:ext cx="1263679" cy="1172062"/>
          </a:xfrm>
          <a:prstGeom prst="rect">
            <a:avLst/>
          </a:prstGeom>
        </p:spPr>
      </p:pic>
      <p:sp>
        <p:nvSpPr>
          <p:cNvPr id="3" name="Espace réservé du numéro de diapositive 2">
            <a:extLst>
              <a:ext uri="{FF2B5EF4-FFF2-40B4-BE49-F238E27FC236}">
                <a16:creationId xmlns:a16="http://schemas.microsoft.com/office/drawing/2014/main" id="{A21B9274-0E79-4A34-9E22-F726C1ACEF0C}"/>
              </a:ext>
            </a:extLst>
          </p:cNvPr>
          <p:cNvSpPr>
            <a:spLocks noGrp="1"/>
          </p:cNvSpPr>
          <p:nvPr>
            <p:ph type="sldNum" sz="quarter" idx="12"/>
          </p:nvPr>
        </p:nvSpPr>
        <p:spPr/>
        <p:txBody>
          <a:bodyPr/>
          <a:lstStyle/>
          <a:p>
            <a:fld id="{830C4335-9913-4F80-B9D7-EA4FD23BFB5C}" type="slidenum">
              <a:rPr lang="fr-FR" smtClean="0"/>
              <a:pPr/>
              <a:t>55</a:t>
            </a:fld>
            <a:endParaRPr lang="fr-FR" dirty="0"/>
          </a:p>
        </p:txBody>
      </p:sp>
    </p:spTree>
    <p:extLst>
      <p:ext uri="{BB962C8B-B14F-4D97-AF65-F5344CB8AC3E}">
        <p14:creationId xmlns:p14="http://schemas.microsoft.com/office/powerpoint/2010/main" val="1973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3E6FBB7-7DDC-491B-BFDA-3BF8D6F9AC7D}"/>
              </a:ext>
            </a:extLst>
          </p:cNvPr>
          <p:cNvGraphicFramePr>
            <a:graphicFrameLocks/>
          </p:cNvGraphicFramePr>
          <p:nvPr>
            <p:extLst>
              <p:ext uri="{D42A27DB-BD31-4B8C-83A1-F6EECF244321}">
                <p14:modId xmlns:p14="http://schemas.microsoft.com/office/powerpoint/2010/main" val="4200777335"/>
              </p:ext>
            </p:extLst>
          </p:nvPr>
        </p:nvGraphicFramePr>
        <p:xfrm>
          <a:off x="1246194" y="1486086"/>
          <a:ext cx="9878036" cy="5047396"/>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6C68C460-C878-491C-B656-FA2F6053DFD3}"/>
              </a:ext>
            </a:extLst>
          </p:cNvPr>
          <p:cNvSpPr>
            <a:spLocks noGrp="1"/>
          </p:cNvSpPr>
          <p:nvPr>
            <p:ph type="sldNum" sz="quarter" idx="12"/>
          </p:nvPr>
        </p:nvSpPr>
        <p:spPr/>
        <p:txBody>
          <a:bodyPr/>
          <a:lstStyle/>
          <a:p>
            <a:fld id="{830C4335-9913-4F80-B9D7-EA4FD23BFB5C}" type="slidenum">
              <a:rPr lang="fr-FR" smtClean="0"/>
              <a:pPr/>
              <a:t>56</a:t>
            </a:fld>
            <a:endParaRPr lang="fr-FR" dirty="0"/>
          </a:p>
        </p:txBody>
      </p:sp>
    </p:spTree>
    <p:extLst>
      <p:ext uri="{BB962C8B-B14F-4D97-AF65-F5344CB8AC3E}">
        <p14:creationId xmlns:p14="http://schemas.microsoft.com/office/powerpoint/2010/main" val="2404158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2F7F2B1A-EB77-4819-9D33-2FF75A363C7D}"/>
              </a:ext>
            </a:extLst>
          </p:cNvPr>
          <p:cNvGraphicFramePr>
            <a:graphicFrameLocks/>
          </p:cNvGraphicFramePr>
          <p:nvPr>
            <p:extLst>
              <p:ext uri="{D42A27DB-BD31-4B8C-83A1-F6EECF244321}">
                <p14:modId xmlns:p14="http://schemas.microsoft.com/office/powerpoint/2010/main" val="910092079"/>
              </p:ext>
            </p:extLst>
          </p:nvPr>
        </p:nvGraphicFramePr>
        <p:xfrm>
          <a:off x="1090013" y="1770558"/>
          <a:ext cx="9562456" cy="4534865"/>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8A468117-4B21-4815-81D0-DAC106543B83}"/>
              </a:ext>
            </a:extLst>
          </p:cNvPr>
          <p:cNvSpPr>
            <a:spLocks noGrp="1"/>
          </p:cNvSpPr>
          <p:nvPr>
            <p:ph type="sldNum" sz="quarter" idx="12"/>
          </p:nvPr>
        </p:nvSpPr>
        <p:spPr/>
        <p:txBody>
          <a:bodyPr/>
          <a:lstStyle/>
          <a:p>
            <a:fld id="{830C4335-9913-4F80-B9D7-EA4FD23BFB5C}" type="slidenum">
              <a:rPr lang="fr-FR" smtClean="0"/>
              <a:pPr/>
              <a:t>57</a:t>
            </a:fld>
            <a:endParaRPr lang="fr-FR" dirty="0"/>
          </a:p>
        </p:txBody>
      </p:sp>
    </p:spTree>
    <p:extLst>
      <p:ext uri="{BB962C8B-B14F-4D97-AF65-F5344CB8AC3E}">
        <p14:creationId xmlns:p14="http://schemas.microsoft.com/office/powerpoint/2010/main" val="638311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8121069" cy="461665"/>
          </a:xfrm>
          <a:prstGeom prst="rect">
            <a:avLst/>
          </a:prstGeom>
          <a:noFill/>
        </p:spPr>
        <p:txBody>
          <a:bodyPr wrap="none" rtlCol="0">
            <a:spAutoFit/>
          </a:bodyPr>
          <a:lstStyle/>
          <a:p>
            <a:r>
              <a:rPr lang="fr-FR" sz="2400" b="1" dirty="0">
                <a:solidFill>
                  <a:schemeClr val="accent4"/>
                </a:solidFill>
              </a:rPr>
              <a:t>H2 : avec sa couleur 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C4C9B6B-01D8-45B0-A2E6-1295AA5F97E7}"/>
              </a:ext>
            </a:extLst>
          </p:cNvPr>
          <p:cNvGraphicFramePr>
            <a:graphicFrameLocks/>
          </p:cNvGraphicFramePr>
          <p:nvPr>
            <p:extLst>
              <p:ext uri="{D42A27DB-BD31-4B8C-83A1-F6EECF244321}">
                <p14:modId xmlns:p14="http://schemas.microsoft.com/office/powerpoint/2010/main" val="4198089399"/>
              </p:ext>
            </p:extLst>
          </p:nvPr>
        </p:nvGraphicFramePr>
        <p:xfrm>
          <a:off x="1560817" y="2100886"/>
          <a:ext cx="9722355" cy="464821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e 7">
            <a:extLst>
              <a:ext uri="{FF2B5EF4-FFF2-40B4-BE49-F238E27FC236}">
                <a16:creationId xmlns:a16="http://schemas.microsoft.com/office/drawing/2014/main" id="{4885618E-9734-4E28-8F07-E4C9A3CD6DED}"/>
              </a:ext>
            </a:extLst>
          </p:cNvPr>
          <p:cNvGrpSpPr/>
          <p:nvPr/>
        </p:nvGrpSpPr>
        <p:grpSpPr>
          <a:xfrm>
            <a:off x="5049078" y="2090481"/>
            <a:ext cx="4033365" cy="1126078"/>
            <a:chOff x="1605023" y="2611415"/>
            <a:chExt cx="3401026" cy="1325906"/>
          </a:xfrm>
        </p:grpSpPr>
        <p:grpSp>
          <p:nvGrpSpPr>
            <p:cNvPr id="9" name="Groupe 8">
              <a:extLst>
                <a:ext uri="{FF2B5EF4-FFF2-40B4-BE49-F238E27FC236}">
                  <a16:creationId xmlns:a16="http://schemas.microsoft.com/office/drawing/2014/main" id="{2A1325AF-F8F8-46D3-8DF9-9C4D01B31168}"/>
                </a:ext>
              </a:extLst>
            </p:cNvPr>
            <p:cNvGrpSpPr/>
            <p:nvPr/>
          </p:nvGrpSpPr>
          <p:grpSpPr>
            <a:xfrm>
              <a:off x="1765139" y="3315990"/>
              <a:ext cx="1250066" cy="619402"/>
              <a:chOff x="5557118" y="3165678"/>
              <a:chExt cx="3377879" cy="798651"/>
            </a:xfrm>
          </p:grpSpPr>
          <p:cxnSp>
            <p:nvCxnSpPr>
              <p:cNvPr id="23" name="Connecteur droit 22">
                <a:extLst>
                  <a:ext uri="{FF2B5EF4-FFF2-40B4-BE49-F238E27FC236}">
                    <a16:creationId xmlns:a16="http://schemas.microsoft.com/office/drawing/2014/main" id="{F44C9868-914A-4A2D-BE25-9209B1959A6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E69046A9-1494-45CD-82FC-25D31EA5BE03}"/>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5" name="ZoneTexte 3">
                <a:extLst>
                  <a:ext uri="{FF2B5EF4-FFF2-40B4-BE49-F238E27FC236}">
                    <a16:creationId xmlns:a16="http://schemas.microsoft.com/office/drawing/2014/main" id="{BC9C9FD8-FAC8-4051-9061-B9DF1E2AF562}"/>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6" name="Connecteur droit 25">
                <a:extLst>
                  <a:ext uri="{FF2B5EF4-FFF2-40B4-BE49-F238E27FC236}">
                    <a16:creationId xmlns:a16="http://schemas.microsoft.com/office/drawing/2014/main" id="{709BEE78-1316-4FB1-A9F3-9DF3A65A7B5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e 10">
              <a:extLst>
                <a:ext uri="{FF2B5EF4-FFF2-40B4-BE49-F238E27FC236}">
                  <a16:creationId xmlns:a16="http://schemas.microsoft.com/office/drawing/2014/main" id="{64F9F3B0-71CD-4225-A5C9-3C2A819CB1CE}"/>
                </a:ext>
              </a:extLst>
            </p:cNvPr>
            <p:cNvGrpSpPr/>
            <p:nvPr/>
          </p:nvGrpSpPr>
          <p:grpSpPr>
            <a:xfrm>
              <a:off x="1605023" y="2611415"/>
              <a:ext cx="3401026" cy="798651"/>
              <a:chOff x="5557118" y="3165678"/>
              <a:chExt cx="3377879" cy="798651"/>
            </a:xfrm>
          </p:grpSpPr>
          <p:cxnSp>
            <p:nvCxnSpPr>
              <p:cNvPr id="19" name="Connecteur droit 18">
                <a:extLst>
                  <a:ext uri="{FF2B5EF4-FFF2-40B4-BE49-F238E27FC236}">
                    <a16:creationId xmlns:a16="http://schemas.microsoft.com/office/drawing/2014/main" id="{ABE809D9-A609-4AAD-84D1-E1FA7C96C93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07CF846C-EB53-40F0-976E-857113B0F13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1" name="ZoneTexte 3">
                <a:extLst>
                  <a:ext uri="{FF2B5EF4-FFF2-40B4-BE49-F238E27FC236}">
                    <a16:creationId xmlns:a16="http://schemas.microsoft.com/office/drawing/2014/main" id="{04F985C1-2DB0-44AF-B374-338347E28A70}"/>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2" name="Connecteur droit 21">
                <a:extLst>
                  <a:ext uri="{FF2B5EF4-FFF2-40B4-BE49-F238E27FC236}">
                    <a16:creationId xmlns:a16="http://schemas.microsoft.com/office/drawing/2014/main" id="{3270F768-66A2-4B91-958A-AEB1A203C13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e 13">
              <a:extLst>
                <a:ext uri="{FF2B5EF4-FFF2-40B4-BE49-F238E27FC236}">
                  <a16:creationId xmlns:a16="http://schemas.microsoft.com/office/drawing/2014/main" id="{F71395BB-EA60-48BC-8D18-2B5510DE1A86}"/>
                </a:ext>
              </a:extLst>
            </p:cNvPr>
            <p:cNvGrpSpPr/>
            <p:nvPr/>
          </p:nvGrpSpPr>
          <p:grpSpPr>
            <a:xfrm>
              <a:off x="3455778" y="3317919"/>
              <a:ext cx="1250066" cy="619402"/>
              <a:chOff x="5557118" y="3165678"/>
              <a:chExt cx="3377879" cy="798651"/>
            </a:xfrm>
          </p:grpSpPr>
          <p:cxnSp>
            <p:nvCxnSpPr>
              <p:cNvPr id="15" name="Connecteur droit 14">
                <a:extLst>
                  <a:ext uri="{FF2B5EF4-FFF2-40B4-BE49-F238E27FC236}">
                    <a16:creationId xmlns:a16="http://schemas.microsoft.com/office/drawing/2014/main" id="{4D328AE0-12E3-406C-9DB5-E67F5BAD04A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100395E9-E562-46E5-8A61-76A2EB01823D}"/>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7" name="ZoneTexte 3">
                <a:extLst>
                  <a:ext uri="{FF2B5EF4-FFF2-40B4-BE49-F238E27FC236}">
                    <a16:creationId xmlns:a16="http://schemas.microsoft.com/office/drawing/2014/main" id="{55981617-5760-4A53-862B-8CB5C8EC3BBC}"/>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8" name="Connecteur droit 17">
                <a:extLst>
                  <a:ext uri="{FF2B5EF4-FFF2-40B4-BE49-F238E27FC236}">
                    <a16:creationId xmlns:a16="http://schemas.microsoft.com/office/drawing/2014/main" id="{46DF418A-B554-4E0B-BE2E-77910D34EB9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C42D2E2B-174D-475C-A24B-C5C4280BAF56}"/>
              </a:ext>
            </a:extLst>
          </p:cNvPr>
          <p:cNvSpPr>
            <a:spLocks noGrp="1"/>
          </p:cNvSpPr>
          <p:nvPr>
            <p:ph type="sldNum" sz="quarter" idx="12"/>
          </p:nvPr>
        </p:nvSpPr>
        <p:spPr/>
        <p:txBody>
          <a:bodyPr/>
          <a:lstStyle/>
          <a:p>
            <a:fld id="{830C4335-9913-4F80-B9D7-EA4FD23BFB5C}" type="slidenum">
              <a:rPr lang="fr-FR" smtClean="0"/>
              <a:pPr/>
              <a:t>58</a:t>
            </a:fld>
            <a:endParaRPr lang="fr-FR" dirty="0"/>
          </a:p>
        </p:txBody>
      </p:sp>
    </p:spTree>
    <p:extLst>
      <p:ext uri="{BB962C8B-B14F-4D97-AF65-F5344CB8AC3E}">
        <p14:creationId xmlns:p14="http://schemas.microsoft.com/office/powerpoint/2010/main" val="3502948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7583807" cy="461665"/>
          </a:xfrm>
          <a:prstGeom prst="rect">
            <a:avLst/>
          </a:prstGeom>
          <a:noFill/>
        </p:spPr>
        <p:txBody>
          <a:bodyPr wrap="none" rtlCol="0">
            <a:spAutoFit/>
          </a:bodyPr>
          <a:lstStyle/>
          <a:p>
            <a:r>
              <a:rPr lang="en-US" sz="2400" b="1" dirty="0">
                <a:solidFill>
                  <a:schemeClr val="accent4"/>
                </a:solidFill>
              </a:rPr>
              <a:t>Convergence of negotiation (number of negotiation turns)</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8" name="Graphique 27">
            <a:extLst>
              <a:ext uri="{FF2B5EF4-FFF2-40B4-BE49-F238E27FC236}">
                <a16:creationId xmlns:a16="http://schemas.microsoft.com/office/drawing/2014/main" id="{C927509E-8969-4F64-989E-3785BFF3E833}"/>
              </a:ext>
            </a:extLst>
          </p:cNvPr>
          <p:cNvGraphicFramePr>
            <a:graphicFrameLocks/>
          </p:cNvGraphicFramePr>
          <p:nvPr>
            <p:extLst>
              <p:ext uri="{D42A27DB-BD31-4B8C-83A1-F6EECF244321}">
                <p14:modId xmlns:p14="http://schemas.microsoft.com/office/powerpoint/2010/main" val="1530930441"/>
              </p:ext>
            </p:extLst>
          </p:nvPr>
        </p:nvGraphicFramePr>
        <p:xfrm>
          <a:off x="1353767" y="1486086"/>
          <a:ext cx="9224027" cy="5251026"/>
        </p:xfrm>
        <a:graphic>
          <a:graphicData uri="http://schemas.openxmlformats.org/drawingml/2006/chart">
            <c:chart xmlns:c="http://schemas.openxmlformats.org/drawingml/2006/chart" xmlns:r="http://schemas.openxmlformats.org/officeDocument/2006/relationships" r:id="rId3"/>
          </a:graphicData>
        </a:graphic>
      </p:graphicFrame>
      <p:grpSp>
        <p:nvGrpSpPr>
          <p:cNvPr id="30" name="Groupe 29">
            <a:extLst>
              <a:ext uri="{FF2B5EF4-FFF2-40B4-BE49-F238E27FC236}">
                <a16:creationId xmlns:a16="http://schemas.microsoft.com/office/drawing/2014/main" id="{A0A4F725-E439-4ADF-83BC-1040468A4155}"/>
              </a:ext>
            </a:extLst>
          </p:cNvPr>
          <p:cNvGrpSpPr/>
          <p:nvPr/>
        </p:nvGrpSpPr>
        <p:grpSpPr>
          <a:xfrm>
            <a:off x="4634684" y="2342023"/>
            <a:ext cx="1433215" cy="567762"/>
            <a:chOff x="5557118" y="3165678"/>
            <a:chExt cx="3377879" cy="798651"/>
          </a:xfrm>
        </p:grpSpPr>
        <p:cxnSp>
          <p:nvCxnSpPr>
            <p:cNvPr id="41" name="Connecteur droit 40">
              <a:extLst>
                <a:ext uri="{FF2B5EF4-FFF2-40B4-BE49-F238E27FC236}">
                  <a16:creationId xmlns:a16="http://schemas.microsoft.com/office/drawing/2014/main" id="{EBC374A4-9BB1-4864-A69B-10BF57250B41}"/>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Connecteur droit 41">
              <a:extLst>
                <a:ext uri="{FF2B5EF4-FFF2-40B4-BE49-F238E27FC236}">
                  <a16:creationId xmlns:a16="http://schemas.microsoft.com/office/drawing/2014/main" id="{A4B65FEB-F16A-4E6F-A7A5-B366044E697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3" name="ZoneTexte 3">
              <a:extLst>
                <a:ext uri="{FF2B5EF4-FFF2-40B4-BE49-F238E27FC236}">
                  <a16:creationId xmlns:a16="http://schemas.microsoft.com/office/drawing/2014/main" id="{5303F786-1697-4D58-BFCF-DFFCE97779E9}"/>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4" name="Connecteur droit 43">
              <a:extLst>
                <a:ext uri="{FF2B5EF4-FFF2-40B4-BE49-F238E27FC236}">
                  <a16:creationId xmlns:a16="http://schemas.microsoft.com/office/drawing/2014/main" id="{4605354B-AFB7-42B7-AE3A-22212EDD070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 name="Groupe 30">
            <a:extLst>
              <a:ext uri="{FF2B5EF4-FFF2-40B4-BE49-F238E27FC236}">
                <a16:creationId xmlns:a16="http://schemas.microsoft.com/office/drawing/2014/main" id="{8BC842B1-6DF0-43F7-9D50-6729F703654C}"/>
              </a:ext>
            </a:extLst>
          </p:cNvPr>
          <p:cNvGrpSpPr/>
          <p:nvPr/>
        </p:nvGrpSpPr>
        <p:grpSpPr>
          <a:xfrm>
            <a:off x="4451109" y="1696189"/>
            <a:ext cx="3899316" cy="732067"/>
            <a:chOff x="5557118" y="3165678"/>
            <a:chExt cx="3377879" cy="798651"/>
          </a:xfrm>
        </p:grpSpPr>
        <p:cxnSp>
          <p:nvCxnSpPr>
            <p:cNvPr id="37" name="Connecteur droit 36">
              <a:extLst>
                <a:ext uri="{FF2B5EF4-FFF2-40B4-BE49-F238E27FC236}">
                  <a16:creationId xmlns:a16="http://schemas.microsoft.com/office/drawing/2014/main" id="{0EC5ACC9-834E-40B7-A8CA-A4DC9BB0F27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8B153F0A-0D4E-4AC7-8A48-18A2AA6E3E5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9" name="ZoneTexte 3">
              <a:extLst>
                <a:ext uri="{FF2B5EF4-FFF2-40B4-BE49-F238E27FC236}">
                  <a16:creationId xmlns:a16="http://schemas.microsoft.com/office/drawing/2014/main" id="{5061B81A-2D01-4225-AB80-5A130DD1C7AF}"/>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fr-FR" sz="1800" b="1" dirty="0"/>
            </a:p>
          </p:txBody>
        </p:sp>
        <p:cxnSp>
          <p:nvCxnSpPr>
            <p:cNvPr id="40" name="Connecteur droit 39">
              <a:extLst>
                <a:ext uri="{FF2B5EF4-FFF2-40B4-BE49-F238E27FC236}">
                  <a16:creationId xmlns:a16="http://schemas.microsoft.com/office/drawing/2014/main" id="{1E6D9BA9-06BF-4E44-8BBA-E5E0D67764C5}"/>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 name="Groupe 31">
            <a:extLst>
              <a:ext uri="{FF2B5EF4-FFF2-40B4-BE49-F238E27FC236}">
                <a16:creationId xmlns:a16="http://schemas.microsoft.com/office/drawing/2014/main" id="{8FAC494F-70A8-48A9-8730-740B25AB25C2}"/>
              </a:ext>
            </a:extLst>
          </p:cNvPr>
          <p:cNvGrpSpPr/>
          <p:nvPr/>
        </p:nvGrpSpPr>
        <p:grpSpPr>
          <a:xfrm>
            <a:off x="6573021" y="2343791"/>
            <a:ext cx="1433215" cy="567762"/>
            <a:chOff x="5557118" y="3165678"/>
            <a:chExt cx="3377879" cy="798651"/>
          </a:xfrm>
        </p:grpSpPr>
        <p:cxnSp>
          <p:nvCxnSpPr>
            <p:cNvPr id="33" name="Connecteur droit 32">
              <a:extLst>
                <a:ext uri="{FF2B5EF4-FFF2-40B4-BE49-F238E27FC236}">
                  <a16:creationId xmlns:a16="http://schemas.microsoft.com/office/drawing/2014/main" id="{53F398DE-69FA-4D51-8025-4194FDC0FD0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9910DCE3-BE02-4617-BB87-029C4862E89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5" name="ZoneTexte 3">
              <a:extLst>
                <a:ext uri="{FF2B5EF4-FFF2-40B4-BE49-F238E27FC236}">
                  <a16:creationId xmlns:a16="http://schemas.microsoft.com/office/drawing/2014/main" id="{64288F78-D38B-4B47-AB8A-B6C5A48AC8F6}"/>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6" name="Connecteur droit 35">
              <a:extLst>
                <a:ext uri="{FF2B5EF4-FFF2-40B4-BE49-F238E27FC236}">
                  <a16:creationId xmlns:a16="http://schemas.microsoft.com/office/drawing/2014/main" id="{E4F0E8A3-2658-4906-A52A-C7F8CED42DC0}"/>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A90D2871-7430-4810-9F6B-B71A0514062A}"/>
              </a:ext>
            </a:extLst>
          </p:cNvPr>
          <p:cNvSpPr>
            <a:spLocks noGrp="1"/>
          </p:cNvSpPr>
          <p:nvPr>
            <p:ph type="sldNum" sz="quarter" idx="12"/>
          </p:nvPr>
        </p:nvSpPr>
        <p:spPr/>
        <p:txBody>
          <a:bodyPr/>
          <a:lstStyle/>
          <a:p>
            <a:fld id="{830C4335-9913-4F80-B9D7-EA4FD23BFB5C}" type="slidenum">
              <a:rPr lang="fr-FR" smtClean="0"/>
              <a:pPr/>
              <a:t>59</a:t>
            </a:fld>
            <a:endParaRPr lang="fr-FR" dirty="0"/>
          </a:p>
        </p:txBody>
      </p:sp>
    </p:spTree>
    <p:extLst>
      <p:ext uri="{BB962C8B-B14F-4D97-AF65-F5344CB8AC3E}">
        <p14:creationId xmlns:p14="http://schemas.microsoft.com/office/powerpoint/2010/main" val="424115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25" name="TextBox 86">
            <a:extLst>
              <a:ext uri="{FF2B5EF4-FFF2-40B4-BE49-F238E27FC236}">
                <a16:creationId xmlns:a16="http://schemas.microsoft.com/office/drawing/2014/main" id="{EE1A25A0-52D7-4877-A2D9-4AEA903E9B5D}"/>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26" name="Groupe 25">
            <a:extLst>
              <a:ext uri="{FF2B5EF4-FFF2-40B4-BE49-F238E27FC236}">
                <a16:creationId xmlns:a16="http://schemas.microsoft.com/office/drawing/2014/main" id="{61B136A8-525F-45B8-821D-B7843F61160F}"/>
              </a:ext>
            </a:extLst>
          </p:cNvPr>
          <p:cNvGrpSpPr/>
          <p:nvPr/>
        </p:nvGrpSpPr>
        <p:grpSpPr>
          <a:xfrm>
            <a:off x="2031001" y="1263069"/>
            <a:ext cx="5267043" cy="3295603"/>
            <a:chOff x="1691403" y="1317115"/>
            <a:chExt cx="5267043" cy="3295603"/>
          </a:xfrm>
        </p:grpSpPr>
        <p:sp>
          <p:nvSpPr>
            <p:cNvPr id="27" name="Organigramme : Terminateur 26">
              <a:extLst>
                <a:ext uri="{FF2B5EF4-FFF2-40B4-BE49-F238E27FC236}">
                  <a16:creationId xmlns:a16="http://schemas.microsoft.com/office/drawing/2014/main" id="{905275A7-BDD8-4A91-BDCB-940CA3D4DCEB}"/>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28" name="Organigramme : Terminateur 27">
              <a:extLst>
                <a:ext uri="{FF2B5EF4-FFF2-40B4-BE49-F238E27FC236}">
                  <a16:creationId xmlns:a16="http://schemas.microsoft.com/office/drawing/2014/main" id="{7D3AB198-07A5-4001-BBF9-E5D5604633B3}"/>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7CF2EE72-ABFF-474F-A9DD-3806393E877A}"/>
              </a:ext>
            </a:extLst>
          </p:cNvPr>
          <p:cNvGrpSpPr/>
          <p:nvPr/>
        </p:nvGrpSpPr>
        <p:grpSpPr>
          <a:xfrm>
            <a:off x="5303426" y="2073380"/>
            <a:ext cx="1461656" cy="1562822"/>
            <a:chOff x="5168254" y="2874767"/>
            <a:chExt cx="1461656" cy="1562822"/>
          </a:xfrm>
        </p:grpSpPr>
        <p:grpSp>
          <p:nvGrpSpPr>
            <p:cNvPr id="30" name="Groupe 29">
              <a:extLst>
                <a:ext uri="{FF2B5EF4-FFF2-40B4-BE49-F238E27FC236}">
                  <a16:creationId xmlns:a16="http://schemas.microsoft.com/office/drawing/2014/main" id="{90ABB356-065C-41E2-B16A-61B8024A51D0}"/>
                </a:ext>
              </a:extLst>
            </p:cNvPr>
            <p:cNvGrpSpPr/>
            <p:nvPr/>
          </p:nvGrpSpPr>
          <p:grpSpPr>
            <a:xfrm>
              <a:off x="5168254" y="2874767"/>
              <a:ext cx="1461656" cy="1504403"/>
              <a:chOff x="5159000" y="2559697"/>
              <a:chExt cx="1827810" cy="1819473"/>
            </a:xfrm>
          </p:grpSpPr>
          <p:sp>
            <p:nvSpPr>
              <p:cNvPr id="35" name="ZoneTexte 34">
                <a:extLst>
                  <a:ext uri="{FF2B5EF4-FFF2-40B4-BE49-F238E27FC236}">
                    <a16:creationId xmlns:a16="http://schemas.microsoft.com/office/drawing/2014/main" id="{C4593D1E-EE66-43F3-AD82-B0BE8A304996}"/>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36" name="Ellipse 35">
                <a:extLst>
                  <a:ext uri="{FF2B5EF4-FFF2-40B4-BE49-F238E27FC236}">
                    <a16:creationId xmlns:a16="http://schemas.microsoft.com/office/drawing/2014/main" id="{0C23076B-BF2B-4C3D-98E6-04FB46BD4FC4}"/>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29">
                <a:extLst>
                  <a:ext uri="{FF2B5EF4-FFF2-40B4-BE49-F238E27FC236}">
                    <a16:creationId xmlns:a16="http://schemas.microsoft.com/office/drawing/2014/main" id="{55D9F315-4F13-4E38-9D47-37D82FA564BE}"/>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8" name="Oval 29">
                <a:extLst>
                  <a:ext uri="{FF2B5EF4-FFF2-40B4-BE49-F238E27FC236}">
                    <a16:creationId xmlns:a16="http://schemas.microsoft.com/office/drawing/2014/main" id="{284CE284-DA23-4B37-A6DC-6674985B3A64}"/>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39" name="Oval 29">
                <a:extLst>
                  <a:ext uri="{FF2B5EF4-FFF2-40B4-BE49-F238E27FC236}">
                    <a16:creationId xmlns:a16="http://schemas.microsoft.com/office/drawing/2014/main" id="{1C9FEB91-1DC7-402A-ACA7-36EF00A6F924}"/>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31" name="Ellipse 30">
              <a:extLst>
                <a:ext uri="{FF2B5EF4-FFF2-40B4-BE49-F238E27FC236}">
                  <a16:creationId xmlns:a16="http://schemas.microsoft.com/office/drawing/2014/main" id="{B6DC5309-92F6-4924-900E-B5F8392A8B21}"/>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F44681B-8D6F-4C00-AF0E-A489A5DF5D1A}"/>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86089B9-6E1C-47E8-ADB1-16989873EDD2}"/>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9D1270DF-D306-448D-964C-6430DC9C5637}"/>
              </a:ext>
            </a:extLst>
          </p:cNvPr>
          <p:cNvGrpSpPr/>
          <p:nvPr/>
        </p:nvGrpSpPr>
        <p:grpSpPr>
          <a:xfrm>
            <a:off x="7582283" y="1248514"/>
            <a:ext cx="2653181" cy="716901"/>
            <a:chOff x="8237171" y="1317115"/>
            <a:chExt cx="2653181" cy="716901"/>
          </a:xfrm>
        </p:grpSpPr>
        <p:sp>
          <p:nvSpPr>
            <p:cNvPr id="41" name="Organigramme : Terminateur 40">
              <a:extLst>
                <a:ext uri="{FF2B5EF4-FFF2-40B4-BE49-F238E27FC236}">
                  <a16:creationId xmlns:a16="http://schemas.microsoft.com/office/drawing/2014/main" id="{6BB579E8-7B39-4A57-BF4A-EB6DFEB75643}"/>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42" name="Organigramme : Terminateur 41">
              <a:extLst>
                <a:ext uri="{FF2B5EF4-FFF2-40B4-BE49-F238E27FC236}">
                  <a16:creationId xmlns:a16="http://schemas.microsoft.com/office/drawing/2014/main" id="{179E97A5-D593-44DE-828D-A08DD8E421A0}"/>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CC7326A9-79B4-4EC9-9F49-6709DEA7F938}"/>
              </a:ext>
            </a:extLst>
          </p:cNvPr>
          <p:cNvGrpSpPr/>
          <p:nvPr/>
        </p:nvGrpSpPr>
        <p:grpSpPr>
          <a:xfrm>
            <a:off x="2101278" y="1317334"/>
            <a:ext cx="5278031" cy="3317319"/>
            <a:chOff x="2101278" y="1189873"/>
            <a:chExt cx="5278031" cy="3317319"/>
          </a:xfrm>
        </p:grpSpPr>
        <p:sp>
          <p:nvSpPr>
            <p:cNvPr id="44" name="Organigramme : Terminateur 43">
              <a:extLst>
                <a:ext uri="{FF2B5EF4-FFF2-40B4-BE49-F238E27FC236}">
                  <a16:creationId xmlns:a16="http://schemas.microsoft.com/office/drawing/2014/main" id="{F77F9FAC-0EF0-4B97-892E-99E202B4135A}"/>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45" name="Organigramme : Terminateur 44">
              <a:extLst>
                <a:ext uri="{FF2B5EF4-FFF2-40B4-BE49-F238E27FC236}">
                  <a16:creationId xmlns:a16="http://schemas.microsoft.com/office/drawing/2014/main" id="{AFCCC7B0-1392-4122-8623-B348B7048692}"/>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6" name="Connecteur droit 45">
            <a:extLst>
              <a:ext uri="{FF2B5EF4-FFF2-40B4-BE49-F238E27FC236}">
                <a16:creationId xmlns:a16="http://schemas.microsoft.com/office/drawing/2014/main" id="{0A117FC2-CA8A-431D-B4CC-E024FAB28B3D}"/>
              </a:ext>
            </a:extLst>
          </p:cNvPr>
          <p:cNvCxnSpPr>
            <a:cxnSpLocks/>
            <a:stCxn id="34" idx="4"/>
            <a:endCxn id="45"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7" name="Connecteur droit 46">
            <a:extLst>
              <a:ext uri="{FF2B5EF4-FFF2-40B4-BE49-F238E27FC236}">
                <a16:creationId xmlns:a16="http://schemas.microsoft.com/office/drawing/2014/main" id="{B43AC8D7-A6EE-4691-991D-6207123BC3E3}"/>
              </a:ext>
            </a:extLst>
          </p:cNvPr>
          <p:cNvCxnSpPr>
            <a:cxnSpLocks/>
            <a:endCxn id="42"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47">
            <a:extLst>
              <a:ext uri="{FF2B5EF4-FFF2-40B4-BE49-F238E27FC236}">
                <a16:creationId xmlns:a16="http://schemas.microsoft.com/office/drawing/2014/main" id="{065EF9E1-2273-4299-874B-5384BFD6406C}"/>
              </a:ext>
            </a:extLst>
          </p:cNvPr>
          <p:cNvCxnSpPr>
            <a:cxnSpLocks/>
            <a:stCxn id="32"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EC37BF94-D727-4F1F-B204-CB9C3D0580D2}"/>
              </a:ext>
            </a:extLst>
          </p:cNvPr>
          <p:cNvCxnSpPr>
            <a:cxnSpLocks/>
            <a:stCxn id="28"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50">
            <a:extLst>
              <a:ext uri="{FF2B5EF4-FFF2-40B4-BE49-F238E27FC236}">
                <a16:creationId xmlns:a16="http://schemas.microsoft.com/office/drawing/2014/main" id="{F92B5F2A-B5D5-4048-8F89-154A16030849}"/>
              </a:ext>
            </a:extLst>
          </p:cNvPr>
          <p:cNvCxnSpPr>
            <a:cxnSpLocks/>
            <a:stCxn id="31"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5E4F23A6-CB22-4502-9E33-3FB1AC4E9DCC}"/>
              </a:ext>
            </a:extLst>
          </p:cNvPr>
          <p:cNvSpPr>
            <a:spLocks noGrp="1"/>
          </p:cNvSpPr>
          <p:nvPr>
            <p:ph type="sldNum" sz="quarter" idx="12"/>
          </p:nvPr>
        </p:nvSpPr>
        <p:spPr/>
        <p:txBody>
          <a:bodyPr/>
          <a:lstStyle/>
          <a:p>
            <a:fld id="{830C4335-9913-4F80-B9D7-EA4FD23BFB5C}" type="slidenum">
              <a:rPr lang="fr-FR" smtClean="0"/>
              <a:pPr/>
              <a:t>6</a:t>
            </a:fld>
            <a:endParaRPr lang="fr-FR" dirty="0"/>
          </a:p>
        </p:txBody>
      </p:sp>
    </p:spTree>
    <p:extLst>
      <p:ext uri="{BB962C8B-B14F-4D97-AF65-F5344CB8AC3E}">
        <p14:creationId xmlns:p14="http://schemas.microsoft.com/office/powerpoint/2010/main" val="2541769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6637651" cy="461665"/>
          </a:xfrm>
          <a:prstGeom prst="rect">
            <a:avLst/>
          </a:prstGeom>
          <a:noFill/>
        </p:spPr>
        <p:txBody>
          <a:bodyPr wrap="none" rtlCol="0">
            <a:spAutoFit/>
          </a:bodyPr>
          <a:lstStyle/>
          <a:p>
            <a:r>
              <a:rPr lang="en-US" sz="2400" b="1" dirty="0">
                <a:solidFill>
                  <a:schemeClr val="accent4"/>
                </a:solidFill>
              </a:rPr>
              <a:t>Convergence of negotiation (ease of collaboration)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2" name="Graphique 21">
            <a:extLst>
              <a:ext uri="{FF2B5EF4-FFF2-40B4-BE49-F238E27FC236}">
                <a16:creationId xmlns:a16="http://schemas.microsoft.com/office/drawing/2014/main" id="{42C3770F-3C7F-44DA-B586-2D1B43263398}"/>
              </a:ext>
            </a:extLst>
          </p:cNvPr>
          <p:cNvGraphicFramePr>
            <a:graphicFrameLocks/>
          </p:cNvGraphicFramePr>
          <p:nvPr>
            <p:extLst>
              <p:ext uri="{D42A27DB-BD31-4B8C-83A1-F6EECF244321}">
                <p14:modId xmlns:p14="http://schemas.microsoft.com/office/powerpoint/2010/main" val="3907699738"/>
              </p:ext>
            </p:extLst>
          </p:nvPr>
        </p:nvGraphicFramePr>
        <p:xfrm>
          <a:off x="1223313" y="2063750"/>
          <a:ext cx="9070037" cy="4498981"/>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e 23">
            <a:extLst>
              <a:ext uri="{FF2B5EF4-FFF2-40B4-BE49-F238E27FC236}">
                <a16:creationId xmlns:a16="http://schemas.microsoft.com/office/drawing/2014/main" id="{08FC5B42-A029-46A5-9988-1FD876E38F15}"/>
              </a:ext>
            </a:extLst>
          </p:cNvPr>
          <p:cNvGrpSpPr/>
          <p:nvPr/>
        </p:nvGrpSpPr>
        <p:grpSpPr>
          <a:xfrm>
            <a:off x="4330549" y="2268366"/>
            <a:ext cx="1462334" cy="546629"/>
            <a:chOff x="5557118" y="3165678"/>
            <a:chExt cx="3377879" cy="798651"/>
          </a:xfrm>
        </p:grpSpPr>
        <p:cxnSp>
          <p:nvCxnSpPr>
            <p:cNvPr id="52" name="Connecteur droit 51">
              <a:extLst>
                <a:ext uri="{FF2B5EF4-FFF2-40B4-BE49-F238E27FC236}">
                  <a16:creationId xmlns:a16="http://schemas.microsoft.com/office/drawing/2014/main" id="{D9724F56-5602-4B22-A7B6-C4F0DDE43FA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A52EE2D-B461-4C5D-979A-EC9F0BF0BEB8}"/>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54" name="ZoneTexte 3">
              <a:extLst>
                <a:ext uri="{FF2B5EF4-FFF2-40B4-BE49-F238E27FC236}">
                  <a16:creationId xmlns:a16="http://schemas.microsoft.com/office/drawing/2014/main" id="{06A25AA7-74A9-48D5-A2B7-8A24163CDB6B}"/>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55" name="Connecteur droit 54">
              <a:extLst>
                <a:ext uri="{FF2B5EF4-FFF2-40B4-BE49-F238E27FC236}">
                  <a16:creationId xmlns:a16="http://schemas.microsoft.com/office/drawing/2014/main" id="{03950FCB-2764-4393-9CF8-139D026AF9B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6" name="Groupe 25">
            <a:extLst>
              <a:ext uri="{FF2B5EF4-FFF2-40B4-BE49-F238E27FC236}">
                <a16:creationId xmlns:a16="http://schemas.microsoft.com/office/drawing/2014/main" id="{45A2E8F3-5F5F-4F19-88DA-E8F62DB51DAD}"/>
              </a:ext>
            </a:extLst>
          </p:cNvPr>
          <p:cNvGrpSpPr/>
          <p:nvPr/>
        </p:nvGrpSpPr>
        <p:grpSpPr>
          <a:xfrm>
            <a:off x="6308267" y="2270068"/>
            <a:ext cx="1462334" cy="546629"/>
            <a:chOff x="5557118" y="3165678"/>
            <a:chExt cx="3377879" cy="798651"/>
          </a:xfrm>
        </p:grpSpPr>
        <p:cxnSp>
          <p:nvCxnSpPr>
            <p:cNvPr id="27" name="Connecteur droit 26">
              <a:extLst>
                <a:ext uri="{FF2B5EF4-FFF2-40B4-BE49-F238E27FC236}">
                  <a16:creationId xmlns:a16="http://schemas.microsoft.com/office/drawing/2014/main" id="{D94FDC4B-ECC9-406D-A441-FBA0A53A734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227A1696-2206-4529-A173-BF7A0C39BF6F}"/>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6" name="ZoneTexte 3">
              <a:extLst>
                <a:ext uri="{FF2B5EF4-FFF2-40B4-BE49-F238E27FC236}">
                  <a16:creationId xmlns:a16="http://schemas.microsoft.com/office/drawing/2014/main" id="{FDEC86F1-0530-483D-BB9D-823A3F03C0A5}"/>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7" name="Connecteur droit 46">
              <a:extLst>
                <a:ext uri="{FF2B5EF4-FFF2-40B4-BE49-F238E27FC236}">
                  <a16:creationId xmlns:a16="http://schemas.microsoft.com/office/drawing/2014/main" id="{204C6A9E-3AE7-4B87-ADFB-E1059EC4C31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30D4EFBD-44B7-4D4F-97F3-ECE1357875EF}"/>
              </a:ext>
            </a:extLst>
          </p:cNvPr>
          <p:cNvSpPr>
            <a:spLocks noGrp="1"/>
          </p:cNvSpPr>
          <p:nvPr>
            <p:ph type="sldNum" sz="quarter" idx="12"/>
          </p:nvPr>
        </p:nvSpPr>
        <p:spPr/>
        <p:txBody>
          <a:bodyPr/>
          <a:lstStyle/>
          <a:p>
            <a:fld id="{830C4335-9913-4F80-B9D7-EA4FD23BFB5C}" type="slidenum">
              <a:rPr lang="fr-FR" smtClean="0"/>
              <a:pPr/>
              <a:t>60</a:t>
            </a:fld>
            <a:endParaRPr lang="fr-FR" dirty="0"/>
          </a:p>
        </p:txBody>
      </p:sp>
    </p:spTree>
    <p:extLst>
      <p:ext uri="{BB962C8B-B14F-4D97-AF65-F5344CB8AC3E}">
        <p14:creationId xmlns:p14="http://schemas.microsoft.com/office/powerpoint/2010/main" val="1785728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4172937" cy="461665"/>
          </a:xfrm>
          <a:prstGeom prst="rect">
            <a:avLst/>
          </a:prstGeom>
          <a:noFill/>
        </p:spPr>
        <p:txBody>
          <a:bodyPr wrap="none" rtlCol="0">
            <a:spAutoFit/>
          </a:bodyPr>
          <a:lstStyle/>
          <a:p>
            <a:r>
              <a:rPr lang="en-US" sz="2400" b="1">
                <a:solidFill>
                  <a:schemeClr val="accent4"/>
                </a:solidFill>
              </a:rPr>
              <a:t>Comfort felt during negotiation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5" name="Graphique 4">
            <a:extLst>
              <a:ext uri="{FF2B5EF4-FFF2-40B4-BE49-F238E27FC236}">
                <a16:creationId xmlns:a16="http://schemas.microsoft.com/office/drawing/2014/main" id="{0F836E97-F14D-49F8-A99D-07CFE73979F4}"/>
              </a:ext>
            </a:extLst>
          </p:cNvPr>
          <p:cNvGraphicFramePr>
            <a:graphicFrameLocks/>
          </p:cNvGraphicFramePr>
          <p:nvPr>
            <p:extLst>
              <p:ext uri="{D42A27DB-BD31-4B8C-83A1-F6EECF244321}">
                <p14:modId xmlns:p14="http://schemas.microsoft.com/office/powerpoint/2010/main" val="656060592"/>
              </p:ext>
            </p:extLst>
          </p:nvPr>
        </p:nvGraphicFramePr>
        <p:xfrm>
          <a:off x="1104058" y="2142964"/>
          <a:ext cx="9710114" cy="4640232"/>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e 5">
            <a:extLst>
              <a:ext uri="{FF2B5EF4-FFF2-40B4-BE49-F238E27FC236}">
                <a16:creationId xmlns:a16="http://schemas.microsoft.com/office/drawing/2014/main" id="{343735D1-B7AB-4F90-8C77-DFDAFD8ADACE}"/>
              </a:ext>
            </a:extLst>
          </p:cNvPr>
          <p:cNvGrpSpPr/>
          <p:nvPr/>
        </p:nvGrpSpPr>
        <p:grpSpPr>
          <a:xfrm>
            <a:off x="4146333" y="2028926"/>
            <a:ext cx="4470617" cy="788791"/>
            <a:chOff x="1605023" y="2611415"/>
            <a:chExt cx="3401026" cy="1325906"/>
          </a:xfrm>
        </p:grpSpPr>
        <p:grpSp>
          <p:nvGrpSpPr>
            <p:cNvPr id="7" name="Groupe 6">
              <a:extLst>
                <a:ext uri="{FF2B5EF4-FFF2-40B4-BE49-F238E27FC236}">
                  <a16:creationId xmlns:a16="http://schemas.microsoft.com/office/drawing/2014/main" id="{6E32582B-3354-416C-B0A7-E92B319F1955}"/>
                </a:ext>
              </a:extLst>
            </p:cNvPr>
            <p:cNvGrpSpPr/>
            <p:nvPr/>
          </p:nvGrpSpPr>
          <p:grpSpPr>
            <a:xfrm>
              <a:off x="1765139" y="3315990"/>
              <a:ext cx="1250066" cy="619402"/>
              <a:chOff x="5557118" y="3165678"/>
              <a:chExt cx="3377879" cy="798651"/>
            </a:xfrm>
          </p:grpSpPr>
          <p:cxnSp>
            <p:nvCxnSpPr>
              <p:cNvPr id="21" name="Connecteur droit 20">
                <a:extLst>
                  <a:ext uri="{FF2B5EF4-FFF2-40B4-BE49-F238E27FC236}">
                    <a16:creationId xmlns:a16="http://schemas.microsoft.com/office/drawing/2014/main" id="{A6E87174-8D65-4FCD-9448-2504AEDA7BC7}"/>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DB4EDCF6-CE1E-4945-8BE0-4A3160FD5E7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3" name="ZoneTexte 3">
                <a:extLst>
                  <a:ext uri="{FF2B5EF4-FFF2-40B4-BE49-F238E27FC236}">
                    <a16:creationId xmlns:a16="http://schemas.microsoft.com/office/drawing/2014/main" id="{5486316F-45DA-42B0-8B4B-55B1E3D218E3}"/>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4" name="Connecteur droit 23">
                <a:extLst>
                  <a:ext uri="{FF2B5EF4-FFF2-40B4-BE49-F238E27FC236}">
                    <a16:creationId xmlns:a16="http://schemas.microsoft.com/office/drawing/2014/main" id="{1112CC85-94F2-408B-A36A-AAF3E89AEBCE}"/>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 name="Groupe 7">
              <a:extLst>
                <a:ext uri="{FF2B5EF4-FFF2-40B4-BE49-F238E27FC236}">
                  <a16:creationId xmlns:a16="http://schemas.microsoft.com/office/drawing/2014/main" id="{A9053485-BC79-4A87-91EA-FD4D14C76E26}"/>
                </a:ext>
              </a:extLst>
            </p:cNvPr>
            <p:cNvGrpSpPr/>
            <p:nvPr/>
          </p:nvGrpSpPr>
          <p:grpSpPr>
            <a:xfrm>
              <a:off x="1605023" y="2611415"/>
              <a:ext cx="3401026" cy="798651"/>
              <a:chOff x="5557118" y="3165678"/>
              <a:chExt cx="3377879" cy="798651"/>
            </a:xfrm>
          </p:grpSpPr>
          <p:cxnSp>
            <p:nvCxnSpPr>
              <p:cNvPr id="17" name="Connecteur droit 16">
                <a:extLst>
                  <a:ext uri="{FF2B5EF4-FFF2-40B4-BE49-F238E27FC236}">
                    <a16:creationId xmlns:a16="http://schemas.microsoft.com/office/drawing/2014/main" id="{346357FB-3661-462E-A6AC-BA2581F00E36}"/>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93A5AF45-1B2C-4A70-B058-61F721DB9F52}"/>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9" name="ZoneTexte 3">
                <a:extLst>
                  <a:ext uri="{FF2B5EF4-FFF2-40B4-BE49-F238E27FC236}">
                    <a16:creationId xmlns:a16="http://schemas.microsoft.com/office/drawing/2014/main" id="{FA23DC29-0F67-4620-9AFB-6EEEA114BFBE}"/>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0" name="Connecteur droit 19">
                <a:extLst>
                  <a:ext uri="{FF2B5EF4-FFF2-40B4-BE49-F238E27FC236}">
                    <a16:creationId xmlns:a16="http://schemas.microsoft.com/office/drawing/2014/main" id="{E14AD594-A27C-4186-B75D-FC2E31E0A3A7}"/>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e 8">
              <a:extLst>
                <a:ext uri="{FF2B5EF4-FFF2-40B4-BE49-F238E27FC236}">
                  <a16:creationId xmlns:a16="http://schemas.microsoft.com/office/drawing/2014/main" id="{095B0AA6-D725-4BD1-9717-178FE2DE454A}"/>
                </a:ext>
              </a:extLst>
            </p:cNvPr>
            <p:cNvGrpSpPr/>
            <p:nvPr/>
          </p:nvGrpSpPr>
          <p:grpSpPr>
            <a:xfrm>
              <a:off x="3455778" y="3317919"/>
              <a:ext cx="1250066" cy="619402"/>
              <a:chOff x="5557118" y="3165678"/>
              <a:chExt cx="3377879" cy="798651"/>
            </a:xfrm>
          </p:grpSpPr>
          <p:cxnSp>
            <p:nvCxnSpPr>
              <p:cNvPr id="11" name="Connecteur droit 10">
                <a:extLst>
                  <a:ext uri="{FF2B5EF4-FFF2-40B4-BE49-F238E27FC236}">
                    <a16:creationId xmlns:a16="http://schemas.microsoft.com/office/drawing/2014/main" id="{76407746-AF88-4E4A-B2B0-40DAAA95AAF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B8145D9B-B07D-44B6-AB08-985C164B93F4}"/>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5" name="ZoneTexte 3">
                <a:extLst>
                  <a:ext uri="{FF2B5EF4-FFF2-40B4-BE49-F238E27FC236}">
                    <a16:creationId xmlns:a16="http://schemas.microsoft.com/office/drawing/2014/main" id="{4489C9A4-360E-4CE3-936F-F51A9EE39733}"/>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6" name="Connecteur droit 15">
                <a:extLst>
                  <a:ext uri="{FF2B5EF4-FFF2-40B4-BE49-F238E27FC236}">
                    <a16:creationId xmlns:a16="http://schemas.microsoft.com/office/drawing/2014/main" id="{CB723EA6-B917-4A93-9D02-2F5A227A682F}"/>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CC11D109-B83B-49E2-96A4-88334CAFDCD2}"/>
              </a:ext>
            </a:extLst>
          </p:cNvPr>
          <p:cNvSpPr>
            <a:spLocks noGrp="1"/>
          </p:cNvSpPr>
          <p:nvPr>
            <p:ph type="sldNum" sz="quarter" idx="12"/>
          </p:nvPr>
        </p:nvSpPr>
        <p:spPr/>
        <p:txBody>
          <a:bodyPr/>
          <a:lstStyle/>
          <a:p>
            <a:fld id="{830C4335-9913-4F80-B9D7-EA4FD23BFB5C}" type="slidenum">
              <a:rPr lang="fr-FR" smtClean="0"/>
              <a:pPr/>
              <a:t>61</a:t>
            </a:fld>
            <a:endParaRPr lang="fr-FR" dirty="0"/>
          </a:p>
        </p:txBody>
      </p:sp>
    </p:spTree>
    <p:extLst>
      <p:ext uri="{BB962C8B-B14F-4D97-AF65-F5344CB8AC3E}">
        <p14:creationId xmlns:p14="http://schemas.microsoft.com/office/powerpoint/2010/main" val="960569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51126" cy="461665"/>
          </a:xfrm>
          <a:prstGeom prst="rect">
            <a:avLst/>
          </a:prstGeom>
          <a:noFill/>
        </p:spPr>
        <p:txBody>
          <a:bodyPr wrap="none" rtlCol="0">
            <a:spAutoFit/>
          </a:bodyPr>
          <a:lstStyle/>
          <a:p>
            <a:r>
              <a:rPr lang="en-US" sz="2400" b="1" dirty="0">
                <a:solidFill>
                  <a:schemeClr val="accent4"/>
                </a:solidFill>
              </a:rPr>
              <a:t>Appreciation of the negotiator’s agent</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5" name="Graphique 24">
            <a:extLst>
              <a:ext uri="{FF2B5EF4-FFF2-40B4-BE49-F238E27FC236}">
                <a16:creationId xmlns:a16="http://schemas.microsoft.com/office/drawing/2014/main" id="{7567D5A7-1340-447D-9C9E-B5C382F34A89}"/>
              </a:ext>
            </a:extLst>
          </p:cNvPr>
          <p:cNvGraphicFramePr>
            <a:graphicFrameLocks/>
          </p:cNvGraphicFramePr>
          <p:nvPr>
            <p:extLst>
              <p:ext uri="{D42A27DB-BD31-4B8C-83A1-F6EECF244321}">
                <p14:modId xmlns:p14="http://schemas.microsoft.com/office/powerpoint/2010/main" val="3667440670"/>
              </p:ext>
            </p:extLst>
          </p:nvPr>
        </p:nvGraphicFramePr>
        <p:xfrm>
          <a:off x="1521561" y="2311400"/>
          <a:ext cx="9000389" cy="4239571"/>
        </p:xfrm>
        <a:graphic>
          <a:graphicData uri="http://schemas.openxmlformats.org/drawingml/2006/chart">
            <c:chart xmlns:c="http://schemas.openxmlformats.org/drawingml/2006/chart" xmlns:r="http://schemas.openxmlformats.org/officeDocument/2006/relationships" r:id="rId3"/>
          </a:graphicData>
        </a:graphic>
      </p:graphicFrame>
      <p:grpSp>
        <p:nvGrpSpPr>
          <p:cNvPr id="26" name="Groupe 25">
            <a:extLst>
              <a:ext uri="{FF2B5EF4-FFF2-40B4-BE49-F238E27FC236}">
                <a16:creationId xmlns:a16="http://schemas.microsoft.com/office/drawing/2014/main" id="{D1D6EC40-EF59-4056-B285-BD50E6BA5504}"/>
              </a:ext>
            </a:extLst>
          </p:cNvPr>
          <p:cNvGrpSpPr/>
          <p:nvPr/>
        </p:nvGrpSpPr>
        <p:grpSpPr>
          <a:xfrm>
            <a:off x="4525909" y="1920853"/>
            <a:ext cx="3878919" cy="977129"/>
            <a:chOff x="1605023" y="2611415"/>
            <a:chExt cx="3401026" cy="1325906"/>
          </a:xfrm>
        </p:grpSpPr>
        <p:grpSp>
          <p:nvGrpSpPr>
            <p:cNvPr id="27" name="Groupe 26">
              <a:extLst>
                <a:ext uri="{FF2B5EF4-FFF2-40B4-BE49-F238E27FC236}">
                  <a16:creationId xmlns:a16="http://schemas.microsoft.com/office/drawing/2014/main" id="{AD00055C-ED13-4411-AF27-BC7FA049758C}"/>
                </a:ext>
              </a:extLst>
            </p:cNvPr>
            <p:cNvGrpSpPr/>
            <p:nvPr/>
          </p:nvGrpSpPr>
          <p:grpSpPr>
            <a:xfrm>
              <a:off x="1765139" y="3315990"/>
              <a:ext cx="1250066" cy="619402"/>
              <a:chOff x="5557118" y="3165678"/>
              <a:chExt cx="3377879" cy="798651"/>
            </a:xfrm>
          </p:grpSpPr>
          <p:cxnSp>
            <p:nvCxnSpPr>
              <p:cNvPr id="38" name="Connecteur droit 37">
                <a:extLst>
                  <a:ext uri="{FF2B5EF4-FFF2-40B4-BE49-F238E27FC236}">
                    <a16:creationId xmlns:a16="http://schemas.microsoft.com/office/drawing/2014/main" id="{1A64C7CB-5BFD-4D1D-AA72-DC293DC98BA6}"/>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C2DDA14-88F1-442D-965B-7A6F070C1F4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0" name="ZoneTexte 3">
                <a:extLst>
                  <a:ext uri="{FF2B5EF4-FFF2-40B4-BE49-F238E27FC236}">
                    <a16:creationId xmlns:a16="http://schemas.microsoft.com/office/drawing/2014/main" id="{2FF055C8-00E7-4CAC-A9C7-704D30401791}"/>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1" name="Connecteur droit 40">
                <a:extLst>
                  <a:ext uri="{FF2B5EF4-FFF2-40B4-BE49-F238E27FC236}">
                    <a16:creationId xmlns:a16="http://schemas.microsoft.com/office/drawing/2014/main" id="{ADED9E6C-8D36-41B8-9589-1FE3B1E7807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8" name="Groupe 27">
              <a:extLst>
                <a:ext uri="{FF2B5EF4-FFF2-40B4-BE49-F238E27FC236}">
                  <a16:creationId xmlns:a16="http://schemas.microsoft.com/office/drawing/2014/main" id="{4E473181-A4A9-426E-B97C-7F311BFF5EC8}"/>
                </a:ext>
              </a:extLst>
            </p:cNvPr>
            <p:cNvGrpSpPr/>
            <p:nvPr/>
          </p:nvGrpSpPr>
          <p:grpSpPr>
            <a:xfrm>
              <a:off x="1605023" y="2611415"/>
              <a:ext cx="3401026" cy="798651"/>
              <a:chOff x="5557118" y="3165678"/>
              <a:chExt cx="3377879" cy="798651"/>
            </a:xfrm>
          </p:grpSpPr>
          <p:cxnSp>
            <p:nvCxnSpPr>
              <p:cNvPr id="34" name="Connecteur droit 33">
                <a:extLst>
                  <a:ext uri="{FF2B5EF4-FFF2-40B4-BE49-F238E27FC236}">
                    <a16:creationId xmlns:a16="http://schemas.microsoft.com/office/drawing/2014/main" id="{E5F02DC7-E717-4EF4-8F15-B8B3BC0EC7A4}"/>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AA3B8E54-273D-4D33-959D-D669C07F61BF}"/>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6" name="ZoneTexte 3">
                <a:extLst>
                  <a:ext uri="{FF2B5EF4-FFF2-40B4-BE49-F238E27FC236}">
                    <a16:creationId xmlns:a16="http://schemas.microsoft.com/office/drawing/2014/main" id="{512AD2BF-9A5B-4A4C-A3AF-51771BF9EABF}"/>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7" name="Connecteur droit 36">
                <a:extLst>
                  <a:ext uri="{FF2B5EF4-FFF2-40B4-BE49-F238E27FC236}">
                    <a16:creationId xmlns:a16="http://schemas.microsoft.com/office/drawing/2014/main" id="{8BF03F67-6799-445A-B92D-D58E7DBF9A54}"/>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9" name="Groupe 28">
              <a:extLst>
                <a:ext uri="{FF2B5EF4-FFF2-40B4-BE49-F238E27FC236}">
                  <a16:creationId xmlns:a16="http://schemas.microsoft.com/office/drawing/2014/main" id="{39D9B085-B08E-47E6-8E24-1902C7F63238}"/>
                </a:ext>
              </a:extLst>
            </p:cNvPr>
            <p:cNvGrpSpPr/>
            <p:nvPr/>
          </p:nvGrpSpPr>
          <p:grpSpPr>
            <a:xfrm>
              <a:off x="3455778" y="3317919"/>
              <a:ext cx="1250066" cy="619402"/>
              <a:chOff x="5557118" y="3165678"/>
              <a:chExt cx="3377879" cy="798651"/>
            </a:xfrm>
          </p:grpSpPr>
          <p:cxnSp>
            <p:nvCxnSpPr>
              <p:cNvPr id="30" name="Connecteur droit 29">
                <a:extLst>
                  <a:ext uri="{FF2B5EF4-FFF2-40B4-BE49-F238E27FC236}">
                    <a16:creationId xmlns:a16="http://schemas.microsoft.com/office/drawing/2014/main" id="{0A7AB519-B1D7-460F-A08D-6AE1526B84D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F70F134F-50D7-436E-A789-C1C45F2D474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2" name="ZoneTexte 3">
                <a:extLst>
                  <a:ext uri="{FF2B5EF4-FFF2-40B4-BE49-F238E27FC236}">
                    <a16:creationId xmlns:a16="http://schemas.microsoft.com/office/drawing/2014/main" id="{CFA3342F-7265-4DDF-9881-C7E7BA39633E}"/>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3" name="Connecteur droit 32">
                <a:extLst>
                  <a:ext uri="{FF2B5EF4-FFF2-40B4-BE49-F238E27FC236}">
                    <a16:creationId xmlns:a16="http://schemas.microsoft.com/office/drawing/2014/main" id="{6CFBC242-F4BE-4F31-8B05-2C1FBEA1B06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1CAB33DC-1028-4631-8367-93946492AE64}"/>
              </a:ext>
            </a:extLst>
          </p:cNvPr>
          <p:cNvSpPr>
            <a:spLocks noGrp="1"/>
          </p:cNvSpPr>
          <p:nvPr>
            <p:ph type="sldNum" sz="quarter" idx="12"/>
          </p:nvPr>
        </p:nvSpPr>
        <p:spPr/>
        <p:txBody>
          <a:bodyPr/>
          <a:lstStyle/>
          <a:p>
            <a:fld id="{830C4335-9913-4F80-B9D7-EA4FD23BFB5C}" type="slidenum">
              <a:rPr lang="fr-FR" smtClean="0"/>
              <a:pPr/>
              <a:t>62</a:t>
            </a:fld>
            <a:endParaRPr lang="fr-FR" dirty="0"/>
          </a:p>
        </p:txBody>
      </p:sp>
    </p:spTree>
    <p:extLst>
      <p:ext uri="{BB962C8B-B14F-4D97-AF65-F5344CB8AC3E}">
        <p14:creationId xmlns:p14="http://schemas.microsoft.com/office/powerpoint/2010/main" val="1810324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p:txBody>
          <a:bodyPr/>
          <a:lstStyle/>
          <a:p>
            <a:fld id="{830C4335-9913-4F80-B9D7-EA4FD23BFB5C}" type="slidenum">
              <a:rPr lang="fr-FR" smtClean="0"/>
              <a:pPr/>
              <a:t>63</a:t>
            </a:fld>
            <a:endParaRPr lang="fr-FR" dirty="0"/>
          </a:p>
        </p:txBody>
      </p:sp>
      <p:graphicFrame>
        <p:nvGraphicFramePr>
          <p:cNvPr id="73" name="Chart 5">
            <a:extLst>
              <a:ext uri="{FF2B5EF4-FFF2-40B4-BE49-F238E27FC236}">
                <a16:creationId xmlns:a16="http://schemas.microsoft.com/office/drawing/2014/main" id="{DBDAC741-4AA9-4CCA-B31C-E40360611E3E}"/>
              </a:ext>
            </a:extLst>
          </p:cNvPr>
          <p:cNvGraphicFramePr/>
          <p:nvPr>
            <p:extLst>
              <p:ext uri="{D42A27DB-BD31-4B8C-83A1-F6EECF244321}">
                <p14:modId xmlns:p14="http://schemas.microsoft.com/office/powerpoint/2010/main" val="1230357007"/>
              </p:ext>
            </p:extLst>
          </p:nvPr>
        </p:nvGraphicFramePr>
        <p:xfrm>
          <a:off x="5193722" y="1111202"/>
          <a:ext cx="1804555" cy="16302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 name="Chart 6">
            <a:extLst>
              <a:ext uri="{FF2B5EF4-FFF2-40B4-BE49-F238E27FC236}">
                <a16:creationId xmlns:a16="http://schemas.microsoft.com/office/drawing/2014/main" id="{E0CA2717-D95C-4B5F-B298-7359528B9309}"/>
              </a:ext>
            </a:extLst>
          </p:cNvPr>
          <p:cNvGraphicFramePr/>
          <p:nvPr>
            <p:extLst>
              <p:ext uri="{D42A27DB-BD31-4B8C-83A1-F6EECF244321}">
                <p14:modId xmlns:p14="http://schemas.microsoft.com/office/powerpoint/2010/main" val="3608871660"/>
              </p:ext>
            </p:extLst>
          </p:nvPr>
        </p:nvGraphicFramePr>
        <p:xfrm>
          <a:off x="401298" y="3085745"/>
          <a:ext cx="1536122" cy="10240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8">
            <a:extLst>
              <a:ext uri="{FF2B5EF4-FFF2-40B4-BE49-F238E27FC236}">
                <a16:creationId xmlns:a16="http://schemas.microsoft.com/office/drawing/2014/main" id="{901B8533-679D-4193-A21E-8009AE82E9E5}"/>
              </a:ext>
            </a:extLst>
          </p:cNvPr>
          <p:cNvGraphicFramePr/>
          <p:nvPr>
            <p:extLst>
              <p:ext uri="{D42A27DB-BD31-4B8C-83A1-F6EECF244321}">
                <p14:modId xmlns:p14="http://schemas.microsoft.com/office/powerpoint/2010/main" val="1035611915"/>
              </p:ext>
            </p:extLst>
          </p:nvPr>
        </p:nvGraphicFramePr>
        <p:xfrm>
          <a:off x="5320959" y="3083597"/>
          <a:ext cx="1536122" cy="1024081"/>
        </p:xfrm>
        <a:graphic>
          <a:graphicData uri="http://schemas.openxmlformats.org/drawingml/2006/chart">
            <c:chart xmlns:c="http://schemas.openxmlformats.org/drawingml/2006/chart" xmlns:r="http://schemas.openxmlformats.org/officeDocument/2006/relationships" r:id="rId5"/>
          </a:graphicData>
        </a:graphic>
      </p:graphicFrame>
      <p:grpSp>
        <p:nvGrpSpPr>
          <p:cNvPr id="79" name="Group 12">
            <a:extLst>
              <a:ext uri="{FF2B5EF4-FFF2-40B4-BE49-F238E27FC236}">
                <a16:creationId xmlns:a16="http://schemas.microsoft.com/office/drawing/2014/main" id="{D5E17D0B-6208-42FB-9DC8-1C1DF852A73F}"/>
              </a:ext>
            </a:extLst>
          </p:cNvPr>
          <p:cNvGrpSpPr/>
          <p:nvPr/>
        </p:nvGrpSpPr>
        <p:grpSpPr>
          <a:xfrm>
            <a:off x="63070" y="4215558"/>
            <a:ext cx="2211790" cy="2490490"/>
            <a:chOff x="8274023" y="1123112"/>
            <a:chExt cx="2960627" cy="3181555"/>
          </a:xfrm>
        </p:grpSpPr>
        <p:sp>
          <p:nvSpPr>
            <p:cNvPr id="103" name="TextBox 13">
              <a:extLst>
                <a:ext uri="{FF2B5EF4-FFF2-40B4-BE49-F238E27FC236}">
                  <a16:creationId xmlns:a16="http://schemas.microsoft.com/office/drawing/2014/main" id="{4F2C356C-6992-498B-B41C-A44F4532F458}"/>
                </a:ext>
              </a:extLst>
            </p:cNvPr>
            <p:cNvSpPr txBox="1"/>
            <p:nvPr/>
          </p:nvSpPr>
          <p:spPr>
            <a:xfrm>
              <a:off x="8274023" y="1123112"/>
              <a:ext cx="293708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Behaviors of dominance</a:t>
              </a:r>
            </a:p>
          </p:txBody>
        </p:sp>
        <p:sp>
          <p:nvSpPr>
            <p:cNvPr id="104" name="TextBox 14">
              <a:extLst>
                <a:ext uri="{FF2B5EF4-FFF2-40B4-BE49-F238E27FC236}">
                  <a16:creationId xmlns:a16="http://schemas.microsoft.com/office/drawing/2014/main" id="{0D81E77E-D82F-4FFD-A274-981CC4AD56D0}"/>
                </a:ext>
              </a:extLst>
            </p:cNvPr>
            <p:cNvSpPr txBox="1"/>
            <p:nvPr/>
          </p:nvSpPr>
          <p:spPr>
            <a:xfrm>
              <a:off x="8305356" y="2063548"/>
              <a:ext cx="2929294"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chemeClr val="accent6"/>
                  </a:solidFill>
                </a:rPr>
                <a:t>Demand, concession, self centeredness</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b="1" dirty="0">
                  <a:solidFill>
                    <a:srgbClr val="FF0000"/>
                  </a:solidFill>
                </a:rPr>
                <a:t>Lead of negotiation</a:t>
              </a:r>
            </a:p>
            <a:p>
              <a:pPr marL="285750" indent="-285750">
                <a:buFont typeface="Arial" panose="020B0604020202020204" pitchFamily="34" charset="0"/>
                <a:buChar char="•"/>
              </a:pPr>
              <a:endParaRPr lang="en-US" dirty="0">
                <a:solidFill>
                  <a:schemeClr val="tx1">
                    <a:lumMod val="65000"/>
                    <a:lumOff val="35000"/>
                  </a:schemeClr>
                </a:solidFill>
              </a:endParaRPr>
            </a:p>
          </p:txBody>
        </p:sp>
      </p:grpSp>
      <p:cxnSp>
        <p:nvCxnSpPr>
          <p:cNvPr id="84" name="Connector: Elbow 28">
            <a:extLst>
              <a:ext uri="{FF2B5EF4-FFF2-40B4-BE49-F238E27FC236}">
                <a16:creationId xmlns:a16="http://schemas.microsoft.com/office/drawing/2014/main" id="{40AA46BA-4F83-4DAE-9CBF-264C29DB3EA0}"/>
              </a:ext>
            </a:extLst>
          </p:cNvPr>
          <p:cNvCxnSpPr>
            <a:cxnSpLocks/>
          </p:cNvCxnSpPr>
          <p:nvPr/>
        </p:nvCxnSpPr>
        <p:spPr>
          <a:xfrm>
            <a:off x="7699231" y="1926311"/>
            <a:ext cx="3465145" cy="861256"/>
          </a:xfrm>
          <a:prstGeom prst="bentConnector3">
            <a:avLst>
              <a:gd name="adj1" fmla="val 9941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Connector: Elbow 32">
            <a:extLst>
              <a:ext uri="{FF2B5EF4-FFF2-40B4-BE49-F238E27FC236}">
                <a16:creationId xmlns:a16="http://schemas.microsoft.com/office/drawing/2014/main" id="{F6E638C8-43AB-4B21-A093-D8A26D41F791}"/>
              </a:ext>
            </a:extLst>
          </p:cNvPr>
          <p:cNvCxnSpPr>
            <a:cxnSpLocks/>
          </p:cNvCxnSpPr>
          <p:nvPr/>
        </p:nvCxnSpPr>
        <p:spPr>
          <a:xfrm>
            <a:off x="7220528" y="1926310"/>
            <a:ext cx="1380981" cy="992328"/>
          </a:xfrm>
          <a:prstGeom prst="bentConnector3">
            <a:avLst>
              <a:gd name="adj1" fmla="val 10050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34">
            <a:extLst>
              <a:ext uri="{FF2B5EF4-FFF2-40B4-BE49-F238E27FC236}">
                <a16:creationId xmlns:a16="http://schemas.microsoft.com/office/drawing/2014/main" id="{17DF1703-880C-4047-8F9A-8DC045AF461F}"/>
              </a:ext>
            </a:extLst>
          </p:cNvPr>
          <p:cNvCxnSpPr>
            <a:cxnSpLocks/>
            <a:stCxn id="73" idx="2"/>
            <a:endCxn id="76" idx="0"/>
          </p:cNvCxnSpPr>
          <p:nvPr/>
        </p:nvCxnSpPr>
        <p:spPr>
          <a:xfrm flipH="1">
            <a:off x="6089020" y="2741420"/>
            <a:ext cx="6979" cy="34217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37">
            <a:extLst>
              <a:ext uri="{FF2B5EF4-FFF2-40B4-BE49-F238E27FC236}">
                <a16:creationId xmlns:a16="http://schemas.microsoft.com/office/drawing/2014/main" id="{33F2E0C3-8C7A-41F5-BD0D-B78F8BE066ED}"/>
              </a:ext>
            </a:extLst>
          </p:cNvPr>
          <p:cNvCxnSpPr>
            <a:cxnSpLocks/>
          </p:cNvCxnSpPr>
          <p:nvPr/>
        </p:nvCxnSpPr>
        <p:spPr>
          <a:xfrm rot="10800000" flipV="1">
            <a:off x="3618913" y="1919380"/>
            <a:ext cx="1531971" cy="1050886"/>
          </a:xfrm>
          <a:prstGeom prst="bentConnector3">
            <a:avLst>
              <a:gd name="adj1" fmla="val 100074"/>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Connector: Elbow 40">
            <a:extLst>
              <a:ext uri="{FF2B5EF4-FFF2-40B4-BE49-F238E27FC236}">
                <a16:creationId xmlns:a16="http://schemas.microsoft.com/office/drawing/2014/main" id="{71925B4F-86F6-44A3-BABB-D07D989B3B67}"/>
              </a:ext>
            </a:extLst>
          </p:cNvPr>
          <p:cNvCxnSpPr>
            <a:cxnSpLocks/>
          </p:cNvCxnSpPr>
          <p:nvPr/>
        </p:nvCxnSpPr>
        <p:spPr>
          <a:xfrm flipV="1">
            <a:off x="1239656" y="1919382"/>
            <a:ext cx="2774657" cy="999256"/>
          </a:xfrm>
          <a:prstGeom prst="bentConnector3">
            <a:avLst>
              <a:gd name="adj1" fmla="val 235"/>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9" name="Oval 60">
            <a:extLst>
              <a:ext uri="{FF2B5EF4-FFF2-40B4-BE49-F238E27FC236}">
                <a16:creationId xmlns:a16="http://schemas.microsoft.com/office/drawing/2014/main" id="{95B31AC4-F58E-40CB-A382-5850FFFEC2D4}"/>
              </a:ext>
            </a:extLst>
          </p:cNvPr>
          <p:cNvSpPr/>
          <p:nvPr/>
        </p:nvSpPr>
        <p:spPr>
          <a:xfrm>
            <a:off x="5578061" y="1408569"/>
            <a:ext cx="1035482" cy="103548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90" name="Oval 61">
            <a:extLst>
              <a:ext uri="{FF2B5EF4-FFF2-40B4-BE49-F238E27FC236}">
                <a16:creationId xmlns:a16="http://schemas.microsoft.com/office/drawing/2014/main" id="{8FC3BE07-C3C9-465A-A39D-5DC5E0DA8357}"/>
              </a:ext>
            </a:extLst>
          </p:cNvPr>
          <p:cNvSpPr/>
          <p:nvPr/>
        </p:nvSpPr>
        <p:spPr>
          <a:xfrm>
            <a:off x="862109" y="329092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solidFill>
                  <a:schemeClr val="tx1"/>
                </a:solidFill>
                <a:latin typeface="Open Sans" panose="020B0606030504020204"/>
              </a:rPr>
              <a:t>1</a:t>
            </a:r>
          </a:p>
        </p:txBody>
      </p:sp>
      <p:grpSp>
        <p:nvGrpSpPr>
          <p:cNvPr id="105" name="Groupe 104">
            <a:extLst>
              <a:ext uri="{FF2B5EF4-FFF2-40B4-BE49-F238E27FC236}">
                <a16:creationId xmlns:a16="http://schemas.microsoft.com/office/drawing/2014/main" id="{A468857A-487C-4764-9E96-52C381A8D724}"/>
              </a:ext>
            </a:extLst>
          </p:cNvPr>
          <p:cNvGrpSpPr/>
          <p:nvPr/>
        </p:nvGrpSpPr>
        <p:grpSpPr>
          <a:xfrm>
            <a:off x="10370824" y="3091819"/>
            <a:ext cx="1536122" cy="1024081"/>
            <a:chOff x="3756604" y="3310662"/>
            <a:chExt cx="1536122" cy="1024081"/>
          </a:xfrm>
        </p:grpSpPr>
        <p:graphicFrame>
          <p:nvGraphicFramePr>
            <p:cNvPr id="75" name="Chart 7">
              <a:extLst>
                <a:ext uri="{FF2B5EF4-FFF2-40B4-BE49-F238E27FC236}">
                  <a16:creationId xmlns:a16="http://schemas.microsoft.com/office/drawing/2014/main" id="{E39D9AD6-F4C5-49D0-9016-FB541C231953}"/>
                </a:ext>
              </a:extLst>
            </p:cNvPr>
            <p:cNvGraphicFramePr/>
            <p:nvPr>
              <p:extLst>
                <p:ext uri="{D42A27DB-BD31-4B8C-83A1-F6EECF244321}">
                  <p14:modId xmlns:p14="http://schemas.microsoft.com/office/powerpoint/2010/main" val="1014482531"/>
                </p:ext>
              </p:extLst>
            </p:nvPr>
          </p:nvGraphicFramePr>
          <p:xfrm>
            <a:off x="3756604" y="3310662"/>
            <a:ext cx="1536122" cy="1024081"/>
          </p:xfrm>
          <a:graphic>
            <a:graphicData uri="http://schemas.openxmlformats.org/drawingml/2006/chart">
              <c:chart xmlns:c="http://schemas.openxmlformats.org/drawingml/2006/chart" xmlns:r="http://schemas.openxmlformats.org/officeDocument/2006/relationships" r:id="rId6"/>
            </a:graphicData>
          </a:graphic>
        </p:graphicFrame>
        <p:sp>
          <p:nvSpPr>
            <p:cNvPr id="91" name="Oval 62">
              <a:extLst>
                <a:ext uri="{FF2B5EF4-FFF2-40B4-BE49-F238E27FC236}">
                  <a16:creationId xmlns:a16="http://schemas.microsoft.com/office/drawing/2014/main" id="{D62A3379-C8B8-4A1A-B572-74B1B74A8474}"/>
                </a:ext>
              </a:extLst>
            </p:cNvPr>
            <p:cNvSpPr/>
            <p:nvPr/>
          </p:nvSpPr>
          <p:spPr>
            <a:xfrm>
              <a:off x="4217512"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5</a:t>
              </a:r>
            </a:p>
          </p:txBody>
        </p:sp>
      </p:grpSp>
      <p:sp>
        <p:nvSpPr>
          <p:cNvPr id="92" name="Oval 63">
            <a:extLst>
              <a:ext uri="{FF2B5EF4-FFF2-40B4-BE49-F238E27FC236}">
                <a16:creationId xmlns:a16="http://schemas.microsoft.com/office/drawing/2014/main" id="{F7650BE1-0B39-49F2-9997-B6E312D27746}"/>
              </a:ext>
            </a:extLst>
          </p:cNvPr>
          <p:cNvSpPr/>
          <p:nvPr/>
        </p:nvSpPr>
        <p:spPr>
          <a:xfrm>
            <a:off x="5781966" y="3288781"/>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3</a:t>
            </a:r>
          </a:p>
        </p:txBody>
      </p:sp>
      <p:grpSp>
        <p:nvGrpSpPr>
          <p:cNvPr id="106" name="Groupe 105">
            <a:extLst>
              <a:ext uri="{FF2B5EF4-FFF2-40B4-BE49-F238E27FC236}">
                <a16:creationId xmlns:a16="http://schemas.microsoft.com/office/drawing/2014/main" id="{8DF95F9B-24AB-4720-9EF0-E7FF2BA7F425}"/>
              </a:ext>
            </a:extLst>
          </p:cNvPr>
          <p:cNvGrpSpPr/>
          <p:nvPr/>
        </p:nvGrpSpPr>
        <p:grpSpPr>
          <a:xfrm>
            <a:off x="2821613" y="3096312"/>
            <a:ext cx="1536122" cy="1024081"/>
            <a:chOff x="6899276" y="3310662"/>
            <a:chExt cx="1536122" cy="1024081"/>
          </a:xfrm>
        </p:grpSpPr>
        <p:graphicFrame>
          <p:nvGraphicFramePr>
            <p:cNvPr id="77" name="Chart 9">
              <a:extLst>
                <a:ext uri="{FF2B5EF4-FFF2-40B4-BE49-F238E27FC236}">
                  <a16:creationId xmlns:a16="http://schemas.microsoft.com/office/drawing/2014/main" id="{EB149560-7FF4-4E61-A98F-FC3A64D10B62}"/>
                </a:ext>
              </a:extLst>
            </p:cNvPr>
            <p:cNvGraphicFramePr/>
            <p:nvPr>
              <p:extLst>
                <p:ext uri="{D42A27DB-BD31-4B8C-83A1-F6EECF244321}">
                  <p14:modId xmlns:p14="http://schemas.microsoft.com/office/powerpoint/2010/main" val="2105746802"/>
                </p:ext>
              </p:extLst>
            </p:nvPr>
          </p:nvGraphicFramePr>
          <p:xfrm>
            <a:off x="6899276" y="3310662"/>
            <a:ext cx="1536122" cy="1024081"/>
          </p:xfrm>
          <a:graphic>
            <a:graphicData uri="http://schemas.openxmlformats.org/drawingml/2006/chart">
              <c:chart xmlns:c="http://schemas.openxmlformats.org/drawingml/2006/chart" xmlns:r="http://schemas.openxmlformats.org/officeDocument/2006/relationships" r:id="rId7"/>
            </a:graphicData>
          </a:graphic>
        </p:graphicFrame>
        <p:sp>
          <p:nvSpPr>
            <p:cNvPr id="93" name="Oval 64">
              <a:extLst>
                <a:ext uri="{FF2B5EF4-FFF2-40B4-BE49-F238E27FC236}">
                  <a16:creationId xmlns:a16="http://schemas.microsoft.com/office/drawing/2014/main" id="{51392E2D-ED35-4CDD-9EB9-DA0985A8D1C1}"/>
                </a:ext>
              </a:extLst>
            </p:cNvPr>
            <p:cNvSpPr/>
            <p:nvPr/>
          </p:nvSpPr>
          <p:spPr>
            <a:xfrm>
              <a:off x="7360381"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2</a:t>
              </a:r>
            </a:p>
          </p:txBody>
        </p:sp>
      </p:grpSp>
      <p:grpSp>
        <p:nvGrpSpPr>
          <p:cNvPr id="107" name="Groupe 106">
            <a:extLst>
              <a:ext uri="{FF2B5EF4-FFF2-40B4-BE49-F238E27FC236}">
                <a16:creationId xmlns:a16="http://schemas.microsoft.com/office/drawing/2014/main" id="{758E082C-1378-4DB8-86F2-29439D0FB921}"/>
              </a:ext>
            </a:extLst>
          </p:cNvPr>
          <p:cNvGrpSpPr/>
          <p:nvPr/>
        </p:nvGrpSpPr>
        <p:grpSpPr>
          <a:xfrm>
            <a:off x="7845709" y="3091820"/>
            <a:ext cx="1536122" cy="1024081"/>
            <a:chOff x="7123146" y="3318885"/>
            <a:chExt cx="1536122" cy="1024081"/>
          </a:xfrm>
        </p:grpSpPr>
        <p:graphicFrame>
          <p:nvGraphicFramePr>
            <p:cNvPr id="78" name="Chart 10">
              <a:extLst>
                <a:ext uri="{FF2B5EF4-FFF2-40B4-BE49-F238E27FC236}">
                  <a16:creationId xmlns:a16="http://schemas.microsoft.com/office/drawing/2014/main" id="{3CB79077-17C5-443D-9C40-BA9AD7B82B5D}"/>
                </a:ext>
              </a:extLst>
            </p:cNvPr>
            <p:cNvGraphicFramePr/>
            <p:nvPr>
              <p:extLst>
                <p:ext uri="{D42A27DB-BD31-4B8C-83A1-F6EECF244321}">
                  <p14:modId xmlns:p14="http://schemas.microsoft.com/office/powerpoint/2010/main" val="279114717"/>
                </p:ext>
              </p:extLst>
            </p:nvPr>
          </p:nvGraphicFramePr>
          <p:xfrm>
            <a:off x="7123146" y="3318885"/>
            <a:ext cx="1536122" cy="1024081"/>
          </p:xfrm>
          <a:graphic>
            <a:graphicData uri="http://schemas.openxmlformats.org/drawingml/2006/chart">
              <c:chart xmlns:c="http://schemas.openxmlformats.org/drawingml/2006/chart" xmlns:r="http://schemas.openxmlformats.org/officeDocument/2006/relationships" r:id="rId8"/>
            </a:graphicData>
          </a:graphic>
        </p:graphicFrame>
        <p:sp>
          <p:nvSpPr>
            <p:cNvPr id="94" name="Oval 65">
              <a:extLst>
                <a:ext uri="{FF2B5EF4-FFF2-40B4-BE49-F238E27FC236}">
                  <a16:creationId xmlns:a16="http://schemas.microsoft.com/office/drawing/2014/main" id="{8FB27C51-D949-403D-B53E-A7FE065934BB}"/>
                </a:ext>
              </a:extLst>
            </p:cNvPr>
            <p:cNvSpPr/>
            <p:nvPr/>
          </p:nvSpPr>
          <p:spPr>
            <a:xfrm>
              <a:off x="7584350" y="352406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4</a:t>
              </a:r>
            </a:p>
          </p:txBody>
        </p:sp>
      </p:grpSp>
      <p:grpSp>
        <p:nvGrpSpPr>
          <p:cNvPr id="117" name="Groupe 116">
            <a:extLst>
              <a:ext uri="{FF2B5EF4-FFF2-40B4-BE49-F238E27FC236}">
                <a16:creationId xmlns:a16="http://schemas.microsoft.com/office/drawing/2014/main" id="{ECABAEB3-C9D0-43DC-8FA7-A8994AC6DD2C}"/>
              </a:ext>
            </a:extLst>
          </p:cNvPr>
          <p:cNvGrpSpPr/>
          <p:nvPr/>
        </p:nvGrpSpPr>
        <p:grpSpPr>
          <a:xfrm>
            <a:off x="5535221" y="1541189"/>
            <a:ext cx="1151763" cy="839895"/>
            <a:chOff x="2349935" y="1491410"/>
            <a:chExt cx="1432198" cy="1101161"/>
          </a:xfrm>
        </p:grpSpPr>
        <p:pic>
          <p:nvPicPr>
            <p:cNvPr id="118" name="Image 117">
              <a:extLst>
                <a:ext uri="{FF2B5EF4-FFF2-40B4-BE49-F238E27FC236}">
                  <a16:creationId xmlns:a16="http://schemas.microsoft.com/office/drawing/2014/main" id="{237448E2-5FEA-4392-A4B6-CAD37421DE11}"/>
                </a:ext>
              </a:extLst>
            </p:cNvPr>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119" name="Image 118">
              <a:extLst>
                <a:ext uri="{FF2B5EF4-FFF2-40B4-BE49-F238E27FC236}">
                  <a16:creationId xmlns:a16="http://schemas.microsoft.com/office/drawing/2014/main" id="{5BAC2446-A757-4FD4-9328-E5BFC1BAA642}"/>
                </a:ext>
              </a:extLst>
            </p:cNvPr>
            <p:cNvPicPr>
              <a:picLocks noChangeAspect="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grpSp>
        <p:nvGrpSpPr>
          <p:cNvPr id="46" name="Group 12">
            <a:extLst>
              <a:ext uri="{FF2B5EF4-FFF2-40B4-BE49-F238E27FC236}">
                <a16:creationId xmlns:a16="http://schemas.microsoft.com/office/drawing/2014/main" id="{D013FABF-8083-4F5C-986C-36E6AA6FDB92}"/>
              </a:ext>
            </a:extLst>
          </p:cNvPr>
          <p:cNvGrpSpPr/>
          <p:nvPr/>
        </p:nvGrpSpPr>
        <p:grpSpPr>
          <a:xfrm>
            <a:off x="2397599" y="4230940"/>
            <a:ext cx="2383950" cy="2602893"/>
            <a:chOff x="8274023" y="1319701"/>
            <a:chExt cx="3191075" cy="3325148"/>
          </a:xfrm>
        </p:grpSpPr>
        <p:sp>
          <p:nvSpPr>
            <p:cNvPr id="47" name="TextBox 13">
              <a:extLst>
                <a:ext uri="{FF2B5EF4-FFF2-40B4-BE49-F238E27FC236}">
                  <a16:creationId xmlns:a16="http://schemas.microsoft.com/office/drawing/2014/main" id="{92A74C54-D3F5-4D4A-9284-AAA6CC37B33A}"/>
                </a:ext>
              </a:extLst>
            </p:cNvPr>
            <p:cNvSpPr txBox="1"/>
            <p:nvPr/>
          </p:nvSpPr>
          <p:spPr>
            <a:xfrm>
              <a:off x="8274023" y="1319701"/>
              <a:ext cx="2937088" cy="511133"/>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Common gain</a:t>
              </a:r>
            </a:p>
          </p:txBody>
        </p:sp>
        <p:sp>
          <p:nvSpPr>
            <p:cNvPr id="48" name="TextBox 14">
              <a:extLst>
                <a:ext uri="{FF2B5EF4-FFF2-40B4-BE49-F238E27FC236}">
                  <a16:creationId xmlns:a16="http://schemas.microsoft.com/office/drawing/2014/main" id="{088D3683-217F-40D6-861B-DC9F43D15D16}"/>
                </a:ext>
              </a:extLst>
            </p:cNvPr>
            <p:cNvSpPr txBox="1"/>
            <p:nvPr/>
          </p:nvSpPr>
          <p:spPr>
            <a:xfrm>
              <a:off x="8281820" y="2049869"/>
              <a:ext cx="3183278" cy="259498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rgbClr val="FF0000"/>
                  </a:solidFill>
                </a:rPr>
                <a:t>No difference in perception </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b="1" dirty="0">
                  <a:solidFill>
                    <a:schemeClr val="accent6"/>
                  </a:solidFill>
                </a:rPr>
                <a:t>Significative higher common gain with Complementary agent</a:t>
              </a:r>
            </a:p>
          </p:txBody>
        </p:sp>
      </p:grpSp>
      <p:grpSp>
        <p:nvGrpSpPr>
          <p:cNvPr id="68" name="Group 12">
            <a:extLst>
              <a:ext uri="{FF2B5EF4-FFF2-40B4-BE49-F238E27FC236}">
                <a16:creationId xmlns:a16="http://schemas.microsoft.com/office/drawing/2014/main" id="{D420F4B6-5884-4196-9F17-1C3A6A1082D0}"/>
              </a:ext>
            </a:extLst>
          </p:cNvPr>
          <p:cNvGrpSpPr/>
          <p:nvPr/>
        </p:nvGrpSpPr>
        <p:grpSpPr>
          <a:xfrm>
            <a:off x="4969124" y="4218844"/>
            <a:ext cx="2194204" cy="2479782"/>
            <a:chOff x="8274023" y="1123112"/>
            <a:chExt cx="2937087" cy="3167876"/>
          </a:xfrm>
        </p:grpSpPr>
        <p:sp>
          <p:nvSpPr>
            <p:cNvPr id="69" name="TextBox 13">
              <a:extLst>
                <a:ext uri="{FF2B5EF4-FFF2-40B4-BE49-F238E27FC236}">
                  <a16:creationId xmlns:a16="http://schemas.microsoft.com/office/drawing/2014/main" id="{95E56DDC-D5BE-45E8-8E90-A61DE9FAC8D7}"/>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Rapidity of convergence</a:t>
              </a:r>
            </a:p>
          </p:txBody>
        </p:sp>
        <p:sp>
          <p:nvSpPr>
            <p:cNvPr id="70" name="TextBox 14">
              <a:extLst>
                <a:ext uri="{FF2B5EF4-FFF2-40B4-BE49-F238E27FC236}">
                  <a16:creationId xmlns:a16="http://schemas.microsoft.com/office/drawing/2014/main" id="{F29B0E50-0E08-4D91-8102-E3A13682A4CF}"/>
                </a:ext>
              </a:extLst>
            </p:cNvPr>
            <p:cNvSpPr txBox="1"/>
            <p:nvPr/>
          </p:nvSpPr>
          <p:spPr>
            <a:xfrm>
              <a:off x="8281820" y="2049869"/>
              <a:ext cx="2929290"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chemeClr val="accent6"/>
                  </a:solidFill>
                </a:rPr>
                <a:t>Efficient exchange of information with the complementary agent</a:t>
              </a:r>
            </a:p>
            <a:p>
              <a:endParaRPr lang="en-US" b="1" dirty="0">
                <a:solidFill>
                  <a:schemeClr val="accent6"/>
                </a:solidFill>
              </a:endParaRPr>
            </a:p>
            <a:p>
              <a:pPr marL="285750" indent="-285750">
                <a:buFont typeface="Arial" panose="020B0604020202020204" pitchFamily="34" charset="0"/>
                <a:buChar char="•"/>
              </a:pPr>
              <a:r>
                <a:rPr lang="en-US" b="1" dirty="0">
                  <a:solidFill>
                    <a:schemeClr val="accent6"/>
                  </a:solidFill>
                </a:rPr>
                <a:t>Easer collaboration</a:t>
              </a:r>
            </a:p>
          </p:txBody>
        </p:sp>
      </p:grpSp>
      <p:grpSp>
        <p:nvGrpSpPr>
          <p:cNvPr id="71" name="Group 12">
            <a:extLst>
              <a:ext uri="{FF2B5EF4-FFF2-40B4-BE49-F238E27FC236}">
                <a16:creationId xmlns:a16="http://schemas.microsoft.com/office/drawing/2014/main" id="{1FE5DD55-25D6-455A-8178-0F5FBEF82C12}"/>
              </a:ext>
            </a:extLst>
          </p:cNvPr>
          <p:cNvGrpSpPr/>
          <p:nvPr/>
        </p:nvGrpSpPr>
        <p:grpSpPr>
          <a:xfrm>
            <a:off x="7447661" y="4230940"/>
            <a:ext cx="2467801" cy="2202784"/>
            <a:chOff x="8161783" y="1123112"/>
            <a:chExt cx="3303315" cy="2814016"/>
          </a:xfrm>
        </p:grpSpPr>
        <p:sp>
          <p:nvSpPr>
            <p:cNvPr id="72" name="TextBox 13">
              <a:extLst>
                <a:ext uri="{FF2B5EF4-FFF2-40B4-BE49-F238E27FC236}">
                  <a16:creationId xmlns:a16="http://schemas.microsoft.com/office/drawing/2014/main" id="{1C84CDF8-61E4-48DD-A9CD-CA962ACB033A}"/>
                </a:ext>
              </a:extLst>
            </p:cNvPr>
            <p:cNvSpPr txBox="1"/>
            <p:nvPr/>
          </p:nvSpPr>
          <p:spPr>
            <a:xfrm>
              <a:off x="8161783" y="1123112"/>
              <a:ext cx="304932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Comfort during negotiation</a:t>
              </a:r>
            </a:p>
          </p:txBody>
        </p:sp>
        <p:sp>
          <p:nvSpPr>
            <p:cNvPr id="108" name="TextBox 14">
              <a:extLst>
                <a:ext uri="{FF2B5EF4-FFF2-40B4-BE49-F238E27FC236}">
                  <a16:creationId xmlns:a16="http://schemas.microsoft.com/office/drawing/2014/main" id="{D3918C06-EE72-4D92-9A4D-500F46D32828}"/>
                </a:ext>
              </a:extLst>
            </p:cNvPr>
            <p:cNvSpPr txBox="1"/>
            <p:nvPr/>
          </p:nvSpPr>
          <p:spPr>
            <a:xfrm>
              <a:off x="8374055" y="2049869"/>
              <a:ext cx="3091043" cy="188725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6"/>
                  </a:solidFill>
                </a:rPr>
                <a:t>Participants felt </a:t>
              </a:r>
              <a:r>
                <a:rPr lang="en-US" b="1" dirty="0" err="1">
                  <a:solidFill>
                    <a:schemeClr val="accent6"/>
                  </a:solidFill>
                </a:rPr>
                <a:t>significatively</a:t>
              </a:r>
              <a:r>
                <a:rPr lang="en-US" b="1" dirty="0">
                  <a:solidFill>
                    <a:schemeClr val="accent6"/>
                  </a:solidFill>
                </a:rPr>
                <a:t> more comfortable while negotiating with complementary agent</a:t>
              </a:r>
            </a:p>
          </p:txBody>
        </p:sp>
      </p:grpSp>
      <p:grpSp>
        <p:nvGrpSpPr>
          <p:cNvPr id="110" name="Group 12">
            <a:extLst>
              <a:ext uri="{FF2B5EF4-FFF2-40B4-BE49-F238E27FC236}">
                <a16:creationId xmlns:a16="http://schemas.microsoft.com/office/drawing/2014/main" id="{A6130862-E13A-4379-AC70-A74F25463D41}"/>
              </a:ext>
            </a:extLst>
          </p:cNvPr>
          <p:cNvGrpSpPr/>
          <p:nvPr/>
        </p:nvGrpSpPr>
        <p:grpSpPr>
          <a:xfrm>
            <a:off x="9827754" y="4237506"/>
            <a:ext cx="2383950" cy="1925785"/>
            <a:chOff x="8274023" y="1123112"/>
            <a:chExt cx="3191075" cy="2460155"/>
          </a:xfrm>
        </p:grpSpPr>
        <p:sp>
          <p:nvSpPr>
            <p:cNvPr id="111" name="TextBox 13">
              <a:extLst>
                <a:ext uri="{FF2B5EF4-FFF2-40B4-BE49-F238E27FC236}">
                  <a16:creationId xmlns:a16="http://schemas.microsoft.com/office/drawing/2014/main" id="{0BA9991F-B997-427E-A1A3-F58ABE41C93B}"/>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Appreciation of the agent</a:t>
              </a:r>
            </a:p>
          </p:txBody>
        </p:sp>
        <p:sp>
          <p:nvSpPr>
            <p:cNvPr id="112" name="TextBox 14">
              <a:extLst>
                <a:ext uri="{FF2B5EF4-FFF2-40B4-BE49-F238E27FC236}">
                  <a16:creationId xmlns:a16="http://schemas.microsoft.com/office/drawing/2014/main" id="{35171C9C-70E2-4D51-ADE2-ED76F970B43F}"/>
                </a:ext>
              </a:extLst>
            </p:cNvPr>
            <p:cNvSpPr txBox="1"/>
            <p:nvPr/>
          </p:nvSpPr>
          <p:spPr>
            <a:xfrm>
              <a:off x="8374055" y="2049869"/>
              <a:ext cx="3091043" cy="153339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6"/>
                  </a:solidFill>
                </a:rPr>
                <a:t>Participants appreciate </a:t>
              </a:r>
              <a:r>
                <a:rPr lang="en-US" b="1" dirty="0" err="1">
                  <a:solidFill>
                    <a:schemeClr val="accent6"/>
                  </a:solidFill>
                </a:rPr>
                <a:t>significatively</a:t>
              </a:r>
              <a:r>
                <a:rPr lang="en-US" b="1" dirty="0">
                  <a:solidFill>
                    <a:schemeClr val="accent6"/>
                  </a:solidFill>
                </a:rPr>
                <a:t> more the  negotiation with complementary agent</a:t>
              </a:r>
            </a:p>
          </p:txBody>
        </p:sp>
      </p:grpSp>
    </p:spTree>
    <p:extLst>
      <p:ext uri="{BB962C8B-B14F-4D97-AF65-F5344CB8AC3E}">
        <p14:creationId xmlns:p14="http://schemas.microsoft.com/office/powerpoint/2010/main" val="941026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ACC908-957F-4838-B54D-09C765501950}"/>
              </a:ext>
            </a:extLst>
          </p:cNvPr>
          <p:cNvSpPr>
            <a:spLocks noGrp="1"/>
          </p:cNvSpPr>
          <p:nvPr>
            <p:ph type="title"/>
          </p:nvPr>
        </p:nvSpPr>
        <p:spPr/>
        <p:txBody>
          <a:bodyPr/>
          <a:lstStyle/>
          <a:p>
            <a:r>
              <a:rPr lang="fr-FR" dirty="0"/>
              <a:t>Transition Conclusion</a:t>
            </a:r>
          </a:p>
        </p:txBody>
      </p:sp>
      <p:sp>
        <p:nvSpPr>
          <p:cNvPr id="3" name="Espace réservé du contenu 2">
            <a:extLst>
              <a:ext uri="{FF2B5EF4-FFF2-40B4-BE49-F238E27FC236}">
                <a16:creationId xmlns:a16="http://schemas.microsoft.com/office/drawing/2014/main" id="{FE1622C8-03B1-495A-8E14-1BC9EEA65236}"/>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6D84CE3-7DB4-4726-8BC7-34B30CC2B27F}"/>
              </a:ext>
            </a:extLst>
          </p:cNvPr>
          <p:cNvSpPr>
            <a:spLocks noGrp="1"/>
          </p:cNvSpPr>
          <p:nvPr>
            <p:ph type="sldNum" sz="quarter" idx="12"/>
          </p:nvPr>
        </p:nvSpPr>
        <p:spPr/>
        <p:txBody>
          <a:bodyPr/>
          <a:lstStyle/>
          <a:p>
            <a:fld id="{830C4335-9913-4F80-B9D7-EA4FD23BFB5C}" type="slidenum">
              <a:rPr lang="fr-FR" smtClean="0"/>
              <a:pPr/>
              <a:t>64</a:t>
            </a:fld>
            <a:endParaRPr lang="fr-FR" dirty="0"/>
          </a:p>
        </p:txBody>
      </p:sp>
    </p:spTree>
    <p:extLst>
      <p:ext uri="{BB962C8B-B14F-4D97-AF65-F5344CB8AC3E}">
        <p14:creationId xmlns:p14="http://schemas.microsoft.com/office/powerpoint/2010/main" val="4183988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BF7ECE-7660-4ADD-8673-68CD0DE59C15}"/>
              </a:ext>
            </a:extLst>
          </p:cNvPr>
          <p:cNvSpPr/>
          <p:nvPr/>
        </p:nvSpPr>
        <p:spPr>
          <a:xfrm>
            <a:off x="8926933" y="1061501"/>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Agent/agent </a:t>
            </a:r>
          </a:p>
          <a:p>
            <a:pPr algn="ctr"/>
            <a:r>
              <a:rPr lang="fr-FR" sz="2000" b="1" dirty="0">
                <a:solidFill>
                  <a:schemeClr val="tx1"/>
                </a:solidFill>
              </a:rPr>
              <a:t>Human/agent</a:t>
            </a:r>
          </a:p>
        </p:txBody>
      </p:sp>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17875" y="4077742"/>
            <a:ext cx="2102336" cy="620793"/>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dirty="0">
                <a:ln>
                  <a:noFill/>
                </a:ln>
                <a:solidFill>
                  <a:schemeClr val="bg2"/>
                </a:solidFill>
                <a:effectLst/>
                <a:uLnTx/>
                <a:uFillTx/>
                <a:latin typeface="Arial"/>
                <a:cs typeface="Arial"/>
                <a:sym typeface="Arial"/>
              </a:rPr>
              <a:t>Complementary</a:t>
            </a:r>
          </a:p>
          <a:p>
            <a:pPr marL="0" marR="0" lvl="0" indent="0" algn="ctr" defTabSz="914400" eaLnBrk="1" fontAlgn="auto" latinLnBrk="0" hangingPunct="1">
              <a:lnSpc>
                <a:spcPct val="100000"/>
              </a:lnSpc>
              <a:spcBef>
                <a:spcPts val="0"/>
              </a:spcBef>
              <a:spcAft>
                <a:spcPts val="0"/>
              </a:spcAft>
              <a:buClrTx/>
              <a:buSzTx/>
              <a:buFontTx/>
              <a:buNone/>
              <a:tabLst/>
              <a:defRPr/>
            </a:pPr>
            <a:r>
              <a:rPr lang="en-US" b="1" kern="0" noProof="0" dirty="0">
                <a:solidFill>
                  <a:schemeClr val="bg2"/>
                </a:solidFill>
                <a:latin typeface="Arial"/>
                <a:cs typeface="Arial"/>
                <a:sym typeface="Arial"/>
              </a:rPr>
              <a:t>Relation</a:t>
            </a:r>
            <a:r>
              <a:rPr kumimoji="0" lang="fr-FR" b="1" i="0" u="none" strike="noStrike" kern="0" cap="none" spc="0" normalizeH="0" noProof="0" dirty="0">
                <a:ln>
                  <a:noFill/>
                </a:ln>
                <a:solidFill>
                  <a:schemeClr val="bg2"/>
                </a:solidFill>
                <a:effectLst/>
                <a:uLnTx/>
                <a:uFillTx/>
                <a:latin typeface="Arial"/>
                <a:cs typeface="Arial"/>
                <a:sym typeface="Arial"/>
              </a:rPr>
              <a:t> </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1682118" cy="1064475"/>
          </a:xfrm>
        </p:spPr>
        <p:txBody>
          <a:bodyPr>
            <a:normAutofit/>
          </a:bodyPr>
          <a:lstStyle/>
          <a:p>
            <a:r>
              <a:rPr lang="en-US" sz="3200" b="1" cap="all" dirty="0">
                <a:solidFill>
                  <a:schemeClr val="accent4"/>
                </a:solidFill>
                <a:latin typeface="Open Sans" panose="020B0606030504020204" pitchFamily="34" charset="0"/>
              </a:rPr>
              <a:t>Conclusion: </a:t>
            </a:r>
            <a:r>
              <a:rPr lang="en-US" sz="3200" b="1" cap="all" dirty="0">
                <a:solidFill>
                  <a:srgbClr val="2F3A46"/>
                </a:solidFill>
                <a:latin typeface="Open Sans" panose="020B0606030504020204" pitchFamily="34" charset="0"/>
              </a:rPr>
              <a:t>MODEL OF NEGOTIATION based on dominance</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801"/>
              <a:ext cx="1352872" cy="466147"/>
            </a:xfrm>
            <a:prstGeom prst="rect">
              <a:avLst/>
            </a:prstGeom>
            <a:solidFill>
              <a:schemeClr val="accent6"/>
            </a:solidFill>
            <a:ln w="19050" cap="flat" cmpd="sng">
              <a:solidFill>
                <a:schemeClr val="accent6"/>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2220211" y="4388139"/>
            <a:ext cx="1011033" cy="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256431" y="893458"/>
            <a:ext cx="1096896" cy="527167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907654" y="2744838"/>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65</a:t>
            </a:fld>
            <a:endParaRPr lang="fr-FR" dirty="0"/>
          </a:p>
        </p:txBody>
      </p:sp>
      <p:pic>
        <p:nvPicPr>
          <p:cNvPr id="62" name="Image 61">
            <a:extLst>
              <a:ext uri="{FF2B5EF4-FFF2-40B4-BE49-F238E27FC236}">
                <a16:creationId xmlns:a16="http://schemas.microsoft.com/office/drawing/2014/main" id="{0610EC82-E56C-47EC-9F25-A4FF00BA2037}"/>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77851" y="1562269"/>
            <a:ext cx="930813" cy="864105"/>
          </a:xfrm>
          <a:prstGeom prst="rect">
            <a:avLst/>
          </a:prstGeom>
        </p:spPr>
      </p:pic>
      <p:pic>
        <p:nvPicPr>
          <p:cNvPr id="63" name="Image 62">
            <a:extLst>
              <a:ext uri="{FF2B5EF4-FFF2-40B4-BE49-F238E27FC236}">
                <a16:creationId xmlns:a16="http://schemas.microsoft.com/office/drawing/2014/main" id="{8E08D179-17A8-4631-98A9-631B22D136C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20944" y="5771405"/>
            <a:ext cx="930813" cy="864105"/>
          </a:xfrm>
          <a:prstGeom prst="rect">
            <a:avLst/>
          </a:prstGeom>
        </p:spPr>
      </p:pic>
      <p:sp>
        <p:nvSpPr>
          <p:cNvPr id="65" name="Rectangle 64">
            <a:extLst>
              <a:ext uri="{FF2B5EF4-FFF2-40B4-BE49-F238E27FC236}">
                <a16:creationId xmlns:a16="http://schemas.microsoft.com/office/drawing/2014/main" id="{D1EC09D1-D26A-4B62-88CA-C5B74C2233F3}"/>
              </a:ext>
            </a:extLst>
          </p:cNvPr>
          <p:cNvSpPr/>
          <p:nvPr/>
        </p:nvSpPr>
        <p:spPr>
          <a:xfrm>
            <a:off x="1173311" y="1678167"/>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Human/agent</a:t>
            </a:r>
          </a:p>
        </p:txBody>
      </p:sp>
      <p:pic>
        <p:nvPicPr>
          <p:cNvPr id="64" name="Image 63">
            <a:extLst>
              <a:ext uri="{FF2B5EF4-FFF2-40B4-BE49-F238E27FC236}">
                <a16:creationId xmlns:a16="http://schemas.microsoft.com/office/drawing/2014/main" id="{05886CF6-1CC7-480D-85CD-586E6192EAF2}"/>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9434" y="1950597"/>
            <a:ext cx="930813" cy="864105"/>
          </a:xfrm>
          <a:prstGeom prst="rect">
            <a:avLst/>
          </a:prstGeom>
        </p:spPr>
      </p:pic>
    </p:spTree>
    <p:extLst>
      <p:ext uri="{BB962C8B-B14F-4D97-AF65-F5344CB8AC3E}">
        <p14:creationId xmlns:p14="http://schemas.microsoft.com/office/powerpoint/2010/main" val="1136671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perspective:</a:t>
            </a:r>
            <a:r>
              <a:rPr lang="en-US" sz="2800" b="1" cap="all" dirty="0">
                <a:solidFill>
                  <a:srgbClr val="2F3A46"/>
                </a:solidFill>
                <a:latin typeface="Open Sans" panose="020B0606030504020204" pitchFamily="34" charset="0"/>
              </a:rPr>
              <a:t> what’s next ?</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66</a:t>
            </a:fld>
            <a:endParaRPr lang="fr-FR" dirty="0"/>
          </a:p>
        </p:txBody>
      </p:sp>
      <p:sp>
        <p:nvSpPr>
          <p:cNvPr id="42" name="Freeform: Shape 43">
            <a:extLst>
              <a:ext uri="{FF2B5EF4-FFF2-40B4-BE49-F238E27FC236}">
                <a16:creationId xmlns:a16="http://schemas.microsoft.com/office/drawing/2014/main" id="{0F98BE0F-4AD3-43F5-8080-91C7842DEE79}"/>
              </a:ext>
            </a:extLst>
          </p:cNvPr>
          <p:cNvSpPr>
            <a:spLocks/>
          </p:cNvSpPr>
          <p:nvPr/>
        </p:nvSpPr>
        <p:spPr bwMode="auto">
          <a:xfrm>
            <a:off x="7301345" y="5348002"/>
            <a:ext cx="2576805" cy="1008348"/>
          </a:xfrm>
          <a:custGeom>
            <a:avLst/>
            <a:gdLst>
              <a:gd name="connsiteX0" fmla="*/ 0 w 3431180"/>
              <a:gd name="connsiteY0" fmla="*/ 0 h 1056304"/>
              <a:gd name="connsiteX1" fmla="*/ 1254602 w 3431180"/>
              <a:gd name="connsiteY1" fmla="*/ 0 h 1056304"/>
              <a:gd name="connsiteX2" fmla="*/ 1758828 w 3431180"/>
              <a:gd name="connsiteY2" fmla="*/ 244685 h 1056304"/>
              <a:gd name="connsiteX3" fmla="*/ 1758828 w 3431180"/>
              <a:gd name="connsiteY3" fmla="*/ 244353 h 1056304"/>
              <a:gd name="connsiteX4" fmla="*/ 3431180 w 3431180"/>
              <a:gd name="connsiteY4" fmla="*/ 1056304 h 1056304"/>
              <a:gd name="connsiteX5" fmla="*/ 878250 w 3431180"/>
              <a:gd name="connsiteY5" fmla="*/ 1056304 h 1056304"/>
              <a:gd name="connsiteX6" fmla="*/ 878248 w 3431180"/>
              <a:gd name="connsiteY6" fmla="*/ 1056303 h 1056304"/>
              <a:gd name="connsiteX7" fmla="*/ 234666 w 3431180"/>
              <a:gd name="connsiteY7" fmla="*/ 1056303 h 1056304"/>
              <a:gd name="connsiteX0" fmla="*/ 0 w 3431180"/>
              <a:gd name="connsiteY0" fmla="*/ 0 h 1056304"/>
              <a:gd name="connsiteX1" fmla="*/ 1254602 w 3431180"/>
              <a:gd name="connsiteY1" fmla="*/ 0 h 1056304"/>
              <a:gd name="connsiteX2" fmla="*/ 1758828 w 3431180"/>
              <a:gd name="connsiteY2" fmla="*/ 244685 h 1056304"/>
              <a:gd name="connsiteX3" fmla="*/ 3431180 w 3431180"/>
              <a:gd name="connsiteY3" fmla="*/ 1056304 h 1056304"/>
              <a:gd name="connsiteX4" fmla="*/ 878250 w 3431180"/>
              <a:gd name="connsiteY4" fmla="*/ 1056304 h 1056304"/>
              <a:gd name="connsiteX5" fmla="*/ 878248 w 3431180"/>
              <a:gd name="connsiteY5" fmla="*/ 1056303 h 1056304"/>
              <a:gd name="connsiteX6" fmla="*/ 234666 w 3431180"/>
              <a:gd name="connsiteY6" fmla="*/ 1056303 h 1056304"/>
              <a:gd name="connsiteX7" fmla="*/ 0 w 3431180"/>
              <a:gd name="connsiteY7" fmla="*/ 0 h 1056304"/>
              <a:gd name="connsiteX0" fmla="*/ 0 w 3431180"/>
              <a:gd name="connsiteY0" fmla="*/ 0 h 1056304"/>
              <a:gd name="connsiteX1" fmla="*/ 1254602 w 3431180"/>
              <a:gd name="connsiteY1" fmla="*/ 0 h 1056304"/>
              <a:gd name="connsiteX2" fmla="*/ 3431180 w 3431180"/>
              <a:gd name="connsiteY2" fmla="*/ 1056304 h 1056304"/>
              <a:gd name="connsiteX3" fmla="*/ 878250 w 3431180"/>
              <a:gd name="connsiteY3" fmla="*/ 1056304 h 1056304"/>
              <a:gd name="connsiteX4" fmla="*/ 878248 w 3431180"/>
              <a:gd name="connsiteY4" fmla="*/ 1056303 h 1056304"/>
              <a:gd name="connsiteX5" fmla="*/ 234666 w 3431180"/>
              <a:gd name="connsiteY5" fmla="*/ 1056303 h 1056304"/>
              <a:gd name="connsiteX6" fmla="*/ 0 w 3431180"/>
              <a:gd name="connsiteY6" fmla="*/ 0 h 105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1180" h="1056304">
                <a:moveTo>
                  <a:pt x="0" y="0"/>
                </a:moveTo>
                <a:lnTo>
                  <a:pt x="1254602" y="0"/>
                </a:lnTo>
                <a:lnTo>
                  <a:pt x="3431180" y="1056304"/>
                </a:lnTo>
                <a:lnTo>
                  <a:pt x="878250" y="1056304"/>
                </a:lnTo>
                <a:cubicBezTo>
                  <a:pt x="878249" y="1056304"/>
                  <a:pt x="878249" y="1056303"/>
                  <a:pt x="878248" y="1056303"/>
                </a:cubicBezTo>
                <a:lnTo>
                  <a:pt x="234666" y="1056303"/>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24">
            <a:extLst>
              <a:ext uri="{FF2B5EF4-FFF2-40B4-BE49-F238E27FC236}">
                <a16:creationId xmlns:a16="http://schemas.microsoft.com/office/drawing/2014/main" id="{B9D3B52E-4D6B-4A81-B5C6-0792B6583CE7}"/>
              </a:ext>
            </a:extLst>
          </p:cNvPr>
          <p:cNvSpPr>
            <a:spLocks/>
          </p:cNvSpPr>
          <p:nvPr/>
        </p:nvSpPr>
        <p:spPr bwMode="auto">
          <a:xfrm>
            <a:off x="5383283" y="3824823"/>
            <a:ext cx="1453702" cy="1416605"/>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25">
            <a:extLst>
              <a:ext uri="{FF2B5EF4-FFF2-40B4-BE49-F238E27FC236}">
                <a16:creationId xmlns:a16="http://schemas.microsoft.com/office/drawing/2014/main" id="{D58C189E-BD90-4AD6-8220-FE4E144F079A}"/>
              </a:ext>
            </a:extLst>
          </p:cNvPr>
          <p:cNvSpPr>
            <a:spLocks/>
          </p:cNvSpPr>
          <p:nvPr/>
        </p:nvSpPr>
        <p:spPr bwMode="auto">
          <a:xfrm>
            <a:off x="4595163" y="3218176"/>
            <a:ext cx="1013851" cy="967358"/>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26">
            <a:extLst>
              <a:ext uri="{FF2B5EF4-FFF2-40B4-BE49-F238E27FC236}">
                <a16:creationId xmlns:a16="http://schemas.microsoft.com/office/drawing/2014/main" id="{3EB25EA5-22A5-499F-86D4-4730C1CE05A8}"/>
              </a:ext>
            </a:extLst>
          </p:cNvPr>
          <p:cNvSpPr>
            <a:spLocks/>
          </p:cNvSpPr>
          <p:nvPr/>
        </p:nvSpPr>
        <p:spPr bwMode="auto">
          <a:xfrm>
            <a:off x="3948930" y="2704984"/>
            <a:ext cx="678481" cy="626323"/>
          </a:xfrm>
          <a:custGeom>
            <a:avLst/>
            <a:gdLst>
              <a:gd name="T0" fmla="*/ 1231 w 1578"/>
              <a:gd name="T1" fmla="*/ 748 h 1145"/>
              <a:gd name="T2" fmla="*/ 1578 w 1578"/>
              <a:gd name="T3" fmla="*/ 764 h 1145"/>
              <a:gd name="T4" fmla="*/ 0 w 1578"/>
              <a:gd name="T5" fmla="*/ 0 h 1145"/>
              <a:gd name="T6" fmla="*/ 1396 w 1578"/>
              <a:gd name="T7" fmla="*/ 1145 h 1145"/>
              <a:gd name="T8" fmla="*/ 1231 w 1578"/>
              <a:gd name="T9" fmla="*/ 748 h 1145"/>
            </a:gdLst>
            <a:ahLst/>
            <a:cxnLst>
              <a:cxn ang="0">
                <a:pos x="T0" y="T1"/>
              </a:cxn>
              <a:cxn ang="0">
                <a:pos x="T2" y="T3"/>
              </a:cxn>
              <a:cxn ang="0">
                <a:pos x="T4" y="T5"/>
              </a:cxn>
              <a:cxn ang="0">
                <a:pos x="T6" y="T7"/>
              </a:cxn>
              <a:cxn ang="0">
                <a:pos x="T8" y="T9"/>
              </a:cxn>
            </a:cxnLst>
            <a:rect l="0" t="0" r="r" b="b"/>
            <a:pathLst>
              <a:path w="1578" h="1145">
                <a:moveTo>
                  <a:pt x="1231" y="748"/>
                </a:moveTo>
                <a:lnTo>
                  <a:pt x="1578" y="764"/>
                </a:lnTo>
                <a:lnTo>
                  <a:pt x="0" y="0"/>
                </a:lnTo>
                <a:lnTo>
                  <a:pt x="1396" y="1145"/>
                </a:lnTo>
                <a:lnTo>
                  <a:pt x="1231" y="74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28">
            <a:extLst>
              <a:ext uri="{FF2B5EF4-FFF2-40B4-BE49-F238E27FC236}">
                <a16:creationId xmlns:a16="http://schemas.microsoft.com/office/drawing/2014/main" id="{BC656291-EB6B-4CCA-A6B7-5AC666FC1A11}"/>
              </a:ext>
            </a:extLst>
          </p:cNvPr>
          <p:cNvSpPr>
            <a:spLocks/>
          </p:cNvSpPr>
          <p:nvPr/>
        </p:nvSpPr>
        <p:spPr bwMode="auto">
          <a:xfrm>
            <a:off x="6342958" y="4580675"/>
            <a:ext cx="1702650" cy="1687138"/>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3">
            <a:extLst>
              <a:ext uri="{FF2B5EF4-FFF2-40B4-BE49-F238E27FC236}">
                <a16:creationId xmlns:a16="http://schemas.microsoft.com/office/drawing/2014/main" id="{FB70C9E4-B4E8-4629-A756-28D44FB7A9BA}"/>
              </a:ext>
            </a:extLst>
          </p:cNvPr>
          <p:cNvSpPr>
            <a:spLocks/>
          </p:cNvSpPr>
          <p:nvPr/>
        </p:nvSpPr>
        <p:spPr bwMode="auto">
          <a:xfrm>
            <a:off x="7547713" y="5567707"/>
            <a:ext cx="715887" cy="301684"/>
          </a:xfrm>
          <a:custGeom>
            <a:avLst/>
            <a:gdLst>
              <a:gd name="T0" fmla="*/ 1664 w 1664"/>
              <a:gd name="T1" fmla="*/ 276 h 551"/>
              <a:gd name="T2" fmla="*/ 1662 w 1664"/>
              <a:gd name="T3" fmla="*/ 291 h 551"/>
              <a:gd name="T4" fmla="*/ 1654 w 1664"/>
              <a:gd name="T5" fmla="*/ 318 h 551"/>
              <a:gd name="T6" fmla="*/ 1628 w 1664"/>
              <a:gd name="T7" fmla="*/ 358 h 551"/>
              <a:gd name="T8" fmla="*/ 1565 w 1664"/>
              <a:gd name="T9" fmla="*/ 407 h 551"/>
              <a:gd name="T10" fmla="*/ 1474 w 1664"/>
              <a:gd name="T11" fmla="*/ 452 h 551"/>
              <a:gd name="T12" fmla="*/ 1362 w 1664"/>
              <a:gd name="T13" fmla="*/ 489 h 551"/>
              <a:gd name="T14" fmla="*/ 1229 w 1664"/>
              <a:gd name="T15" fmla="*/ 519 h 551"/>
              <a:gd name="T16" fmla="*/ 1079 w 1664"/>
              <a:gd name="T17" fmla="*/ 539 h 551"/>
              <a:gd name="T18" fmla="*/ 917 w 1664"/>
              <a:gd name="T19" fmla="*/ 551 h 551"/>
              <a:gd name="T20" fmla="*/ 832 w 1664"/>
              <a:gd name="T21" fmla="*/ 551 h 551"/>
              <a:gd name="T22" fmla="*/ 747 w 1664"/>
              <a:gd name="T23" fmla="*/ 551 h 551"/>
              <a:gd name="T24" fmla="*/ 584 w 1664"/>
              <a:gd name="T25" fmla="*/ 539 h 551"/>
              <a:gd name="T26" fmla="*/ 435 w 1664"/>
              <a:gd name="T27" fmla="*/ 519 h 551"/>
              <a:gd name="T28" fmla="*/ 302 w 1664"/>
              <a:gd name="T29" fmla="*/ 489 h 551"/>
              <a:gd name="T30" fmla="*/ 190 w 1664"/>
              <a:gd name="T31" fmla="*/ 452 h 551"/>
              <a:gd name="T32" fmla="*/ 99 w 1664"/>
              <a:gd name="T33" fmla="*/ 407 h 551"/>
              <a:gd name="T34" fmla="*/ 37 w 1664"/>
              <a:gd name="T35" fmla="*/ 358 h 551"/>
              <a:gd name="T36" fmla="*/ 10 w 1664"/>
              <a:gd name="T37" fmla="*/ 318 h 551"/>
              <a:gd name="T38" fmla="*/ 1 w 1664"/>
              <a:gd name="T39" fmla="*/ 291 h 551"/>
              <a:gd name="T40" fmla="*/ 0 w 1664"/>
              <a:gd name="T41" fmla="*/ 276 h 551"/>
              <a:gd name="T42" fmla="*/ 1 w 1664"/>
              <a:gd name="T43" fmla="*/ 262 h 551"/>
              <a:gd name="T44" fmla="*/ 10 w 1664"/>
              <a:gd name="T45" fmla="*/ 234 h 551"/>
              <a:gd name="T46" fmla="*/ 37 w 1664"/>
              <a:gd name="T47" fmla="*/ 194 h 551"/>
              <a:gd name="T48" fmla="*/ 99 w 1664"/>
              <a:gd name="T49" fmla="*/ 144 h 551"/>
              <a:gd name="T50" fmla="*/ 190 w 1664"/>
              <a:gd name="T51" fmla="*/ 101 h 551"/>
              <a:gd name="T52" fmla="*/ 302 w 1664"/>
              <a:gd name="T53" fmla="*/ 63 h 551"/>
              <a:gd name="T54" fmla="*/ 435 w 1664"/>
              <a:gd name="T55" fmla="*/ 33 h 551"/>
              <a:gd name="T56" fmla="*/ 584 w 1664"/>
              <a:gd name="T57" fmla="*/ 13 h 551"/>
              <a:gd name="T58" fmla="*/ 747 w 1664"/>
              <a:gd name="T59" fmla="*/ 1 h 551"/>
              <a:gd name="T60" fmla="*/ 832 w 1664"/>
              <a:gd name="T61" fmla="*/ 0 h 551"/>
              <a:gd name="T62" fmla="*/ 917 w 1664"/>
              <a:gd name="T63" fmla="*/ 1 h 551"/>
              <a:gd name="T64" fmla="*/ 1079 w 1664"/>
              <a:gd name="T65" fmla="*/ 13 h 551"/>
              <a:gd name="T66" fmla="*/ 1229 w 1664"/>
              <a:gd name="T67" fmla="*/ 33 h 551"/>
              <a:gd name="T68" fmla="*/ 1362 w 1664"/>
              <a:gd name="T69" fmla="*/ 63 h 551"/>
              <a:gd name="T70" fmla="*/ 1474 w 1664"/>
              <a:gd name="T71" fmla="*/ 101 h 551"/>
              <a:gd name="T72" fmla="*/ 1565 w 1664"/>
              <a:gd name="T73" fmla="*/ 144 h 551"/>
              <a:gd name="T74" fmla="*/ 1628 w 1664"/>
              <a:gd name="T75" fmla="*/ 194 h 551"/>
              <a:gd name="T76" fmla="*/ 1654 w 1664"/>
              <a:gd name="T77" fmla="*/ 234 h 551"/>
              <a:gd name="T78" fmla="*/ 1662 w 1664"/>
              <a:gd name="T79" fmla="*/ 262 h 551"/>
              <a:gd name="T80" fmla="*/ 1664 w 1664"/>
              <a:gd name="T81" fmla="*/ 27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4" h="551">
                <a:moveTo>
                  <a:pt x="1664" y="276"/>
                </a:moveTo>
                <a:lnTo>
                  <a:pt x="1662" y="291"/>
                </a:lnTo>
                <a:lnTo>
                  <a:pt x="1654" y="318"/>
                </a:lnTo>
                <a:lnTo>
                  <a:pt x="1628" y="358"/>
                </a:lnTo>
                <a:lnTo>
                  <a:pt x="1565" y="407"/>
                </a:lnTo>
                <a:lnTo>
                  <a:pt x="1474" y="452"/>
                </a:lnTo>
                <a:lnTo>
                  <a:pt x="1362" y="489"/>
                </a:lnTo>
                <a:lnTo>
                  <a:pt x="1229" y="519"/>
                </a:lnTo>
                <a:lnTo>
                  <a:pt x="1079" y="539"/>
                </a:lnTo>
                <a:lnTo>
                  <a:pt x="917" y="551"/>
                </a:lnTo>
                <a:lnTo>
                  <a:pt x="832" y="551"/>
                </a:lnTo>
                <a:lnTo>
                  <a:pt x="747" y="551"/>
                </a:lnTo>
                <a:lnTo>
                  <a:pt x="584" y="539"/>
                </a:lnTo>
                <a:lnTo>
                  <a:pt x="435" y="519"/>
                </a:lnTo>
                <a:lnTo>
                  <a:pt x="302" y="489"/>
                </a:lnTo>
                <a:lnTo>
                  <a:pt x="190" y="452"/>
                </a:lnTo>
                <a:lnTo>
                  <a:pt x="99" y="407"/>
                </a:lnTo>
                <a:lnTo>
                  <a:pt x="37" y="358"/>
                </a:lnTo>
                <a:lnTo>
                  <a:pt x="10" y="318"/>
                </a:lnTo>
                <a:lnTo>
                  <a:pt x="1" y="291"/>
                </a:lnTo>
                <a:lnTo>
                  <a:pt x="0" y="276"/>
                </a:lnTo>
                <a:lnTo>
                  <a:pt x="1" y="262"/>
                </a:lnTo>
                <a:lnTo>
                  <a:pt x="10" y="234"/>
                </a:lnTo>
                <a:lnTo>
                  <a:pt x="37" y="194"/>
                </a:lnTo>
                <a:lnTo>
                  <a:pt x="99" y="144"/>
                </a:lnTo>
                <a:lnTo>
                  <a:pt x="190" y="101"/>
                </a:lnTo>
                <a:lnTo>
                  <a:pt x="302" y="63"/>
                </a:lnTo>
                <a:lnTo>
                  <a:pt x="435" y="33"/>
                </a:lnTo>
                <a:lnTo>
                  <a:pt x="584" y="13"/>
                </a:lnTo>
                <a:lnTo>
                  <a:pt x="747" y="1"/>
                </a:lnTo>
                <a:lnTo>
                  <a:pt x="832" y="0"/>
                </a:lnTo>
                <a:lnTo>
                  <a:pt x="917" y="1"/>
                </a:lnTo>
                <a:lnTo>
                  <a:pt x="1079" y="13"/>
                </a:lnTo>
                <a:lnTo>
                  <a:pt x="1229" y="33"/>
                </a:lnTo>
                <a:lnTo>
                  <a:pt x="1362" y="63"/>
                </a:lnTo>
                <a:lnTo>
                  <a:pt x="1474" y="101"/>
                </a:lnTo>
                <a:lnTo>
                  <a:pt x="1565" y="144"/>
                </a:lnTo>
                <a:lnTo>
                  <a:pt x="1628" y="194"/>
                </a:lnTo>
                <a:lnTo>
                  <a:pt x="1654" y="234"/>
                </a:lnTo>
                <a:lnTo>
                  <a:pt x="1662" y="262"/>
                </a:lnTo>
                <a:lnTo>
                  <a:pt x="1664" y="2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44">
            <a:extLst>
              <a:ext uri="{FF2B5EF4-FFF2-40B4-BE49-F238E27FC236}">
                <a16:creationId xmlns:a16="http://schemas.microsoft.com/office/drawing/2014/main" id="{1930C11E-AA69-4199-B87C-88938A967DA0}"/>
              </a:ext>
            </a:extLst>
          </p:cNvPr>
          <p:cNvSpPr>
            <a:spLocks/>
          </p:cNvSpPr>
          <p:nvPr/>
        </p:nvSpPr>
        <p:spPr bwMode="auto">
          <a:xfrm>
            <a:off x="7650904" y="5626733"/>
            <a:ext cx="509506" cy="183634"/>
          </a:xfrm>
          <a:custGeom>
            <a:avLst/>
            <a:gdLst>
              <a:gd name="T0" fmla="*/ 1186 w 1186"/>
              <a:gd name="T1" fmla="*/ 168 h 336"/>
              <a:gd name="T2" fmla="*/ 1184 w 1186"/>
              <a:gd name="T3" fmla="*/ 185 h 336"/>
              <a:gd name="T4" fmla="*/ 1161 w 1186"/>
              <a:gd name="T5" fmla="*/ 218 h 336"/>
              <a:gd name="T6" fmla="*/ 1115 w 1186"/>
              <a:gd name="T7" fmla="*/ 249 h 336"/>
              <a:gd name="T8" fmla="*/ 1052 w 1186"/>
              <a:gd name="T9" fmla="*/ 275 h 336"/>
              <a:gd name="T10" fmla="*/ 971 w 1186"/>
              <a:gd name="T11" fmla="*/ 298 h 336"/>
              <a:gd name="T12" fmla="*/ 876 w 1186"/>
              <a:gd name="T13" fmla="*/ 316 h 336"/>
              <a:gd name="T14" fmla="*/ 770 w 1186"/>
              <a:gd name="T15" fmla="*/ 329 h 336"/>
              <a:gd name="T16" fmla="*/ 653 w 1186"/>
              <a:gd name="T17" fmla="*/ 335 h 336"/>
              <a:gd name="T18" fmla="*/ 593 w 1186"/>
              <a:gd name="T19" fmla="*/ 336 h 336"/>
              <a:gd name="T20" fmla="*/ 532 w 1186"/>
              <a:gd name="T21" fmla="*/ 335 h 336"/>
              <a:gd name="T22" fmla="*/ 416 w 1186"/>
              <a:gd name="T23" fmla="*/ 329 h 336"/>
              <a:gd name="T24" fmla="*/ 309 w 1186"/>
              <a:gd name="T25" fmla="*/ 316 h 336"/>
              <a:gd name="T26" fmla="*/ 214 w 1186"/>
              <a:gd name="T27" fmla="*/ 298 h 336"/>
              <a:gd name="T28" fmla="*/ 134 w 1186"/>
              <a:gd name="T29" fmla="*/ 275 h 336"/>
              <a:gd name="T30" fmla="*/ 70 w 1186"/>
              <a:gd name="T31" fmla="*/ 249 h 336"/>
              <a:gd name="T32" fmla="*/ 26 w 1186"/>
              <a:gd name="T33" fmla="*/ 218 h 336"/>
              <a:gd name="T34" fmla="*/ 1 w 1186"/>
              <a:gd name="T35" fmla="*/ 185 h 336"/>
              <a:gd name="T36" fmla="*/ 0 w 1186"/>
              <a:gd name="T37" fmla="*/ 168 h 336"/>
              <a:gd name="T38" fmla="*/ 1 w 1186"/>
              <a:gd name="T39" fmla="*/ 151 h 336"/>
              <a:gd name="T40" fmla="*/ 26 w 1186"/>
              <a:gd name="T41" fmla="*/ 118 h 336"/>
              <a:gd name="T42" fmla="*/ 70 w 1186"/>
              <a:gd name="T43" fmla="*/ 88 h 336"/>
              <a:gd name="T44" fmla="*/ 134 w 1186"/>
              <a:gd name="T45" fmla="*/ 62 h 336"/>
              <a:gd name="T46" fmla="*/ 214 w 1186"/>
              <a:gd name="T47" fmla="*/ 39 h 336"/>
              <a:gd name="T48" fmla="*/ 309 w 1186"/>
              <a:gd name="T49" fmla="*/ 20 h 336"/>
              <a:gd name="T50" fmla="*/ 416 w 1186"/>
              <a:gd name="T51" fmla="*/ 7 h 336"/>
              <a:gd name="T52" fmla="*/ 532 w 1186"/>
              <a:gd name="T53" fmla="*/ 1 h 336"/>
              <a:gd name="T54" fmla="*/ 593 w 1186"/>
              <a:gd name="T55" fmla="*/ 0 h 336"/>
              <a:gd name="T56" fmla="*/ 653 w 1186"/>
              <a:gd name="T57" fmla="*/ 1 h 336"/>
              <a:gd name="T58" fmla="*/ 770 w 1186"/>
              <a:gd name="T59" fmla="*/ 7 h 336"/>
              <a:gd name="T60" fmla="*/ 876 w 1186"/>
              <a:gd name="T61" fmla="*/ 20 h 336"/>
              <a:gd name="T62" fmla="*/ 971 w 1186"/>
              <a:gd name="T63" fmla="*/ 39 h 336"/>
              <a:gd name="T64" fmla="*/ 1052 w 1186"/>
              <a:gd name="T65" fmla="*/ 62 h 336"/>
              <a:gd name="T66" fmla="*/ 1115 w 1186"/>
              <a:gd name="T67" fmla="*/ 88 h 336"/>
              <a:gd name="T68" fmla="*/ 1161 w 1186"/>
              <a:gd name="T69" fmla="*/ 118 h 336"/>
              <a:gd name="T70" fmla="*/ 1184 w 1186"/>
              <a:gd name="T71" fmla="*/ 151 h 336"/>
              <a:gd name="T72" fmla="*/ 1186 w 1186"/>
              <a:gd name="T73"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6" h="336">
                <a:moveTo>
                  <a:pt x="1186" y="168"/>
                </a:moveTo>
                <a:lnTo>
                  <a:pt x="1184" y="185"/>
                </a:lnTo>
                <a:lnTo>
                  <a:pt x="1161" y="218"/>
                </a:lnTo>
                <a:lnTo>
                  <a:pt x="1115" y="249"/>
                </a:lnTo>
                <a:lnTo>
                  <a:pt x="1052" y="275"/>
                </a:lnTo>
                <a:lnTo>
                  <a:pt x="971" y="298"/>
                </a:lnTo>
                <a:lnTo>
                  <a:pt x="876" y="316"/>
                </a:lnTo>
                <a:lnTo>
                  <a:pt x="770" y="329"/>
                </a:lnTo>
                <a:lnTo>
                  <a:pt x="653" y="335"/>
                </a:lnTo>
                <a:lnTo>
                  <a:pt x="593" y="336"/>
                </a:lnTo>
                <a:lnTo>
                  <a:pt x="532" y="335"/>
                </a:lnTo>
                <a:lnTo>
                  <a:pt x="416" y="329"/>
                </a:lnTo>
                <a:lnTo>
                  <a:pt x="309" y="316"/>
                </a:lnTo>
                <a:lnTo>
                  <a:pt x="214" y="298"/>
                </a:lnTo>
                <a:lnTo>
                  <a:pt x="134" y="275"/>
                </a:lnTo>
                <a:lnTo>
                  <a:pt x="70" y="249"/>
                </a:lnTo>
                <a:lnTo>
                  <a:pt x="26" y="218"/>
                </a:lnTo>
                <a:lnTo>
                  <a:pt x="1" y="185"/>
                </a:lnTo>
                <a:lnTo>
                  <a:pt x="0" y="168"/>
                </a:lnTo>
                <a:lnTo>
                  <a:pt x="1" y="151"/>
                </a:lnTo>
                <a:lnTo>
                  <a:pt x="26" y="118"/>
                </a:lnTo>
                <a:lnTo>
                  <a:pt x="70" y="88"/>
                </a:lnTo>
                <a:lnTo>
                  <a:pt x="134" y="62"/>
                </a:lnTo>
                <a:lnTo>
                  <a:pt x="214" y="39"/>
                </a:lnTo>
                <a:lnTo>
                  <a:pt x="309" y="20"/>
                </a:lnTo>
                <a:lnTo>
                  <a:pt x="416" y="7"/>
                </a:lnTo>
                <a:lnTo>
                  <a:pt x="532" y="1"/>
                </a:lnTo>
                <a:lnTo>
                  <a:pt x="593" y="0"/>
                </a:lnTo>
                <a:lnTo>
                  <a:pt x="653" y="1"/>
                </a:lnTo>
                <a:lnTo>
                  <a:pt x="770" y="7"/>
                </a:lnTo>
                <a:lnTo>
                  <a:pt x="876" y="20"/>
                </a:lnTo>
                <a:lnTo>
                  <a:pt x="971" y="39"/>
                </a:lnTo>
                <a:lnTo>
                  <a:pt x="1052" y="62"/>
                </a:lnTo>
                <a:lnTo>
                  <a:pt x="1115" y="88"/>
                </a:lnTo>
                <a:lnTo>
                  <a:pt x="1161" y="118"/>
                </a:lnTo>
                <a:lnTo>
                  <a:pt x="1184" y="151"/>
                </a:lnTo>
                <a:lnTo>
                  <a:pt x="1186" y="16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154">
            <a:extLst>
              <a:ext uri="{FF2B5EF4-FFF2-40B4-BE49-F238E27FC236}">
                <a16:creationId xmlns:a16="http://schemas.microsoft.com/office/drawing/2014/main" id="{1C126BF3-9543-4BD7-8652-66C7958F22AB}"/>
              </a:ext>
            </a:extLst>
          </p:cNvPr>
          <p:cNvSpPr>
            <a:spLocks/>
          </p:cNvSpPr>
          <p:nvPr/>
        </p:nvSpPr>
        <p:spPr bwMode="auto">
          <a:xfrm>
            <a:off x="6662851" y="4831531"/>
            <a:ext cx="621726" cy="260695"/>
          </a:xfrm>
          <a:custGeom>
            <a:avLst/>
            <a:gdLst>
              <a:gd name="T0" fmla="*/ 1444 w 1444"/>
              <a:gd name="T1" fmla="*/ 239 h 479"/>
              <a:gd name="T2" fmla="*/ 1444 w 1444"/>
              <a:gd name="T3" fmla="*/ 252 h 479"/>
              <a:gd name="T4" fmla="*/ 1436 w 1444"/>
              <a:gd name="T5" fmla="*/ 276 h 479"/>
              <a:gd name="T6" fmla="*/ 1412 w 1444"/>
              <a:gd name="T7" fmla="*/ 311 h 479"/>
              <a:gd name="T8" fmla="*/ 1357 w 1444"/>
              <a:gd name="T9" fmla="*/ 354 h 479"/>
              <a:gd name="T10" fmla="*/ 1279 w 1444"/>
              <a:gd name="T11" fmla="*/ 391 h 479"/>
              <a:gd name="T12" fmla="*/ 1182 w 1444"/>
              <a:gd name="T13" fmla="*/ 424 h 479"/>
              <a:gd name="T14" fmla="*/ 1066 w 1444"/>
              <a:gd name="T15" fmla="*/ 450 h 479"/>
              <a:gd name="T16" fmla="*/ 937 w 1444"/>
              <a:gd name="T17" fmla="*/ 467 h 479"/>
              <a:gd name="T18" fmla="*/ 796 w 1444"/>
              <a:gd name="T19" fmla="*/ 477 h 479"/>
              <a:gd name="T20" fmla="*/ 722 w 1444"/>
              <a:gd name="T21" fmla="*/ 479 h 479"/>
              <a:gd name="T22" fmla="*/ 647 w 1444"/>
              <a:gd name="T23" fmla="*/ 477 h 479"/>
              <a:gd name="T24" fmla="*/ 506 w 1444"/>
              <a:gd name="T25" fmla="*/ 467 h 479"/>
              <a:gd name="T26" fmla="*/ 377 w 1444"/>
              <a:gd name="T27" fmla="*/ 450 h 479"/>
              <a:gd name="T28" fmla="*/ 262 w 1444"/>
              <a:gd name="T29" fmla="*/ 424 h 479"/>
              <a:gd name="T30" fmla="*/ 164 w 1444"/>
              <a:gd name="T31" fmla="*/ 391 h 479"/>
              <a:gd name="T32" fmla="*/ 86 w 1444"/>
              <a:gd name="T33" fmla="*/ 354 h 479"/>
              <a:gd name="T34" fmla="*/ 31 w 1444"/>
              <a:gd name="T35" fmla="*/ 311 h 479"/>
              <a:gd name="T36" fmla="*/ 8 w 1444"/>
              <a:gd name="T37" fmla="*/ 276 h 479"/>
              <a:gd name="T38" fmla="*/ 0 w 1444"/>
              <a:gd name="T39" fmla="*/ 252 h 479"/>
              <a:gd name="T40" fmla="*/ 0 w 1444"/>
              <a:gd name="T41" fmla="*/ 239 h 479"/>
              <a:gd name="T42" fmla="*/ 0 w 1444"/>
              <a:gd name="T43" fmla="*/ 227 h 479"/>
              <a:gd name="T44" fmla="*/ 8 w 1444"/>
              <a:gd name="T45" fmla="*/ 203 h 479"/>
              <a:gd name="T46" fmla="*/ 31 w 1444"/>
              <a:gd name="T47" fmla="*/ 168 h 479"/>
              <a:gd name="T48" fmla="*/ 86 w 1444"/>
              <a:gd name="T49" fmla="*/ 125 h 479"/>
              <a:gd name="T50" fmla="*/ 164 w 1444"/>
              <a:gd name="T51" fmla="*/ 86 h 479"/>
              <a:gd name="T52" fmla="*/ 262 w 1444"/>
              <a:gd name="T53" fmla="*/ 54 h 479"/>
              <a:gd name="T54" fmla="*/ 377 w 1444"/>
              <a:gd name="T55" fmla="*/ 29 h 479"/>
              <a:gd name="T56" fmla="*/ 506 w 1444"/>
              <a:gd name="T57" fmla="*/ 10 h 479"/>
              <a:gd name="T58" fmla="*/ 647 w 1444"/>
              <a:gd name="T59" fmla="*/ 0 h 479"/>
              <a:gd name="T60" fmla="*/ 722 w 1444"/>
              <a:gd name="T61" fmla="*/ 0 h 479"/>
              <a:gd name="T62" fmla="*/ 796 w 1444"/>
              <a:gd name="T63" fmla="*/ 0 h 479"/>
              <a:gd name="T64" fmla="*/ 937 w 1444"/>
              <a:gd name="T65" fmla="*/ 10 h 479"/>
              <a:gd name="T66" fmla="*/ 1066 w 1444"/>
              <a:gd name="T67" fmla="*/ 29 h 479"/>
              <a:gd name="T68" fmla="*/ 1182 w 1444"/>
              <a:gd name="T69" fmla="*/ 54 h 479"/>
              <a:gd name="T70" fmla="*/ 1279 w 1444"/>
              <a:gd name="T71" fmla="*/ 86 h 479"/>
              <a:gd name="T72" fmla="*/ 1357 w 1444"/>
              <a:gd name="T73" fmla="*/ 125 h 479"/>
              <a:gd name="T74" fmla="*/ 1412 w 1444"/>
              <a:gd name="T75" fmla="*/ 168 h 479"/>
              <a:gd name="T76" fmla="*/ 1436 w 1444"/>
              <a:gd name="T77" fmla="*/ 203 h 479"/>
              <a:gd name="T78" fmla="*/ 1444 w 1444"/>
              <a:gd name="T79" fmla="*/ 227 h 479"/>
              <a:gd name="T80" fmla="*/ 1444 w 1444"/>
              <a:gd name="T81"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4" h="479">
                <a:moveTo>
                  <a:pt x="1444" y="239"/>
                </a:moveTo>
                <a:lnTo>
                  <a:pt x="1444" y="252"/>
                </a:lnTo>
                <a:lnTo>
                  <a:pt x="1436" y="276"/>
                </a:lnTo>
                <a:lnTo>
                  <a:pt x="1412" y="311"/>
                </a:lnTo>
                <a:lnTo>
                  <a:pt x="1357" y="354"/>
                </a:lnTo>
                <a:lnTo>
                  <a:pt x="1279" y="391"/>
                </a:lnTo>
                <a:lnTo>
                  <a:pt x="1182" y="424"/>
                </a:lnTo>
                <a:lnTo>
                  <a:pt x="1066" y="450"/>
                </a:lnTo>
                <a:lnTo>
                  <a:pt x="937" y="467"/>
                </a:lnTo>
                <a:lnTo>
                  <a:pt x="796" y="477"/>
                </a:lnTo>
                <a:lnTo>
                  <a:pt x="722" y="479"/>
                </a:lnTo>
                <a:lnTo>
                  <a:pt x="647" y="477"/>
                </a:lnTo>
                <a:lnTo>
                  <a:pt x="506" y="467"/>
                </a:lnTo>
                <a:lnTo>
                  <a:pt x="377" y="450"/>
                </a:lnTo>
                <a:lnTo>
                  <a:pt x="262" y="424"/>
                </a:lnTo>
                <a:lnTo>
                  <a:pt x="164" y="391"/>
                </a:lnTo>
                <a:lnTo>
                  <a:pt x="86" y="354"/>
                </a:lnTo>
                <a:lnTo>
                  <a:pt x="31" y="311"/>
                </a:lnTo>
                <a:lnTo>
                  <a:pt x="8" y="276"/>
                </a:lnTo>
                <a:lnTo>
                  <a:pt x="0" y="252"/>
                </a:lnTo>
                <a:lnTo>
                  <a:pt x="0" y="239"/>
                </a:lnTo>
                <a:lnTo>
                  <a:pt x="0" y="227"/>
                </a:lnTo>
                <a:lnTo>
                  <a:pt x="8" y="203"/>
                </a:lnTo>
                <a:lnTo>
                  <a:pt x="31" y="168"/>
                </a:lnTo>
                <a:lnTo>
                  <a:pt x="86" y="125"/>
                </a:lnTo>
                <a:lnTo>
                  <a:pt x="164" y="86"/>
                </a:lnTo>
                <a:lnTo>
                  <a:pt x="262" y="54"/>
                </a:lnTo>
                <a:lnTo>
                  <a:pt x="377" y="29"/>
                </a:lnTo>
                <a:lnTo>
                  <a:pt x="506" y="10"/>
                </a:lnTo>
                <a:lnTo>
                  <a:pt x="647" y="0"/>
                </a:lnTo>
                <a:lnTo>
                  <a:pt x="722" y="0"/>
                </a:lnTo>
                <a:lnTo>
                  <a:pt x="796" y="0"/>
                </a:lnTo>
                <a:lnTo>
                  <a:pt x="937" y="10"/>
                </a:lnTo>
                <a:lnTo>
                  <a:pt x="1066" y="29"/>
                </a:lnTo>
                <a:lnTo>
                  <a:pt x="1182" y="54"/>
                </a:lnTo>
                <a:lnTo>
                  <a:pt x="1279" y="86"/>
                </a:lnTo>
                <a:lnTo>
                  <a:pt x="1357" y="125"/>
                </a:lnTo>
                <a:lnTo>
                  <a:pt x="1412" y="168"/>
                </a:lnTo>
                <a:lnTo>
                  <a:pt x="1436" y="203"/>
                </a:lnTo>
                <a:lnTo>
                  <a:pt x="1444" y="227"/>
                </a:lnTo>
                <a:lnTo>
                  <a:pt x="1444"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155">
            <a:extLst>
              <a:ext uri="{FF2B5EF4-FFF2-40B4-BE49-F238E27FC236}">
                <a16:creationId xmlns:a16="http://schemas.microsoft.com/office/drawing/2014/main" id="{2E72384F-6486-4368-8926-716F75FC01C4}"/>
              </a:ext>
            </a:extLst>
          </p:cNvPr>
          <p:cNvSpPr>
            <a:spLocks/>
          </p:cNvSpPr>
          <p:nvPr/>
        </p:nvSpPr>
        <p:spPr bwMode="auto">
          <a:xfrm>
            <a:off x="6751853" y="4882359"/>
            <a:ext cx="443721" cy="159040"/>
          </a:xfrm>
          <a:custGeom>
            <a:avLst/>
            <a:gdLst>
              <a:gd name="T0" fmla="*/ 1032 w 1032"/>
              <a:gd name="T1" fmla="*/ 146 h 292"/>
              <a:gd name="T2" fmla="*/ 1029 w 1032"/>
              <a:gd name="T3" fmla="*/ 161 h 292"/>
              <a:gd name="T4" fmla="*/ 1009 w 1032"/>
              <a:gd name="T5" fmla="*/ 189 h 292"/>
              <a:gd name="T6" fmla="*/ 970 w 1032"/>
              <a:gd name="T7" fmla="*/ 216 h 292"/>
              <a:gd name="T8" fmla="*/ 914 w 1032"/>
              <a:gd name="T9" fmla="*/ 239 h 292"/>
              <a:gd name="T10" fmla="*/ 806 w 1032"/>
              <a:gd name="T11" fmla="*/ 268 h 292"/>
              <a:gd name="T12" fmla="*/ 621 w 1032"/>
              <a:gd name="T13" fmla="*/ 289 h 292"/>
              <a:gd name="T14" fmla="*/ 516 w 1032"/>
              <a:gd name="T15" fmla="*/ 292 h 292"/>
              <a:gd name="T16" fmla="*/ 411 w 1032"/>
              <a:gd name="T17" fmla="*/ 289 h 292"/>
              <a:gd name="T18" fmla="*/ 226 w 1032"/>
              <a:gd name="T19" fmla="*/ 268 h 292"/>
              <a:gd name="T20" fmla="*/ 118 w 1032"/>
              <a:gd name="T21" fmla="*/ 239 h 292"/>
              <a:gd name="T22" fmla="*/ 61 w 1032"/>
              <a:gd name="T23" fmla="*/ 216 h 292"/>
              <a:gd name="T24" fmla="*/ 23 w 1032"/>
              <a:gd name="T25" fmla="*/ 189 h 292"/>
              <a:gd name="T26" fmla="*/ 2 w 1032"/>
              <a:gd name="T27" fmla="*/ 161 h 292"/>
              <a:gd name="T28" fmla="*/ 0 w 1032"/>
              <a:gd name="T29" fmla="*/ 146 h 292"/>
              <a:gd name="T30" fmla="*/ 2 w 1032"/>
              <a:gd name="T31" fmla="*/ 131 h 292"/>
              <a:gd name="T32" fmla="*/ 23 w 1032"/>
              <a:gd name="T33" fmla="*/ 102 h 292"/>
              <a:gd name="T34" fmla="*/ 61 w 1032"/>
              <a:gd name="T35" fmla="*/ 77 h 292"/>
              <a:gd name="T36" fmla="*/ 118 w 1032"/>
              <a:gd name="T37" fmla="*/ 54 h 292"/>
              <a:gd name="T38" fmla="*/ 226 w 1032"/>
              <a:gd name="T39" fmla="*/ 25 h 292"/>
              <a:gd name="T40" fmla="*/ 411 w 1032"/>
              <a:gd name="T41" fmla="*/ 2 h 292"/>
              <a:gd name="T42" fmla="*/ 516 w 1032"/>
              <a:gd name="T43" fmla="*/ 0 h 292"/>
              <a:gd name="T44" fmla="*/ 621 w 1032"/>
              <a:gd name="T45" fmla="*/ 2 h 292"/>
              <a:gd name="T46" fmla="*/ 806 w 1032"/>
              <a:gd name="T47" fmla="*/ 25 h 292"/>
              <a:gd name="T48" fmla="*/ 914 w 1032"/>
              <a:gd name="T49" fmla="*/ 54 h 292"/>
              <a:gd name="T50" fmla="*/ 970 w 1032"/>
              <a:gd name="T51" fmla="*/ 77 h 292"/>
              <a:gd name="T52" fmla="*/ 1009 w 1032"/>
              <a:gd name="T53" fmla="*/ 102 h 292"/>
              <a:gd name="T54" fmla="*/ 1029 w 1032"/>
              <a:gd name="T55" fmla="*/ 131 h 292"/>
              <a:gd name="T56" fmla="*/ 1032 w 1032"/>
              <a:gd name="T57" fmla="*/ 146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32" h="292">
                <a:moveTo>
                  <a:pt x="1032" y="146"/>
                </a:moveTo>
                <a:lnTo>
                  <a:pt x="1029" y="161"/>
                </a:lnTo>
                <a:lnTo>
                  <a:pt x="1009" y="189"/>
                </a:lnTo>
                <a:lnTo>
                  <a:pt x="970" y="216"/>
                </a:lnTo>
                <a:lnTo>
                  <a:pt x="914" y="239"/>
                </a:lnTo>
                <a:lnTo>
                  <a:pt x="806" y="268"/>
                </a:lnTo>
                <a:lnTo>
                  <a:pt x="621" y="289"/>
                </a:lnTo>
                <a:lnTo>
                  <a:pt x="516" y="292"/>
                </a:lnTo>
                <a:lnTo>
                  <a:pt x="411" y="289"/>
                </a:lnTo>
                <a:lnTo>
                  <a:pt x="226" y="268"/>
                </a:lnTo>
                <a:lnTo>
                  <a:pt x="118" y="239"/>
                </a:lnTo>
                <a:lnTo>
                  <a:pt x="61" y="216"/>
                </a:lnTo>
                <a:lnTo>
                  <a:pt x="23" y="189"/>
                </a:lnTo>
                <a:lnTo>
                  <a:pt x="2" y="161"/>
                </a:lnTo>
                <a:lnTo>
                  <a:pt x="0" y="146"/>
                </a:lnTo>
                <a:lnTo>
                  <a:pt x="2" y="131"/>
                </a:lnTo>
                <a:lnTo>
                  <a:pt x="23" y="102"/>
                </a:lnTo>
                <a:lnTo>
                  <a:pt x="61" y="77"/>
                </a:lnTo>
                <a:lnTo>
                  <a:pt x="118" y="54"/>
                </a:lnTo>
                <a:lnTo>
                  <a:pt x="226" y="25"/>
                </a:lnTo>
                <a:lnTo>
                  <a:pt x="411" y="2"/>
                </a:lnTo>
                <a:lnTo>
                  <a:pt x="516" y="0"/>
                </a:lnTo>
                <a:lnTo>
                  <a:pt x="621" y="2"/>
                </a:lnTo>
                <a:lnTo>
                  <a:pt x="806" y="25"/>
                </a:lnTo>
                <a:lnTo>
                  <a:pt x="914" y="54"/>
                </a:lnTo>
                <a:lnTo>
                  <a:pt x="970" y="77"/>
                </a:lnTo>
                <a:lnTo>
                  <a:pt x="1009" y="102"/>
                </a:lnTo>
                <a:lnTo>
                  <a:pt x="1029" y="131"/>
                </a:lnTo>
                <a:lnTo>
                  <a:pt x="1032" y="14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266">
            <a:extLst>
              <a:ext uri="{FF2B5EF4-FFF2-40B4-BE49-F238E27FC236}">
                <a16:creationId xmlns:a16="http://schemas.microsoft.com/office/drawing/2014/main" id="{74FB388F-0AA0-45F4-92CD-1AEA41AC4747}"/>
              </a:ext>
            </a:extLst>
          </p:cNvPr>
          <p:cNvSpPr>
            <a:spLocks/>
          </p:cNvSpPr>
          <p:nvPr/>
        </p:nvSpPr>
        <p:spPr bwMode="auto">
          <a:xfrm>
            <a:off x="5685117" y="4147823"/>
            <a:ext cx="494027" cy="208228"/>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267">
            <a:extLst>
              <a:ext uri="{FF2B5EF4-FFF2-40B4-BE49-F238E27FC236}">
                <a16:creationId xmlns:a16="http://schemas.microsoft.com/office/drawing/2014/main" id="{3F07648E-BDDE-47A3-AE5B-65ECC0717C22}"/>
              </a:ext>
            </a:extLst>
          </p:cNvPr>
          <p:cNvSpPr>
            <a:spLocks/>
          </p:cNvSpPr>
          <p:nvPr/>
        </p:nvSpPr>
        <p:spPr bwMode="auto">
          <a:xfrm>
            <a:off x="5756060" y="4188812"/>
            <a:ext cx="352139" cy="126249"/>
          </a:xfrm>
          <a:custGeom>
            <a:avLst/>
            <a:gdLst>
              <a:gd name="T0" fmla="*/ 819 w 819"/>
              <a:gd name="T1" fmla="*/ 115 h 231"/>
              <a:gd name="T2" fmla="*/ 818 w 819"/>
              <a:gd name="T3" fmla="*/ 128 h 231"/>
              <a:gd name="T4" fmla="*/ 802 w 819"/>
              <a:gd name="T5" fmla="*/ 149 h 231"/>
              <a:gd name="T6" fmla="*/ 771 w 819"/>
              <a:gd name="T7" fmla="*/ 171 h 231"/>
              <a:gd name="T8" fmla="*/ 726 w 819"/>
              <a:gd name="T9" fmla="*/ 190 h 231"/>
              <a:gd name="T10" fmla="*/ 641 w 819"/>
              <a:gd name="T11" fmla="*/ 213 h 231"/>
              <a:gd name="T12" fmla="*/ 493 w 819"/>
              <a:gd name="T13" fmla="*/ 230 h 231"/>
              <a:gd name="T14" fmla="*/ 409 w 819"/>
              <a:gd name="T15" fmla="*/ 231 h 231"/>
              <a:gd name="T16" fmla="*/ 326 w 819"/>
              <a:gd name="T17" fmla="*/ 230 h 231"/>
              <a:gd name="T18" fmla="*/ 179 w 819"/>
              <a:gd name="T19" fmla="*/ 213 h 231"/>
              <a:gd name="T20" fmla="*/ 94 w 819"/>
              <a:gd name="T21" fmla="*/ 190 h 231"/>
              <a:gd name="T22" fmla="*/ 49 w 819"/>
              <a:gd name="T23" fmla="*/ 171 h 231"/>
              <a:gd name="T24" fmla="*/ 18 w 819"/>
              <a:gd name="T25" fmla="*/ 149 h 231"/>
              <a:gd name="T26" fmla="*/ 2 w 819"/>
              <a:gd name="T27" fmla="*/ 128 h 231"/>
              <a:gd name="T28" fmla="*/ 0 w 819"/>
              <a:gd name="T29" fmla="*/ 115 h 231"/>
              <a:gd name="T30" fmla="*/ 2 w 819"/>
              <a:gd name="T31" fmla="*/ 103 h 231"/>
              <a:gd name="T32" fmla="*/ 18 w 819"/>
              <a:gd name="T33" fmla="*/ 80 h 231"/>
              <a:gd name="T34" fmla="*/ 49 w 819"/>
              <a:gd name="T35" fmla="*/ 60 h 231"/>
              <a:gd name="T36" fmla="*/ 94 w 819"/>
              <a:gd name="T37" fmla="*/ 41 h 231"/>
              <a:gd name="T38" fmla="*/ 179 w 819"/>
              <a:gd name="T39" fmla="*/ 18 h 231"/>
              <a:gd name="T40" fmla="*/ 326 w 819"/>
              <a:gd name="T41" fmla="*/ 1 h 231"/>
              <a:gd name="T42" fmla="*/ 409 w 819"/>
              <a:gd name="T43" fmla="*/ 0 h 231"/>
              <a:gd name="T44" fmla="*/ 493 w 819"/>
              <a:gd name="T45" fmla="*/ 1 h 231"/>
              <a:gd name="T46" fmla="*/ 641 w 819"/>
              <a:gd name="T47" fmla="*/ 18 h 231"/>
              <a:gd name="T48" fmla="*/ 726 w 819"/>
              <a:gd name="T49" fmla="*/ 41 h 231"/>
              <a:gd name="T50" fmla="*/ 771 w 819"/>
              <a:gd name="T51" fmla="*/ 60 h 231"/>
              <a:gd name="T52" fmla="*/ 802 w 819"/>
              <a:gd name="T53" fmla="*/ 80 h 231"/>
              <a:gd name="T54" fmla="*/ 818 w 819"/>
              <a:gd name="T55" fmla="*/ 103 h 231"/>
              <a:gd name="T56" fmla="*/ 819 w 819"/>
              <a:gd name="T57"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231">
                <a:moveTo>
                  <a:pt x="819" y="115"/>
                </a:moveTo>
                <a:lnTo>
                  <a:pt x="818" y="128"/>
                </a:lnTo>
                <a:lnTo>
                  <a:pt x="802" y="149"/>
                </a:lnTo>
                <a:lnTo>
                  <a:pt x="771" y="171"/>
                </a:lnTo>
                <a:lnTo>
                  <a:pt x="726" y="190"/>
                </a:lnTo>
                <a:lnTo>
                  <a:pt x="641" y="213"/>
                </a:lnTo>
                <a:lnTo>
                  <a:pt x="493" y="230"/>
                </a:lnTo>
                <a:lnTo>
                  <a:pt x="409" y="231"/>
                </a:lnTo>
                <a:lnTo>
                  <a:pt x="326" y="230"/>
                </a:lnTo>
                <a:lnTo>
                  <a:pt x="179" y="213"/>
                </a:lnTo>
                <a:lnTo>
                  <a:pt x="94" y="190"/>
                </a:lnTo>
                <a:lnTo>
                  <a:pt x="49" y="171"/>
                </a:lnTo>
                <a:lnTo>
                  <a:pt x="18" y="149"/>
                </a:lnTo>
                <a:lnTo>
                  <a:pt x="2" y="128"/>
                </a:lnTo>
                <a:lnTo>
                  <a:pt x="0" y="115"/>
                </a:lnTo>
                <a:lnTo>
                  <a:pt x="2" y="103"/>
                </a:lnTo>
                <a:lnTo>
                  <a:pt x="18" y="80"/>
                </a:lnTo>
                <a:lnTo>
                  <a:pt x="49" y="60"/>
                </a:lnTo>
                <a:lnTo>
                  <a:pt x="94" y="41"/>
                </a:lnTo>
                <a:lnTo>
                  <a:pt x="179" y="18"/>
                </a:lnTo>
                <a:lnTo>
                  <a:pt x="326" y="1"/>
                </a:lnTo>
                <a:lnTo>
                  <a:pt x="409" y="0"/>
                </a:lnTo>
                <a:lnTo>
                  <a:pt x="493" y="1"/>
                </a:lnTo>
                <a:lnTo>
                  <a:pt x="641" y="18"/>
                </a:lnTo>
                <a:lnTo>
                  <a:pt x="726" y="41"/>
                </a:lnTo>
                <a:lnTo>
                  <a:pt x="771" y="60"/>
                </a:lnTo>
                <a:lnTo>
                  <a:pt x="802" y="80"/>
                </a:lnTo>
                <a:lnTo>
                  <a:pt x="818" y="103"/>
                </a:lnTo>
                <a:lnTo>
                  <a:pt x="819" y="11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377">
            <a:extLst>
              <a:ext uri="{FF2B5EF4-FFF2-40B4-BE49-F238E27FC236}">
                <a16:creationId xmlns:a16="http://schemas.microsoft.com/office/drawing/2014/main" id="{E9E8C44E-49D1-44FB-ADE2-F1BBA3AF09EB}"/>
              </a:ext>
            </a:extLst>
          </p:cNvPr>
          <p:cNvSpPr>
            <a:spLocks/>
          </p:cNvSpPr>
          <p:nvPr/>
        </p:nvSpPr>
        <p:spPr bwMode="auto">
          <a:xfrm>
            <a:off x="4904736" y="3500185"/>
            <a:ext cx="343109" cy="142645"/>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378">
            <a:extLst>
              <a:ext uri="{FF2B5EF4-FFF2-40B4-BE49-F238E27FC236}">
                <a16:creationId xmlns:a16="http://schemas.microsoft.com/office/drawing/2014/main" id="{7BA0028C-DD84-4B67-982C-D47180A89888}"/>
              </a:ext>
            </a:extLst>
          </p:cNvPr>
          <p:cNvSpPr>
            <a:spLocks/>
          </p:cNvSpPr>
          <p:nvPr/>
        </p:nvSpPr>
        <p:spPr bwMode="auto">
          <a:xfrm>
            <a:off x="4953752" y="3528059"/>
            <a:ext cx="245078" cy="88538"/>
          </a:xfrm>
          <a:custGeom>
            <a:avLst/>
            <a:gdLst>
              <a:gd name="T0" fmla="*/ 569 w 569"/>
              <a:gd name="T1" fmla="*/ 80 h 161"/>
              <a:gd name="T2" fmla="*/ 567 w 569"/>
              <a:gd name="T3" fmla="*/ 87 h 161"/>
              <a:gd name="T4" fmla="*/ 556 w 569"/>
              <a:gd name="T5" fmla="*/ 103 h 161"/>
              <a:gd name="T6" fmla="*/ 521 w 569"/>
              <a:gd name="T7" fmla="*/ 125 h 161"/>
              <a:gd name="T8" fmla="*/ 444 w 569"/>
              <a:gd name="T9" fmla="*/ 146 h 161"/>
              <a:gd name="T10" fmla="*/ 343 w 569"/>
              <a:gd name="T11" fmla="*/ 159 h 161"/>
              <a:gd name="T12" fmla="*/ 284 w 569"/>
              <a:gd name="T13" fmla="*/ 161 h 161"/>
              <a:gd name="T14" fmla="*/ 226 w 569"/>
              <a:gd name="T15" fmla="*/ 159 h 161"/>
              <a:gd name="T16" fmla="*/ 124 w 569"/>
              <a:gd name="T17" fmla="*/ 146 h 161"/>
              <a:gd name="T18" fmla="*/ 46 w 569"/>
              <a:gd name="T19" fmla="*/ 125 h 161"/>
              <a:gd name="T20" fmla="*/ 12 w 569"/>
              <a:gd name="T21" fmla="*/ 103 h 161"/>
              <a:gd name="T22" fmla="*/ 0 w 569"/>
              <a:gd name="T23" fmla="*/ 87 h 161"/>
              <a:gd name="T24" fmla="*/ 0 w 569"/>
              <a:gd name="T25" fmla="*/ 80 h 161"/>
              <a:gd name="T26" fmla="*/ 0 w 569"/>
              <a:gd name="T27" fmla="*/ 72 h 161"/>
              <a:gd name="T28" fmla="*/ 12 w 569"/>
              <a:gd name="T29" fmla="*/ 56 h 161"/>
              <a:gd name="T30" fmla="*/ 46 w 569"/>
              <a:gd name="T31" fmla="*/ 34 h 161"/>
              <a:gd name="T32" fmla="*/ 124 w 569"/>
              <a:gd name="T33" fmla="*/ 13 h 161"/>
              <a:gd name="T34" fmla="*/ 226 w 569"/>
              <a:gd name="T35" fmla="*/ 1 h 161"/>
              <a:gd name="T36" fmla="*/ 284 w 569"/>
              <a:gd name="T37" fmla="*/ 0 h 161"/>
              <a:gd name="T38" fmla="*/ 343 w 569"/>
              <a:gd name="T39" fmla="*/ 1 h 161"/>
              <a:gd name="T40" fmla="*/ 444 w 569"/>
              <a:gd name="T41" fmla="*/ 13 h 161"/>
              <a:gd name="T42" fmla="*/ 521 w 569"/>
              <a:gd name="T43" fmla="*/ 34 h 161"/>
              <a:gd name="T44" fmla="*/ 556 w 569"/>
              <a:gd name="T45" fmla="*/ 56 h 161"/>
              <a:gd name="T46" fmla="*/ 567 w 569"/>
              <a:gd name="T47" fmla="*/ 72 h 161"/>
              <a:gd name="T48" fmla="*/ 569 w 569"/>
              <a:gd name="T49" fmla="*/ 8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161">
                <a:moveTo>
                  <a:pt x="569" y="80"/>
                </a:moveTo>
                <a:lnTo>
                  <a:pt x="567" y="87"/>
                </a:lnTo>
                <a:lnTo>
                  <a:pt x="556" y="103"/>
                </a:lnTo>
                <a:lnTo>
                  <a:pt x="521" y="125"/>
                </a:lnTo>
                <a:lnTo>
                  <a:pt x="444" y="146"/>
                </a:lnTo>
                <a:lnTo>
                  <a:pt x="343" y="159"/>
                </a:lnTo>
                <a:lnTo>
                  <a:pt x="284" y="161"/>
                </a:lnTo>
                <a:lnTo>
                  <a:pt x="226" y="159"/>
                </a:lnTo>
                <a:lnTo>
                  <a:pt x="124" y="146"/>
                </a:lnTo>
                <a:lnTo>
                  <a:pt x="46" y="125"/>
                </a:lnTo>
                <a:lnTo>
                  <a:pt x="12" y="103"/>
                </a:lnTo>
                <a:lnTo>
                  <a:pt x="0" y="87"/>
                </a:lnTo>
                <a:lnTo>
                  <a:pt x="0" y="80"/>
                </a:lnTo>
                <a:lnTo>
                  <a:pt x="0" y="72"/>
                </a:lnTo>
                <a:lnTo>
                  <a:pt x="12" y="56"/>
                </a:lnTo>
                <a:lnTo>
                  <a:pt x="46" y="34"/>
                </a:lnTo>
                <a:lnTo>
                  <a:pt x="124" y="13"/>
                </a:lnTo>
                <a:lnTo>
                  <a:pt x="226" y="1"/>
                </a:lnTo>
                <a:lnTo>
                  <a:pt x="284" y="0"/>
                </a:lnTo>
                <a:lnTo>
                  <a:pt x="343" y="1"/>
                </a:lnTo>
                <a:lnTo>
                  <a:pt x="444" y="13"/>
                </a:lnTo>
                <a:lnTo>
                  <a:pt x="521" y="34"/>
                </a:lnTo>
                <a:lnTo>
                  <a:pt x="556" y="56"/>
                </a:lnTo>
                <a:lnTo>
                  <a:pt x="567" y="72"/>
                </a:lnTo>
                <a:lnTo>
                  <a:pt x="569" y="8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489">
            <a:extLst>
              <a:ext uri="{FF2B5EF4-FFF2-40B4-BE49-F238E27FC236}">
                <a16:creationId xmlns:a16="http://schemas.microsoft.com/office/drawing/2014/main" id="{5D7521A9-136B-4122-96CA-38665A139813}"/>
              </a:ext>
            </a:extLst>
          </p:cNvPr>
          <p:cNvSpPr>
            <a:spLocks/>
          </p:cNvSpPr>
          <p:nvPr/>
        </p:nvSpPr>
        <p:spPr bwMode="auto">
          <a:xfrm>
            <a:off x="4215936" y="2941086"/>
            <a:ext cx="136728" cy="57386"/>
          </a:xfrm>
          <a:custGeom>
            <a:avLst/>
            <a:gdLst>
              <a:gd name="T0" fmla="*/ 317 w 317"/>
              <a:gd name="T1" fmla="*/ 53 h 106"/>
              <a:gd name="T2" fmla="*/ 315 w 317"/>
              <a:gd name="T3" fmla="*/ 65 h 106"/>
              <a:gd name="T4" fmla="*/ 291 w 317"/>
              <a:gd name="T5" fmla="*/ 83 h 106"/>
              <a:gd name="T6" fmla="*/ 247 w 317"/>
              <a:gd name="T7" fmla="*/ 98 h 106"/>
              <a:gd name="T8" fmla="*/ 191 w 317"/>
              <a:gd name="T9" fmla="*/ 105 h 106"/>
              <a:gd name="T10" fmla="*/ 158 w 317"/>
              <a:gd name="T11" fmla="*/ 106 h 106"/>
              <a:gd name="T12" fmla="*/ 127 w 317"/>
              <a:gd name="T13" fmla="*/ 105 h 106"/>
              <a:gd name="T14" fmla="*/ 69 w 317"/>
              <a:gd name="T15" fmla="*/ 98 h 106"/>
              <a:gd name="T16" fmla="*/ 26 w 317"/>
              <a:gd name="T17" fmla="*/ 83 h 106"/>
              <a:gd name="T18" fmla="*/ 1 w 317"/>
              <a:gd name="T19" fmla="*/ 65 h 106"/>
              <a:gd name="T20" fmla="*/ 0 w 317"/>
              <a:gd name="T21" fmla="*/ 53 h 106"/>
              <a:gd name="T22" fmla="*/ 1 w 317"/>
              <a:gd name="T23" fmla="*/ 43 h 106"/>
              <a:gd name="T24" fmla="*/ 26 w 317"/>
              <a:gd name="T25" fmla="*/ 23 h 106"/>
              <a:gd name="T26" fmla="*/ 69 w 317"/>
              <a:gd name="T27" fmla="*/ 10 h 106"/>
              <a:gd name="T28" fmla="*/ 127 w 317"/>
              <a:gd name="T29" fmla="*/ 1 h 106"/>
              <a:gd name="T30" fmla="*/ 158 w 317"/>
              <a:gd name="T31" fmla="*/ 0 h 106"/>
              <a:gd name="T32" fmla="*/ 191 w 317"/>
              <a:gd name="T33" fmla="*/ 1 h 106"/>
              <a:gd name="T34" fmla="*/ 247 w 317"/>
              <a:gd name="T35" fmla="*/ 10 h 106"/>
              <a:gd name="T36" fmla="*/ 291 w 317"/>
              <a:gd name="T37" fmla="*/ 23 h 106"/>
              <a:gd name="T38" fmla="*/ 315 w 317"/>
              <a:gd name="T39" fmla="*/ 43 h 106"/>
              <a:gd name="T40" fmla="*/ 317 w 317"/>
              <a:gd name="T4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7" h="106">
                <a:moveTo>
                  <a:pt x="317" y="53"/>
                </a:moveTo>
                <a:lnTo>
                  <a:pt x="315" y="65"/>
                </a:lnTo>
                <a:lnTo>
                  <a:pt x="291" y="83"/>
                </a:lnTo>
                <a:lnTo>
                  <a:pt x="247" y="98"/>
                </a:lnTo>
                <a:lnTo>
                  <a:pt x="191" y="105"/>
                </a:lnTo>
                <a:lnTo>
                  <a:pt x="158" y="106"/>
                </a:lnTo>
                <a:lnTo>
                  <a:pt x="127" y="105"/>
                </a:lnTo>
                <a:lnTo>
                  <a:pt x="69" y="98"/>
                </a:lnTo>
                <a:lnTo>
                  <a:pt x="26" y="83"/>
                </a:lnTo>
                <a:lnTo>
                  <a:pt x="1" y="65"/>
                </a:lnTo>
                <a:lnTo>
                  <a:pt x="0" y="53"/>
                </a:lnTo>
                <a:lnTo>
                  <a:pt x="1" y="43"/>
                </a:lnTo>
                <a:lnTo>
                  <a:pt x="26" y="23"/>
                </a:lnTo>
                <a:lnTo>
                  <a:pt x="69" y="10"/>
                </a:lnTo>
                <a:lnTo>
                  <a:pt x="127" y="1"/>
                </a:lnTo>
                <a:lnTo>
                  <a:pt x="158" y="0"/>
                </a:lnTo>
                <a:lnTo>
                  <a:pt x="191" y="1"/>
                </a:lnTo>
                <a:lnTo>
                  <a:pt x="247" y="10"/>
                </a:lnTo>
                <a:lnTo>
                  <a:pt x="291" y="23"/>
                </a:lnTo>
                <a:lnTo>
                  <a:pt x="315" y="43"/>
                </a:lnTo>
                <a:lnTo>
                  <a:pt x="31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490">
            <a:extLst>
              <a:ext uri="{FF2B5EF4-FFF2-40B4-BE49-F238E27FC236}">
                <a16:creationId xmlns:a16="http://schemas.microsoft.com/office/drawing/2014/main" id="{AA7D77C6-EE71-4D11-8899-25A50421EE1D}"/>
              </a:ext>
            </a:extLst>
          </p:cNvPr>
          <p:cNvSpPr>
            <a:spLocks/>
          </p:cNvSpPr>
          <p:nvPr/>
        </p:nvSpPr>
        <p:spPr bwMode="auto">
          <a:xfrm>
            <a:off x="4235284" y="2952563"/>
            <a:ext cx="98031" cy="34431"/>
          </a:xfrm>
          <a:custGeom>
            <a:avLst/>
            <a:gdLst>
              <a:gd name="T0" fmla="*/ 227 w 227"/>
              <a:gd name="T1" fmla="*/ 32 h 64"/>
              <a:gd name="T2" fmla="*/ 226 w 227"/>
              <a:gd name="T3" fmla="*/ 39 h 64"/>
              <a:gd name="T4" fmla="*/ 208 w 227"/>
              <a:gd name="T5" fmla="*/ 51 h 64"/>
              <a:gd name="T6" fmla="*/ 159 w 227"/>
              <a:gd name="T7" fmla="*/ 62 h 64"/>
              <a:gd name="T8" fmla="*/ 113 w 227"/>
              <a:gd name="T9" fmla="*/ 64 h 64"/>
              <a:gd name="T10" fmla="*/ 67 w 227"/>
              <a:gd name="T11" fmla="*/ 62 h 64"/>
              <a:gd name="T12" fmla="*/ 18 w 227"/>
              <a:gd name="T13" fmla="*/ 51 h 64"/>
              <a:gd name="T14" fmla="*/ 1 w 227"/>
              <a:gd name="T15" fmla="*/ 39 h 64"/>
              <a:gd name="T16" fmla="*/ 0 w 227"/>
              <a:gd name="T17" fmla="*/ 32 h 64"/>
              <a:gd name="T18" fmla="*/ 1 w 227"/>
              <a:gd name="T19" fmla="*/ 26 h 64"/>
              <a:gd name="T20" fmla="*/ 18 w 227"/>
              <a:gd name="T21" fmla="*/ 15 h 64"/>
              <a:gd name="T22" fmla="*/ 67 w 227"/>
              <a:gd name="T23" fmla="*/ 2 h 64"/>
              <a:gd name="T24" fmla="*/ 113 w 227"/>
              <a:gd name="T25" fmla="*/ 0 h 64"/>
              <a:gd name="T26" fmla="*/ 159 w 227"/>
              <a:gd name="T27" fmla="*/ 2 h 64"/>
              <a:gd name="T28" fmla="*/ 208 w 227"/>
              <a:gd name="T29" fmla="*/ 15 h 64"/>
              <a:gd name="T30" fmla="*/ 226 w 227"/>
              <a:gd name="T31" fmla="*/ 26 h 64"/>
              <a:gd name="T32" fmla="*/ 227 w 227"/>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64">
                <a:moveTo>
                  <a:pt x="227" y="32"/>
                </a:moveTo>
                <a:lnTo>
                  <a:pt x="226" y="39"/>
                </a:lnTo>
                <a:lnTo>
                  <a:pt x="208" y="51"/>
                </a:lnTo>
                <a:lnTo>
                  <a:pt x="159" y="62"/>
                </a:lnTo>
                <a:lnTo>
                  <a:pt x="113" y="64"/>
                </a:lnTo>
                <a:lnTo>
                  <a:pt x="67" y="62"/>
                </a:lnTo>
                <a:lnTo>
                  <a:pt x="18" y="51"/>
                </a:lnTo>
                <a:lnTo>
                  <a:pt x="1" y="39"/>
                </a:lnTo>
                <a:lnTo>
                  <a:pt x="0" y="32"/>
                </a:lnTo>
                <a:lnTo>
                  <a:pt x="1" y="26"/>
                </a:lnTo>
                <a:lnTo>
                  <a:pt x="18" y="15"/>
                </a:lnTo>
                <a:lnTo>
                  <a:pt x="67" y="2"/>
                </a:lnTo>
                <a:lnTo>
                  <a:pt x="113" y="0"/>
                </a:lnTo>
                <a:lnTo>
                  <a:pt x="159" y="2"/>
                </a:lnTo>
                <a:lnTo>
                  <a:pt x="208" y="15"/>
                </a:lnTo>
                <a:lnTo>
                  <a:pt x="226" y="26"/>
                </a:lnTo>
                <a:lnTo>
                  <a:pt x="227" y="3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TextBox 86">
            <a:extLst>
              <a:ext uri="{FF2B5EF4-FFF2-40B4-BE49-F238E27FC236}">
                <a16:creationId xmlns:a16="http://schemas.microsoft.com/office/drawing/2014/main" id="{9CFCCB23-9CA6-41D0-A181-E6AF88A7213B}"/>
              </a:ext>
            </a:extLst>
          </p:cNvPr>
          <p:cNvSpPr txBox="1"/>
          <p:nvPr/>
        </p:nvSpPr>
        <p:spPr>
          <a:xfrm>
            <a:off x="8589747" y="4218921"/>
            <a:ext cx="3042161"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Evaluation on repeated interactions</a:t>
            </a:r>
          </a:p>
        </p:txBody>
      </p:sp>
      <p:grpSp>
        <p:nvGrpSpPr>
          <p:cNvPr id="61" name="Group 88">
            <a:extLst>
              <a:ext uri="{FF2B5EF4-FFF2-40B4-BE49-F238E27FC236}">
                <a16:creationId xmlns:a16="http://schemas.microsoft.com/office/drawing/2014/main" id="{DC6F619E-861C-4459-A3F4-D10A00E17EB6}"/>
              </a:ext>
            </a:extLst>
          </p:cNvPr>
          <p:cNvGrpSpPr/>
          <p:nvPr/>
        </p:nvGrpSpPr>
        <p:grpSpPr>
          <a:xfrm>
            <a:off x="2562323" y="4939245"/>
            <a:ext cx="4435943" cy="1600439"/>
            <a:chOff x="-879652" y="2571339"/>
            <a:chExt cx="5914589" cy="2133923"/>
          </a:xfrm>
        </p:grpSpPr>
        <p:sp>
          <p:nvSpPr>
            <p:cNvPr id="114" name="TextBox 89">
              <a:extLst>
                <a:ext uri="{FF2B5EF4-FFF2-40B4-BE49-F238E27FC236}">
                  <a16:creationId xmlns:a16="http://schemas.microsoft.com/office/drawing/2014/main" id="{A945299C-9E87-4227-8A6C-F974552335C9}"/>
                </a:ext>
              </a:extLst>
            </p:cNvPr>
            <p:cNvSpPr txBox="1"/>
            <p:nvPr/>
          </p:nvSpPr>
          <p:spPr>
            <a:xfrm>
              <a:off x="-879652" y="2571339"/>
              <a:ext cx="4149676" cy="53348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Integrate individual traits</a:t>
              </a:r>
            </a:p>
          </p:txBody>
        </p:sp>
        <p:sp>
          <p:nvSpPr>
            <p:cNvPr id="115" name="TextBox 90">
              <a:extLst>
                <a:ext uri="{FF2B5EF4-FFF2-40B4-BE49-F238E27FC236}">
                  <a16:creationId xmlns:a16="http://schemas.microsoft.com/office/drawing/2014/main" id="{6F11A644-D648-4D85-844E-C635A6D87B64}"/>
                </a:ext>
              </a:extLst>
            </p:cNvPr>
            <p:cNvSpPr txBox="1"/>
            <p:nvPr/>
          </p:nvSpPr>
          <p:spPr>
            <a:xfrm>
              <a:off x="-364948" y="3104820"/>
              <a:ext cx="5399885" cy="160044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mj-lt"/>
                <a:buAutoNum type="arabicPeriod"/>
              </a:pPr>
              <a:r>
                <a:rPr lang="en-US" dirty="0"/>
                <a:t>Create specific topics of negotiation</a:t>
              </a:r>
            </a:p>
            <a:p>
              <a:pPr marL="342900" indent="-342900" algn="just">
                <a:buFont typeface="+mj-lt"/>
                <a:buAutoNum type="arabicPeriod"/>
              </a:pPr>
              <a:endParaRPr lang="en-US" dirty="0"/>
            </a:p>
            <a:p>
              <a:pPr marL="342900" indent="-342900" algn="just">
                <a:buFont typeface="+mj-lt"/>
                <a:buAutoNum type="arabicPeriod"/>
              </a:pPr>
              <a:r>
                <a:rPr lang="en-US" dirty="0"/>
                <a:t>Study personality traits and social hierarchy</a:t>
              </a:r>
            </a:p>
          </p:txBody>
        </p:sp>
      </p:grpSp>
      <p:grpSp>
        <p:nvGrpSpPr>
          <p:cNvPr id="62" name="Group 91">
            <a:extLst>
              <a:ext uri="{FF2B5EF4-FFF2-40B4-BE49-F238E27FC236}">
                <a16:creationId xmlns:a16="http://schemas.microsoft.com/office/drawing/2014/main" id="{ED8BD067-272C-4542-9A2A-9CF671073260}"/>
              </a:ext>
            </a:extLst>
          </p:cNvPr>
          <p:cNvGrpSpPr/>
          <p:nvPr/>
        </p:nvGrpSpPr>
        <p:grpSpPr>
          <a:xfrm>
            <a:off x="874730" y="3442516"/>
            <a:ext cx="4380776" cy="1350611"/>
            <a:chOff x="332936" y="2571341"/>
            <a:chExt cx="3798022" cy="1536358"/>
          </a:xfrm>
        </p:grpSpPr>
        <p:sp>
          <p:nvSpPr>
            <p:cNvPr id="109" name="TextBox 98">
              <a:extLst>
                <a:ext uri="{FF2B5EF4-FFF2-40B4-BE49-F238E27FC236}">
                  <a16:creationId xmlns:a16="http://schemas.microsoft.com/office/drawing/2014/main" id="{6B69E24D-9453-424B-9B5E-E2C1F75C02D4}"/>
                </a:ext>
              </a:extLst>
            </p:cNvPr>
            <p:cNvSpPr txBox="1"/>
            <p:nvPr/>
          </p:nvSpPr>
          <p:spPr>
            <a:xfrm>
              <a:off x="332936" y="2571341"/>
              <a:ext cx="2937088"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Verbal expressivity</a:t>
              </a:r>
            </a:p>
          </p:txBody>
        </p:sp>
        <p:sp>
          <p:nvSpPr>
            <p:cNvPr id="113" name="TextBox 99">
              <a:extLst>
                <a:ext uri="{FF2B5EF4-FFF2-40B4-BE49-F238E27FC236}">
                  <a16:creationId xmlns:a16="http://schemas.microsoft.com/office/drawing/2014/main" id="{80BCF52C-C330-42FC-84C8-F83ABFD329E1}"/>
                </a:ext>
              </a:extLst>
            </p:cNvPr>
            <p:cNvSpPr txBox="1"/>
            <p:nvPr/>
          </p:nvSpPr>
          <p:spPr>
            <a:xfrm>
              <a:off x="1520154" y="3057385"/>
              <a:ext cx="2610804" cy="105031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dirty="0"/>
                <a:t>Linguistic style</a:t>
              </a:r>
            </a:p>
            <a:p>
              <a:pPr marL="342900" indent="-342900">
                <a:buFont typeface="+mj-lt"/>
                <a:buAutoNum type="arabicPeriod"/>
              </a:pPr>
              <a:r>
                <a:rPr lang="en-US" dirty="0"/>
                <a:t>Natural language in interaction</a:t>
              </a:r>
            </a:p>
          </p:txBody>
        </p:sp>
      </p:grpSp>
      <p:grpSp>
        <p:nvGrpSpPr>
          <p:cNvPr id="63" name="Group 100">
            <a:extLst>
              <a:ext uri="{FF2B5EF4-FFF2-40B4-BE49-F238E27FC236}">
                <a16:creationId xmlns:a16="http://schemas.microsoft.com/office/drawing/2014/main" id="{635F60CB-3D33-496C-96D1-4AF7F874B9E4}"/>
              </a:ext>
            </a:extLst>
          </p:cNvPr>
          <p:cNvGrpSpPr/>
          <p:nvPr/>
        </p:nvGrpSpPr>
        <p:grpSpPr>
          <a:xfrm>
            <a:off x="6625088" y="2959069"/>
            <a:ext cx="4870431" cy="1065950"/>
            <a:chOff x="8921977" y="4016961"/>
            <a:chExt cx="6493908" cy="1421266"/>
          </a:xfrm>
        </p:grpSpPr>
        <p:sp>
          <p:nvSpPr>
            <p:cNvPr id="101" name="TextBox 101">
              <a:extLst>
                <a:ext uri="{FF2B5EF4-FFF2-40B4-BE49-F238E27FC236}">
                  <a16:creationId xmlns:a16="http://schemas.microsoft.com/office/drawing/2014/main" id="{2E8C745E-723E-400D-B302-B9829C54E178}"/>
                </a:ext>
              </a:extLst>
            </p:cNvPr>
            <p:cNvSpPr txBox="1"/>
            <p:nvPr/>
          </p:nvSpPr>
          <p:spPr>
            <a:xfrm>
              <a:off x="8921977" y="4016961"/>
              <a:ext cx="433741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Argumentation in negotiation</a:t>
              </a:r>
            </a:p>
          </p:txBody>
        </p:sp>
        <p:sp>
          <p:nvSpPr>
            <p:cNvPr id="102" name="TextBox 102">
              <a:extLst>
                <a:ext uri="{FF2B5EF4-FFF2-40B4-BE49-F238E27FC236}">
                  <a16:creationId xmlns:a16="http://schemas.microsoft.com/office/drawing/2014/main" id="{FE45FCF8-EE34-4657-92F5-D36E404FBB8E}"/>
                </a:ext>
              </a:extLst>
            </p:cNvPr>
            <p:cNvSpPr txBox="1"/>
            <p:nvPr/>
          </p:nvSpPr>
          <p:spPr>
            <a:xfrm>
              <a:off x="8972326" y="4576453"/>
              <a:ext cx="6443559" cy="86177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Influence of interpersonal dominance on argumentation's strategies </a:t>
              </a:r>
            </a:p>
          </p:txBody>
        </p:sp>
      </p:grpSp>
      <p:grpSp>
        <p:nvGrpSpPr>
          <p:cNvPr id="64" name="Group 103">
            <a:extLst>
              <a:ext uri="{FF2B5EF4-FFF2-40B4-BE49-F238E27FC236}">
                <a16:creationId xmlns:a16="http://schemas.microsoft.com/office/drawing/2014/main" id="{7AB54004-490F-4D0C-8AD5-96B83DC531BD}"/>
              </a:ext>
            </a:extLst>
          </p:cNvPr>
          <p:cNvGrpSpPr/>
          <p:nvPr/>
        </p:nvGrpSpPr>
        <p:grpSpPr>
          <a:xfrm>
            <a:off x="4758652" y="1609798"/>
            <a:ext cx="6509312" cy="1246981"/>
            <a:chOff x="8921977" y="4016961"/>
            <a:chExt cx="8679082" cy="1662638"/>
          </a:xfrm>
        </p:grpSpPr>
        <p:sp>
          <p:nvSpPr>
            <p:cNvPr id="99" name="TextBox 104">
              <a:extLst>
                <a:ext uri="{FF2B5EF4-FFF2-40B4-BE49-F238E27FC236}">
                  <a16:creationId xmlns:a16="http://schemas.microsoft.com/office/drawing/2014/main" id="{3344FE50-9CF4-4F9B-AD02-BD82C3C329CD}"/>
                </a:ext>
              </a:extLst>
            </p:cNvPr>
            <p:cNvSpPr txBox="1"/>
            <p:nvPr/>
          </p:nvSpPr>
          <p:spPr>
            <a:xfrm>
              <a:off x="8921977" y="4016961"/>
              <a:ext cx="480033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Non verbal behaviors</a:t>
              </a:r>
            </a:p>
          </p:txBody>
        </p:sp>
        <p:sp>
          <p:nvSpPr>
            <p:cNvPr id="100" name="TextBox 105">
              <a:extLst>
                <a:ext uri="{FF2B5EF4-FFF2-40B4-BE49-F238E27FC236}">
                  <a16:creationId xmlns:a16="http://schemas.microsoft.com/office/drawing/2014/main" id="{EFB5BCCA-F1E7-4441-9822-FA683A167170}"/>
                </a:ext>
              </a:extLst>
            </p:cNvPr>
            <p:cNvSpPr txBox="1"/>
            <p:nvPr/>
          </p:nvSpPr>
          <p:spPr>
            <a:xfrm>
              <a:off x="8929770" y="4448495"/>
              <a:ext cx="8671289" cy="123110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Integrate non verbal behaviors to improve expressivity</a:t>
              </a:r>
            </a:p>
            <a:p>
              <a:pPr marL="171450" indent="-171450" algn="just">
                <a:buFont typeface="Arial" panose="020B0604020202020204" pitchFamily="34" charset="0"/>
                <a:buChar char="•"/>
              </a:pPr>
              <a:r>
                <a:rPr lang="en-US" dirty="0"/>
                <a:t>Study the relation of non verbal behaviors and perception of negotiation strategies </a:t>
              </a:r>
            </a:p>
          </p:txBody>
        </p:sp>
      </p:grpSp>
      <p:cxnSp>
        <p:nvCxnSpPr>
          <p:cNvPr id="65" name="Connector: Elbow 106">
            <a:extLst>
              <a:ext uri="{FF2B5EF4-FFF2-40B4-BE49-F238E27FC236}">
                <a16:creationId xmlns:a16="http://schemas.microsoft.com/office/drawing/2014/main" id="{D5A87042-C22F-4049-BB9B-60181EFBEEF3}"/>
              </a:ext>
            </a:extLst>
          </p:cNvPr>
          <p:cNvCxnSpPr>
            <a:cxnSpLocks/>
            <a:endCxn id="66" idx="1"/>
          </p:cNvCxnSpPr>
          <p:nvPr/>
        </p:nvCxnSpPr>
        <p:spPr>
          <a:xfrm rot="5400000" flipH="1" flipV="1">
            <a:off x="7574727" y="4936858"/>
            <a:ext cx="1115908" cy="45244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CB8305A-5AED-4D10-99E7-837138F5ACD3}"/>
              </a:ext>
            </a:extLst>
          </p:cNvPr>
          <p:cNvSpPr/>
          <p:nvPr/>
        </p:nvSpPr>
        <p:spPr>
          <a:xfrm>
            <a:off x="8358903" y="4432943"/>
            <a:ext cx="34289" cy="3443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67" name="Connector: Elbow 108">
            <a:extLst>
              <a:ext uri="{FF2B5EF4-FFF2-40B4-BE49-F238E27FC236}">
                <a16:creationId xmlns:a16="http://schemas.microsoft.com/office/drawing/2014/main" id="{E5F742E5-FF7B-48DD-8FD6-BE6AE6EACA90}"/>
              </a:ext>
            </a:extLst>
          </p:cNvPr>
          <p:cNvCxnSpPr>
            <a:cxnSpLocks/>
            <a:endCxn id="80" idx="1"/>
          </p:cNvCxnSpPr>
          <p:nvPr/>
        </p:nvCxnSpPr>
        <p:spPr>
          <a:xfrm rot="5400000" flipH="1" flipV="1">
            <a:off x="5672541" y="3471560"/>
            <a:ext cx="994193" cy="50590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28FBC05-DB12-4941-BCE8-EEA9C232B8E6}"/>
              </a:ext>
            </a:extLst>
          </p:cNvPr>
          <p:cNvSpPr/>
          <p:nvPr/>
        </p:nvSpPr>
        <p:spPr>
          <a:xfrm>
            <a:off x="6422588" y="3055231"/>
            <a:ext cx="34289" cy="344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1" name="Connector: Elbow 145">
            <a:extLst>
              <a:ext uri="{FF2B5EF4-FFF2-40B4-BE49-F238E27FC236}">
                <a16:creationId xmlns:a16="http://schemas.microsoft.com/office/drawing/2014/main" id="{6C1B8B44-AE00-4E82-A5AB-896C7D2171B2}"/>
              </a:ext>
            </a:extLst>
          </p:cNvPr>
          <p:cNvCxnSpPr>
            <a:cxnSpLocks/>
            <a:endCxn id="82" idx="1"/>
          </p:cNvCxnSpPr>
          <p:nvPr/>
        </p:nvCxnSpPr>
        <p:spPr>
          <a:xfrm rot="5400000" flipH="1" flipV="1">
            <a:off x="3899275" y="2225899"/>
            <a:ext cx="1102783" cy="346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430E33DE-23C3-4B21-B029-82A72BEDCFD7}"/>
              </a:ext>
            </a:extLst>
          </p:cNvPr>
          <p:cNvSpPr/>
          <p:nvPr/>
        </p:nvSpPr>
        <p:spPr>
          <a:xfrm>
            <a:off x="4624125" y="1675782"/>
            <a:ext cx="34289" cy="344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3" name="Connector: Elbow 147">
            <a:extLst>
              <a:ext uri="{FF2B5EF4-FFF2-40B4-BE49-F238E27FC236}">
                <a16:creationId xmlns:a16="http://schemas.microsoft.com/office/drawing/2014/main" id="{E31B3E62-B727-41B2-B01D-6D929656B384}"/>
              </a:ext>
            </a:extLst>
          </p:cNvPr>
          <p:cNvCxnSpPr>
            <a:cxnSpLocks/>
            <a:endCxn id="95" idx="3"/>
          </p:cNvCxnSpPr>
          <p:nvPr/>
        </p:nvCxnSpPr>
        <p:spPr>
          <a:xfrm rot="5400000">
            <a:off x="6283007" y="4499241"/>
            <a:ext cx="213815" cy="1143105"/>
          </a:xfrm>
          <a:prstGeom prst="bentConnector2">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D5A91592-4C41-453F-94CD-09D85E36790C}"/>
              </a:ext>
            </a:extLst>
          </p:cNvPr>
          <p:cNvSpPr/>
          <p:nvPr/>
        </p:nvSpPr>
        <p:spPr>
          <a:xfrm>
            <a:off x="5784072" y="5005518"/>
            <a:ext cx="34289" cy="344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96" name="Connector: Elbow 149">
            <a:extLst>
              <a:ext uri="{FF2B5EF4-FFF2-40B4-BE49-F238E27FC236}">
                <a16:creationId xmlns:a16="http://schemas.microsoft.com/office/drawing/2014/main" id="{F0355D64-258D-40CB-AEB6-9FBE33BFBD2E}"/>
              </a:ext>
            </a:extLst>
          </p:cNvPr>
          <p:cNvCxnSpPr>
            <a:cxnSpLocks/>
            <a:endCxn id="97" idx="3"/>
          </p:cNvCxnSpPr>
          <p:nvPr/>
        </p:nvCxnSpPr>
        <p:spPr>
          <a:xfrm rot="5400000">
            <a:off x="4643525" y="3343163"/>
            <a:ext cx="174254" cy="6769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0199BB96-0025-4965-B34B-CD9ED39DDA5B}"/>
              </a:ext>
            </a:extLst>
          </p:cNvPr>
          <p:cNvSpPr/>
          <p:nvPr/>
        </p:nvSpPr>
        <p:spPr>
          <a:xfrm>
            <a:off x="4357867" y="3596603"/>
            <a:ext cx="34289" cy="3443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pic>
        <p:nvPicPr>
          <p:cNvPr id="121" name="Image 119">
            <a:extLst>
              <a:ext uri="{FF2B5EF4-FFF2-40B4-BE49-F238E27FC236}">
                <a16:creationId xmlns:a16="http://schemas.microsoft.com/office/drawing/2014/main" id="{84A620D1-56F8-4F74-BA01-AAABFA1DA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464" y="1544393"/>
            <a:ext cx="1184377" cy="107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3332F75F-D4FB-414C-A27E-6CF564A4DBB7}"/>
              </a:ext>
            </a:extLst>
          </p:cNvPr>
          <p:cNvSpPr txBox="1"/>
          <p:nvPr/>
        </p:nvSpPr>
        <p:spPr>
          <a:xfrm>
            <a:off x="1042805" y="2570629"/>
            <a:ext cx="3039035" cy="369332"/>
          </a:xfrm>
          <a:prstGeom prst="rect">
            <a:avLst/>
          </a:prstGeom>
          <a:noFill/>
        </p:spPr>
        <p:txBody>
          <a:bodyPr wrap="square" rtlCol="0">
            <a:spAutoFit/>
          </a:bodyPr>
          <a:lstStyle/>
          <a:p>
            <a:r>
              <a:rPr lang="fr-FR" b="1" dirty="0">
                <a:solidFill>
                  <a:srgbClr val="002060"/>
                </a:solidFill>
              </a:rPr>
              <a:t>Social </a:t>
            </a:r>
            <a:r>
              <a:rPr lang="fr-FR" b="1" dirty="0" err="1">
                <a:solidFill>
                  <a:srgbClr val="002060"/>
                </a:solidFill>
              </a:rPr>
              <a:t>conversational</a:t>
            </a:r>
            <a:r>
              <a:rPr lang="fr-FR" b="1" dirty="0">
                <a:solidFill>
                  <a:srgbClr val="002060"/>
                </a:solidFill>
              </a:rPr>
              <a:t> agent</a:t>
            </a:r>
          </a:p>
        </p:txBody>
      </p:sp>
    </p:spTree>
    <p:extLst>
      <p:ext uri="{BB962C8B-B14F-4D97-AF65-F5344CB8AC3E}">
        <p14:creationId xmlns:p14="http://schemas.microsoft.com/office/powerpoint/2010/main" val="1845550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3F4E6C4-7F44-49E9-B928-084A4F777868}"/>
              </a:ext>
            </a:extLst>
          </p:cNvPr>
          <p:cNvSpPr/>
          <p:nvPr/>
        </p:nvSpPr>
        <p:spPr>
          <a:xfrm>
            <a:off x="0" y="-43200"/>
            <a:ext cx="12192000" cy="5578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 name="Group 23">
            <a:extLst>
              <a:ext uri="{FF2B5EF4-FFF2-40B4-BE49-F238E27FC236}">
                <a16:creationId xmlns:a16="http://schemas.microsoft.com/office/drawing/2014/main" id="{89C2F0BD-92F5-4F81-9B98-7CC9A3FED526}"/>
              </a:ext>
            </a:extLst>
          </p:cNvPr>
          <p:cNvGrpSpPr/>
          <p:nvPr/>
        </p:nvGrpSpPr>
        <p:grpSpPr>
          <a:xfrm>
            <a:off x="3483553" y="2523729"/>
            <a:ext cx="5224894" cy="968871"/>
            <a:chOff x="2148051" y="2137172"/>
            <a:chExt cx="6966526" cy="1291828"/>
          </a:xfrm>
        </p:grpSpPr>
        <p:grpSp>
          <p:nvGrpSpPr>
            <p:cNvPr id="6" name="Group 24">
              <a:extLst>
                <a:ext uri="{FF2B5EF4-FFF2-40B4-BE49-F238E27FC236}">
                  <a16:creationId xmlns:a16="http://schemas.microsoft.com/office/drawing/2014/main" id="{E2E12797-4C77-49FE-8534-79D2FFC30D6D}"/>
                </a:ext>
              </a:extLst>
            </p:cNvPr>
            <p:cNvGrpSpPr>
              <a:grpSpLocks noChangeAspect="1"/>
            </p:cNvGrpSpPr>
            <p:nvPr/>
          </p:nvGrpSpPr>
          <p:grpSpPr>
            <a:xfrm>
              <a:off x="2148051" y="2137173"/>
              <a:ext cx="1291827" cy="1291827"/>
              <a:chOff x="1382807" y="174388"/>
              <a:chExt cx="3025589" cy="3025588"/>
            </a:xfrm>
          </p:grpSpPr>
          <p:sp>
            <p:nvSpPr>
              <p:cNvPr id="13" name="Rectangle 12">
                <a:extLst>
                  <a:ext uri="{FF2B5EF4-FFF2-40B4-BE49-F238E27FC236}">
                    <a16:creationId xmlns:a16="http://schemas.microsoft.com/office/drawing/2014/main" id="{CE659507-1EA4-4E4F-9B63-9761C17B456F}"/>
                  </a:ext>
                </a:extLst>
              </p:cNvPr>
              <p:cNvSpPr/>
              <p:nvPr/>
            </p:nvSpPr>
            <p:spPr>
              <a:xfrm>
                <a:off x="1382807" y="174388"/>
                <a:ext cx="3025588" cy="3025588"/>
              </a:xfrm>
              <a:prstGeom prst="rect">
                <a:avLst/>
              </a:prstGeom>
              <a:solidFill>
                <a:schemeClr val="accent2"/>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8">
                <a:extLst>
                  <a:ext uri="{FF2B5EF4-FFF2-40B4-BE49-F238E27FC236}">
                    <a16:creationId xmlns:a16="http://schemas.microsoft.com/office/drawing/2014/main" id="{BC745D99-6CDB-474C-8837-55CBB065D80F}"/>
                  </a:ext>
                </a:extLst>
              </p:cNvPr>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33">
                <a:extLst>
                  <a:ext uri="{FF2B5EF4-FFF2-40B4-BE49-F238E27FC236}">
                    <a16:creationId xmlns:a16="http://schemas.microsoft.com/office/drawing/2014/main" id="{6CA8EAFD-1EFF-458B-9379-A9FEE4DDB942}"/>
                  </a:ext>
                </a:extLst>
              </p:cNvPr>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 name="Group 25">
              <a:extLst>
                <a:ext uri="{FF2B5EF4-FFF2-40B4-BE49-F238E27FC236}">
                  <a16:creationId xmlns:a16="http://schemas.microsoft.com/office/drawing/2014/main" id="{B7CB68B1-8446-4ABA-973B-08ED7273AF3C}"/>
                </a:ext>
              </a:extLst>
            </p:cNvPr>
            <p:cNvGrpSpPr>
              <a:grpSpLocks noChangeAspect="1"/>
            </p:cNvGrpSpPr>
            <p:nvPr/>
          </p:nvGrpSpPr>
          <p:grpSpPr>
            <a:xfrm>
              <a:off x="6408025" y="2137172"/>
              <a:ext cx="1291827" cy="1291827"/>
              <a:chOff x="1382807" y="174388"/>
              <a:chExt cx="3025589" cy="3025588"/>
            </a:xfrm>
          </p:grpSpPr>
          <p:sp>
            <p:nvSpPr>
              <p:cNvPr id="10" name="Rectangle 9">
                <a:extLst>
                  <a:ext uri="{FF2B5EF4-FFF2-40B4-BE49-F238E27FC236}">
                    <a16:creationId xmlns:a16="http://schemas.microsoft.com/office/drawing/2014/main" id="{B56D2E6A-ABE4-4C4A-9A7B-57950C1005EE}"/>
                  </a:ext>
                </a:extLst>
              </p:cNvPr>
              <p:cNvSpPr/>
              <p:nvPr/>
            </p:nvSpPr>
            <p:spPr>
              <a:xfrm>
                <a:off x="1382807" y="174388"/>
                <a:ext cx="3025588" cy="3025588"/>
              </a:xfrm>
              <a:prstGeom prst="rect">
                <a:avLst/>
              </a:prstGeom>
              <a:solidFill>
                <a:schemeClr val="accent4"/>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Box 29">
                <a:extLst>
                  <a:ext uri="{FF2B5EF4-FFF2-40B4-BE49-F238E27FC236}">
                    <a16:creationId xmlns:a16="http://schemas.microsoft.com/office/drawing/2014/main" id="{3EEAB7D3-B991-4475-BF8C-0DC26109ACFC}"/>
                  </a:ext>
                </a:extLst>
              </p:cNvPr>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6514FF13-BC2E-44BB-8B6F-6EB4054450EC}"/>
                  </a:ext>
                </a:extLst>
              </p:cNvPr>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Freeform: Shape 26">
              <a:extLst>
                <a:ext uri="{FF2B5EF4-FFF2-40B4-BE49-F238E27FC236}">
                  <a16:creationId xmlns:a16="http://schemas.microsoft.com/office/drawing/2014/main" id="{7CDA4CE6-1764-4CC1-82F3-05881C2AD9AB}"/>
                </a:ext>
              </a:extLst>
            </p:cNvPr>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Shape 27">
              <a:extLst>
                <a:ext uri="{FF2B5EF4-FFF2-40B4-BE49-F238E27FC236}">
                  <a16:creationId xmlns:a16="http://schemas.microsoft.com/office/drawing/2014/main" id="{B7FDD769-8C4F-46F6-A32C-6F7A5164A2B7}"/>
                </a:ext>
              </a:extLst>
            </p:cNvPr>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Espace réservé du numéro de diapositive 1">
            <a:extLst>
              <a:ext uri="{FF2B5EF4-FFF2-40B4-BE49-F238E27FC236}">
                <a16:creationId xmlns:a16="http://schemas.microsoft.com/office/drawing/2014/main" id="{C2F32686-85B0-4DF9-8C70-683602F4486F}"/>
              </a:ext>
            </a:extLst>
          </p:cNvPr>
          <p:cNvSpPr>
            <a:spLocks noGrp="1"/>
          </p:cNvSpPr>
          <p:nvPr>
            <p:ph type="sldNum" sz="quarter" idx="12"/>
          </p:nvPr>
        </p:nvSpPr>
        <p:spPr/>
        <p:txBody>
          <a:bodyPr/>
          <a:lstStyle/>
          <a:p>
            <a:fld id="{EAE346B8-B207-44B2-9593-768E5DB0BF9F}" type="slidenum">
              <a:rPr lang="fr-FR" smtClean="0"/>
              <a:pPr/>
              <a:t>67</a:t>
            </a:fld>
            <a:endParaRPr lang="fr-FR" dirty="0"/>
          </a:p>
        </p:txBody>
      </p:sp>
      <p:sp>
        <p:nvSpPr>
          <p:cNvPr id="3" name="Rectangle 2">
            <a:extLst>
              <a:ext uri="{FF2B5EF4-FFF2-40B4-BE49-F238E27FC236}">
                <a16:creationId xmlns:a16="http://schemas.microsoft.com/office/drawing/2014/main" id="{A5959F1A-071E-4329-979B-C67AE8E4BC0C}"/>
              </a:ext>
            </a:extLst>
          </p:cNvPr>
          <p:cNvSpPr/>
          <p:nvPr/>
        </p:nvSpPr>
        <p:spPr>
          <a:xfrm>
            <a:off x="3733490" y="3693798"/>
            <a:ext cx="4600800" cy="558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Lydia.ouldouali@gmail.com</a:t>
            </a:r>
          </a:p>
        </p:txBody>
      </p:sp>
      <p:pic>
        <p:nvPicPr>
          <p:cNvPr id="17" name="Image 16">
            <a:extLst>
              <a:ext uri="{FF2B5EF4-FFF2-40B4-BE49-F238E27FC236}">
                <a16:creationId xmlns:a16="http://schemas.microsoft.com/office/drawing/2014/main" id="{21E45B33-11B1-4257-BAC9-005F402D7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82" y="5691517"/>
            <a:ext cx="1584176" cy="1297329"/>
          </a:xfrm>
          <a:prstGeom prst="rect">
            <a:avLst/>
          </a:prstGeom>
        </p:spPr>
      </p:pic>
      <p:pic>
        <p:nvPicPr>
          <p:cNvPr id="18" name="Image 17">
            <a:extLst>
              <a:ext uri="{FF2B5EF4-FFF2-40B4-BE49-F238E27FC236}">
                <a16:creationId xmlns:a16="http://schemas.microsoft.com/office/drawing/2014/main" id="{5E54B46A-56E5-4FAA-AB39-84E71DA72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9" name="Image 18">
            <a:extLst>
              <a:ext uri="{FF2B5EF4-FFF2-40B4-BE49-F238E27FC236}">
                <a16:creationId xmlns:a16="http://schemas.microsoft.com/office/drawing/2014/main" id="{5B78B41B-E7B2-41A7-9995-2E0787B2B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718" y="5864276"/>
            <a:ext cx="1512168" cy="941648"/>
          </a:xfrm>
          <a:prstGeom prst="rect">
            <a:avLst/>
          </a:prstGeom>
        </p:spPr>
      </p:pic>
    </p:spTree>
    <p:extLst>
      <p:ext uri="{BB962C8B-B14F-4D97-AF65-F5344CB8AC3E}">
        <p14:creationId xmlns:p14="http://schemas.microsoft.com/office/powerpoint/2010/main" val="1128032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pic>
        <p:nvPicPr>
          <p:cNvPr id="29" name="Image 28">
            <a:extLst>
              <a:ext uri="{FF2B5EF4-FFF2-40B4-BE49-F238E27FC236}">
                <a16:creationId xmlns:a16="http://schemas.microsoft.com/office/drawing/2014/main" id="{84CF9A23-EBA4-4A24-AD4D-B77074B8E9F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23058" y="4627279"/>
            <a:ext cx="920141" cy="920141"/>
          </a:xfrm>
          <a:prstGeom prst="rect">
            <a:avLst/>
          </a:prstGeom>
        </p:spPr>
      </p:pic>
      <p:grpSp>
        <p:nvGrpSpPr>
          <p:cNvPr id="30" name="Groupe 29">
            <a:extLst>
              <a:ext uri="{FF2B5EF4-FFF2-40B4-BE49-F238E27FC236}">
                <a16:creationId xmlns:a16="http://schemas.microsoft.com/office/drawing/2014/main" id="{AD6BD8B3-9F7A-45A3-9D27-7E9E562D8DC9}"/>
              </a:ext>
            </a:extLst>
          </p:cNvPr>
          <p:cNvGrpSpPr/>
          <p:nvPr/>
        </p:nvGrpSpPr>
        <p:grpSpPr>
          <a:xfrm>
            <a:off x="4684025" y="4848596"/>
            <a:ext cx="3422128" cy="1754887"/>
            <a:chOff x="10214689" y="4215747"/>
            <a:chExt cx="2824819" cy="1020935"/>
          </a:xfrm>
        </p:grpSpPr>
        <p:sp>
          <p:nvSpPr>
            <p:cNvPr id="31" name="Rectangle 30">
              <a:extLst>
                <a:ext uri="{FF2B5EF4-FFF2-40B4-BE49-F238E27FC236}">
                  <a16:creationId xmlns:a16="http://schemas.microsoft.com/office/drawing/2014/main" id="{B5E57E7F-AFB9-4468-AAA5-B3363A743A72}"/>
                </a:ext>
              </a:extLst>
            </p:cNvPr>
            <p:cNvSpPr/>
            <p:nvPr/>
          </p:nvSpPr>
          <p:spPr>
            <a:xfrm>
              <a:off x="10214819" y="4215747"/>
              <a:ext cx="2343370" cy="102093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sz="2000" dirty="0"/>
            </a:p>
          </p:txBody>
        </p:sp>
        <p:sp>
          <p:nvSpPr>
            <p:cNvPr id="32" name="ZoneTexte 31">
              <a:extLst>
                <a:ext uri="{FF2B5EF4-FFF2-40B4-BE49-F238E27FC236}">
                  <a16:creationId xmlns:a16="http://schemas.microsoft.com/office/drawing/2014/main" id="{7199A81E-46C8-428B-AD4F-215A5E9BB106}"/>
                </a:ext>
              </a:extLst>
            </p:cNvPr>
            <p:cNvSpPr txBox="1"/>
            <p:nvPr/>
          </p:nvSpPr>
          <p:spPr>
            <a:xfrm>
              <a:off x="10214689" y="4320520"/>
              <a:ext cx="2824819" cy="882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50000"/>
                      <a:lumOff val="50000"/>
                    </a:schemeClr>
                  </a:solidFill>
                </a:rPr>
                <a:t>Individual trait</a:t>
              </a:r>
            </a:p>
            <a:p>
              <a:pPr marL="285750" indent="-285750">
                <a:buFont typeface="Arial" panose="020B0604020202020204" pitchFamily="34" charset="0"/>
                <a:buChar char="•"/>
              </a:pPr>
              <a:r>
                <a:rPr lang="en-US" sz="2000" dirty="0">
                  <a:solidFill>
                    <a:schemeClr val="tx1">
                      <a:lumMod val="50000"/>
                      <a:lumOff val="50000"/>
                    </a:schemeClr>
                  </a:solidFill>
                </a:rPr>
                <a:t>Ability to exert power </a:t>
              </a:r>
            </a:p>
            <a:p>
              <a:pPr marL="285750" indent="-285750">
                <a:buFont typeface="Arial" panose="020B0604020202020204" pitchFamily="34" charset="0"/>
                <a:buChar char="•"/>
              </a:pPr>
              <a:r>
                <a:rPr lang="en-US" sz="2000" dirty="0">
                  <a:solidFill>
                    <a:schemeClr val="tx1">
                      <a:lumMod val="50000"/>
                      <a:lumOff val="50000"/>
                    </a:schemeClr>
                  </a:solidFill>
                </a:rPr>
                <a:t>Want to control others</a:t>
              </a:r>
            </a:p>
            <a:p>
              <a:pPr marL="285750" indent="-285750">
                <a:buFont typeface="Arial" panose="020B0604020202020204" pitchFamily="34" charset="0"/>
                <a:buChar char="•"/>
              </a:pPr>
              <a:r>
                <a:rPr lang="en-US" sz="2000" dirty="0">
                  <a:solidFill>
                    <a:schemeClr val="tx1">
                      <a:lumMod val="50000"/>
                      <a:lumOff val="50000"/>
                    </a:schemeClr>
                  </a:solidFill>
                </a:rPr>
                <a:t>Desire of celebrity</a:t>
              </a:r>
            </a:p>
          </p:txBody>
        </p:sp>
      </p:grp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F42A11B2-1257-4301-837A-91CC8D7A7938}"/>
              </a:ext>
            </a:extLst>
          </p:cNvPr>
          <p:cNvSpPr>
            <a:spLocks noGrp="1"/>
          </p:cNvSpPr>
          <p:nvPr>
            <p:ph type="sldNum" sz="quarter" idx="12"/>
          </p:nvPr>
        </p:nvSpPr>
        <p:spPr/>
        <p:txBody>
          <a:bodyPr/>
          <a:lstStyle/>
          <a:p>
            <a:fld id="{830C4335-9913-4F80-B9D7-EA4FD23BFB5C}" type="slidenum">
              <a:rPr lang="fr-FR" smtClean="0"/>
              <a:pPr/>
              <a:t>7</a:t>
            </a:fld>
            <a:endParaRPr lang="fr-FR" dirty="0"/>
          </a:p>
        </p:txBody>
      </p:sp>
      <p:sp>
        <p:nvSpPr>
          <p:cNvPr id="2" name="ZoneTexte 1">
            <a:extLst>
              <a:ext uri="{FF2B5EF4-FFF2-40B4-BE49-F238E27FC236}">
                <a16:creationId xmlns:a16="http://schemas.microsoft.com/office/drawing/2014/main" id="{B098A97B-8D67-40BA-880C-CB81ED0E2BA8}"/>
              </a:ext>
            </a:extLst>
          </p:cNvPr>
          <p:cNvSpPr txBox="1"/>
          <p:nvPr/>
        </p:nvSpPr>
        <p:spPr>
          <a:xfrm>
            <a:off x="1926771" y="2986907"/>
            <a:ext cx="2192139" cy="646331"/>
          </a:xfrm>
          <a:prstGeom prst="rect">
            <a:avLst/>
          </a:prstGeom>
          <a:noFill/>
        </p:spPr>
        <p:txBody>
          <a:bodyPr wrap="none" rtlCol="0">
            <a:spAutoFit/>
          </a:bodyPr>
          <a:lstStyle/>
          <a:p>
            <a:r>
              <a:rPr lang="fr-FR" sz="3600" b="1" dirty="0" err="1"/>
              <a:t>references</a:t>
            </a:r>
            <a:endParaRPr lang="fr-FR" sz="3600" b="1" dirty="0"/>
          </a:p>
        </p:txBody>
      </p:sp>
    </p:spTree>
    <p:extLst>
      <p:ext uri="{BB962C8B-B14F-4D97-AF65-F5344CB8AC3E}">
        <p14:creationId xmlns:p14="http://schemas.microsoft.com/office/powerpoint/2010/main" val="6416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77"/>
                                        </p:tgtEl>
                                        <p:attrNameLst>
                                          <p:attrName>style.opacity</p:attrName>
                                        </p:attrNameLst>
                                      </p:cBhvr>
                                      <p:to>
                                        <p:strVal val="0.5"/>
                                      </p:to>
                                    </p:set>
                                    <p:animEffect filter="image" prLst="opacity: 0.5">
                                      <p:cBhvr rctx="IE">
                                        <p:cTn id="7" dur="indefinite"/>
                                        <p:tgtEl>
                                          <p:spTgt spid="77"/>
                                        </p:tgtEl>
                                      </p:cBhvr>
                                    </p:animEffect>
                                  </p:childTnLst>
                                </p:cTn>
                              </p:par>
                              <p:par>
                                <p:cTn id="8" presetID="9" presetClass="emph" presetSubtype="0" nodeType="withEffect">
                                  <p:stCondLst>
                                    <p:cond delay="0"/>
                                  </p:stCondLst>
                                  <p:childTnLst>
                                    <p:set>
                                      <p:cBhvr>
                                        <p:cTn id="9" dur="indefinite"/>
                                        <p:tgtEl>
                                          <p:spTgt spid="89"/>
                                        </p:tgtEl>
                                        <p:attrNameLst>
                                          <p:attrName>style.opacity</p:attrName>
                                        </p:attrNameLst>
                                      </p:cBhvr>
                                      <p:to>
                                        <p:strVal val="0.5"/>
                                      </p:to>
                                    </p:set>
                                    <p:animEffect filter="image" prLst="opacity: 0.5">
                                      <p:cBhvr rctx="IE">
                                        <p:cTn id="10" dur="indefinite"/>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1775863" y="2033630"/>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sp>
          <p:nvSpPr>
            <p:cNvPr id="47" name="Parenthèse fermante 46">
              <a:extLst>
                <a:ext uri="{FF2B5EF4-FFF2-40B4-BE49-F238E27FC236}">
                  <a16:creationId xmlns:a16="http://schemas.microsoft.com/office/drawing/2014/main" id="{08ED479E-B9FC-448F-85CE-E1B73005D329}"/>
                </a:ext>
              </a:extLst>
            </p:cNvPr>
            <p:cNvSpPr/>
            <p:nvPr/>
          </p:nvSpPr>
          <p:spPr>
            <a:xfrm rot="16200000">
              <a:off x="1400798" y="1739967"/>
              <a:ext cx="155796" cy="2082747"/>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C2E43991-7706-427A-AB35-0321904A6E0E}"/>
                </a:ext>
              </a:extLst>
            </p:cNvPr>
            <p:cNvCxnSpPr>
              <a:cxnSpLocks/>
            </p:cNvCxnSpPr>
            <p:nvPr/>
          </p:nvCxnSpPr>
          <p:spPr>
            <a:xfrm>
              <a:off x="1467746" y="2577015"/>
              <a:ext cx="1" cy="2920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Parenthèse fermante 51">
              <a:extLst>
                <a:ext uri="{FF2B5EF4-FFF2-40B4-BE49-F238E27FC236}">
                  <a16:creationId xmlns:a16="http://schemas.microsoft.com/office/drawing/2014/main" id="{256C361E-7B3A-440B-80BD-B25B53C2044D}"/>
                </a:ext>
              </a:extLst>
            </p:cNvPr>
            <p:cNvSpPr/>
            <p:nvPr/>
          </p:nvSpPr>
          <p:spPr>
            <a:xfrm rot="16200000">
              <a:off x="1363714" y="3330158"/>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3" name="Connecteur droit 52">
              <a:extLst>
                <a:ext uri="{FF2B5EF4-FFF2-40B4-BE49-F238E27FC236}">
                  <a16:creationId xmlns:a16="http://schemas.microsoft.com/office/drawing/2014/main" id="{824E4302-9E3B-490B-B054-7B60975634D6}"/>
                </a:ext>
              </a:extLst>
            </p:cNvPr>
            <p:cNvCxnSpPr>
              <a:cxnSpLocks/>
            </p:cNvCxnSpPr>
            <p:nvPr/>
          </p:nvCxnSpPr>
          <p:spPr>
            <a:xfrm>
              <a:off x="1475584" y="3455312"/>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0" name="Parenthèse fermante 59">
              <a:extLst>
                <a:ext uri="{FF2B5EF4-FFF2-40B4-BE49-F238E27FC236}">
                  <a16:creationId xmlns:a16="http://schemas.microsoft.com/office/drawing/2014/main" id="{E688A87C-4E73-47DC-B0B1-D0C646EBCBE7}"/>
                </a:ext>
              </a:extLst>
            </p:cNvPr>
            <p:cNvSpPr/>
            <p:nvPr/>
          </p:nvSpPr>
          <p:spPr>
            <a:xfrm rot="16200000">
              <a:off x="2370884" y="3353351"/>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BD95B01B-407A-46FC-843E-357BDB679F13}"/>
                </a:ext>
              </a:extLst>
            </p:cNvPr>
            <p:cNvCxnSpPr>
              <a:cxnSpLocks/>
            </p:cNvCxnSpPr>
            <p:nvPr/>
          </p:nvCxnSpPr>
          <p:spPr>
            <a:xfrm>
              <a:off x="2482754" y="3478505"/>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F27150AB-53A5-4C87-BC8D-FC2E2FE6EE44}"/>
              </a:ext>
            </a:extLst>
          </p:cNvPr>
          <p:cNvSpPr/>
          <p:nvPr/>
        </p:nvSpPr>
        <p:spPr>
          <a:xfrm>
            <a:off x="348761" y="4749586"/>
            <a:ext cx="7233522" cy="20005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8" name="ZoneTexte 67">
            <a:extLst>
              <a:ext uri="{FF2B5EF4-FFF2-40B4-BE49-F238E27FC236}">
                <a16:creationId xmlns:a16="http://schemas.microsoft.com/office/drawing/2014/main" id="{DFA9DB5A-79F2-4A40-A55B-327F4FA6C1EF}"/>
              </a:ext>
            </a:extLst>
          </p:cNvPr>
          <p:cNvSpPr txBox="1"/>
          <p:nvPr/>
        </p:nvSpPr>
        <p:spPr>
          <a:xfrm>
            <a:off x="596924" y="4737549"/>
            <a:ext cx="6842385" cy="2060564"/>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en-US" sz="2400" dirty="0">
                <a:solidFill>
                  <a:schemeClr val="accent3">
                    <a:lumMod val="50000"/>
                  </a:schemeClr>
                </a:solidFill>
              </a:rPr>
              <a:t>Position in social hierarchy (</a:t>
            </a:r>
            <a:r>
              <a:rPr lang="en-US" sz="2400" dirty="0" err="1">
                <a:solidFill>
                  <a:schemeClr val="accent3">
                    <a:lumMod val="50000"/>
                  </a:schemeClr>
                </a:solidFill>
              </a:rPr>
              <a:t>Liska</a:t>
            </a:r>
            <a:r>
              <a:rPr lang="en-US" sz="2400" dirty="0">
                <a:solidFill>
                  <a:schemeClr val="accent3">
                    <a:lumMod val="50000"/>
                  </a:schemeClr>
                </a:solidFill>
              </a:rPr>
              <a:t>, 90)</a:t>
            </a:r>
          </a:p>
          <a:p>
            <a:pPr marL="800100" lvl="1" indent="-342900">
              <a:buClr>
                <a:schemeClr val="accent1"/>
              </a:buClr>
              <a:buFont typeface="Wingdings" panose="05000000000000000000" pitchFamily="2" charset="2"/>
              <a:buChar char="§"/>
            </a:pPr>
            <a:r>
              <a:rPr lang="en-US" sz="2000" dirty="0">
                <a:solidFill>
                  <a:schemeClr val="accent3">
                    <a:lumMod val="50000"/>
                  </a:schemeClr>
                </a:solidFill>
              </a:rPr>
              <a:t>Legitimate expression of power and dominance</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Vested dominance:  </a:t>
            </a:r>
            <a:r>
              <a:rPr lang="en-US" sz="2000" dirty="0">
                <a:solidFill>
                  <a:schemeClr val="accent3">
                    <a:lumMod val="50000"/>
                  </a:schemeClr>
                </a:solidFill>
              </a:rPr>
              <a:t>Birth order,</a:t>
            </a:r>
            <a:r>
              <a:rPr lang="en-US" sz="2000" dirty="0"/>
              <a:t> </a:t>
            </a:r>
            <a:r>
              <a:rPr lang="en-US" sz="2000" dirty="0">
                <a:solidFill>
                  <a:schemeClr val="accent3">
                    <a:lumMod val="50000"/>
                  </a:schemeClr>
                </a:solidFill>
              </a:rPr>
              <a:t>kinship or privileges </a:t>
            </a:r>
          </a:p>
          <a:p>
            <a:pPr marL="800100" lvl="1" indent="-342900">
              <a:lnSpc>
                <a:spcPct val="150000"/>
              </a:lnSpc>
              <a:buClr>
                <a:schemeClr val="accent1"/>
              </a:buClr>
              <a:buFont typeface="Wingdings" panose="05000000000000000000" pitchFamily="2" charset="2"/>
              <a:buChar char="§"/>
            </a:pPr>
            <a:r>
              <a:rPr lang="en-US" dirty="0" err="1">
                <a:solidFill>
                  <a:schemeClr val="accent3">
                    <a:lumMod val="50000"/>
                  </a:schemeClr>
                </a:solidFill>
              </a:rPr>
              <a:t>e.g</a:t>
            </a:r>
            <a:r>
              <a:rPr lang="en-US" dirty="0">
                <a:solidFill>
                  <a:schemeClr val="accent3">
                    <a:lumMod val="50000"/>
                  </a:schemeClr>
                </a:solidFill>
              </a:rPr>
              <a:t>:  college professor, judge, or corporate president  </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Earned dominance:  </a:t>
            </a:r>
            <a:r>
              <a:rPr lang="en-US" sz="2000" dirty="0">
                <a:solidFill>
                  <a:schemeClr val="accent3">
                    <a:lumMod val="50000"/>
                  </a:schemeClr>
                </a:solidFill>
              </a:rPr>
              <a:t>Based on relational or social skill</a:t>
            </a:r>
            <a:endParaRPr lang="en-US" sz="2000" b="1" dirty="0">
              <a:solidFill>
                <a:schemeClr val="accent3">
                  <a:lumMod val="50000"/>
                </a:schemeClr>
              </a:solidFill>
            </a:endParaRPr>
          </a:p>
        </p:txBody>
      </p:sp>
      <p:sp>
        <p:nvSpPr>
          <p:cNvPr id="6" name="Espace réservé du numéro de diapositive 5">
            <a:extLst>
              <a:ext uri="{FF2B5EF4-FFF2-40B4-BE49-F238E27FC236}">
                <a16:creationId xmlns:a16="http://schemas.microsoft.com/office/drawing/2014/main" id="{CFC04182-FFF8-4D50-83B7-A95EC610A4A8}"/>
              </a:ext>
            </a:extLst>
          </p:cNvPr>
          <p:cNvSpPr>
            <a:spLocks noGrp="1"/>
          </p:cNvSpPr>
          <p:nvPr>
            <p:ph type="sldNum" sz="quarter" idx="12"/>
          </p:nvPr>
        </p:nvSpPr>
        <p:spPr/>
        <p:txBody>
          <a:bodyPr/>
          <a:lstStyle/>
          <a:p>
            <a:fld id="{830C4335-9913-4F80-B9D7-EA4FD23BFB5C}" type="slidenum">
              <a:rPr lang="fr-FR" smtClean="0"/>
              <a:pPr/>
              <a:t>8</a:t>
            </a:fld>
            <a:endParaRPr lang="fr-FR" dirty="0"/>
          </a:p>
        </p:txBody>
      </p:sp>
    </p:spTree>
    <p:extLst>
      <p:ext uri="{BB962C8B-B14F-4D97-AF65-F5344CB8AC3E}">
        <p14:creationId xmlns:p14="http://schemas.microsoft.com/office/powerpoint/2010/main" val="37145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9"/>
                                        </p:tgtEl>
                                        <p:attrNameLst>
                                          <p:attrName>style.opacity</p:attrName>
                                        </p:attrNameLst>
                                      </p:cBhvr>
                                      <p:to>
                                        <p:strVal val="0.5"/>
                                      </p:to>
                                    </p:set>
                                    <p:animEffect filter="image" prLst="opacity: 0.5">
                                      <p:cBhvr rctx="IE">
                                        <p:cTn id="7" dur="indefinite"/>
                                        <p:tgtEl>
                                          <p:spTgt spid="89"/>
                                        </p:tgtEl>
                                      </p:cBhvr>
                                    </p:animEffect>
                                  </p:childTnLst>
                                </p:cTn>
                              </p:par>
                              <p:par>
                                <p:cTn id="8" presetID="9" presetClass="emph" presetSubtype="0" nodeType="withEffect">
                                  <p:stCondLst>
                                    <p:cond delay="0"/>
                                  </p:stCondLst>
                                  <p:childTnLst>
                                    <p:set>
                                      <p:cBhvr>
                                        <p:cTn id="9" dur="indefinite"/>
                                        <p:tgtEl>
                                          <p:spTgt spid="88"/>
                                        </p:tgtEl>
                                        <p:attrNameLst>
                                          <p:attrName>style.opacity</p:attrName>
                                        </p:attrNameLst>
                                      </p:cBhvr>
                                      <p:to>
                                        <p:strVal val="0.5"/>
                                      </p:to>
                                    </p:set>
                                    <p:animEffect filter="image" prLst="opacity: 0.5">
                                      <p:cBhvr rctx="IE">
                                        <p:cTn id="10" dur="indefinite"/>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sp>
        <p:nvSpPr>
          <p:cNvPr id="55" name="Organigramme : Terminateur 54">
            <a:extLst>
              <a:ext uri="{FF2B5EF4-FFF2-40B4-BE49-F238E27FC236}">
                <a16:creationId xmlns:a16="http://schemas.microsoft.com/office/drawing/2014/main" id="{1A9E5455-FF62-4CA2-869F-7D3F4B341E67}"/>
              </a:ext>
            </a:extLst>
          </p:cNvPr>
          <p:cNvSpPr/>
          <p:nvPr/>
        </p:nvSpPr>
        <p:spPr>
          <a:xfrm>
            <a:off x="4807393" y="3980656"/>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2031001" y="1263069"/>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317334"/>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917752"/>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7713076" y="2027481"/>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25400">
              <a:solidFill>
                <a:schemeClr val="accent3"/>
              </a:solidFill>
              <a:headEnd type="stealth"/>
              <a:tailEnd type="stealth"/>
            </a:ln>
          </p:spPr>
          <p:style>
            <a:lnRef idx="1">
              <a:schemeClr val="accent1"/>
            </a:lnRef>
            <a:fillRef idx="0">
              <a:schemeClr val="accent1"/>
            </a:fillRef>
            <a:effectRef idx="0">
              <a:schemeClr val="accent1"/>
            </a:effectRef>
            <a:fontRef idx="minor">
              <a:schemeClr val="tx1"/>
            </a:fontRef>
          </p:style>
        </p:cxnSp>
      </p:grpSp>
      <p:cxnSp>
        <p:nvCxnSpPr>
          <p:cNvPr id="54" name="Connecteur droit avec flèche 53">
            <a:extLst>
              <a:ext uri="{FF2B5EF4-FFF2-40B4-BE49-F238E27FC236}">
                <a16:creationId xmlns:a16="http://schemas.microsoft.com/office/drawing/2014/main" id="{60DEAEE8-EAA5-4A27-AED9-89759924393F}"/>
              </a:ext>
            </a:extLst>
          </p:cNvPr>
          <p:cNvCxnSpPr>
            <a:cxnSpLocks/>
            <a:stCxn id="41" idx="0"/>
            <a:endCxn id="34" idx="2"/>
          </p:cNvCxnSpPr>
          <p:nvPr/>
        </p:nvCxnSpPr>
        <p:spPr>
          <a:xfrm flipV="1">
            <a:off x="8624893" y="3527102"/>
            <a:ext cx="395842"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9" name="Connecteur droit avec flèche 58">
            <a:extLst>
              <a:ext uri="{FF2B5EF4-FFF2-40B4-BE49-F238E27FC236}">
                <a16:creationId xmlns:a16="http://schemas.microsoft.com/office/drawing/2014/main" id="{2D69C21F-B405-42BB-A012-36E327FEAC23}"/>
              </a:ext>
            </a:extLst>
          </p:cNvPr>
          <p:cNvCxnSpPr>
            <a:cxnSpLocks/>
            <a:stCxn id="38" idx="0"/>
            <a:endCxn id="34" idx="2"/>
          </p:cNvCxnSpPr>
          <p:nvPr/>
        </p:nvCxnSpPr>
        <p:spPr>
          <a:xfrm flipH="1" flipV="1">
            <a:off x="9020735" y="3527102"/>
            <a:ext cx="175319"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9" name="Connecteur droit avec flèche 68">
            <a:extLst>
              <a:ext uri="{FF2B5EF4-FFF2-40B4-BE49-F238E27FC236}">
                <a16:creationId xmlns:a16="http://schemas.microsoft.com/office/drawing/2014/main" id="{4F15B760-352D-4FA4-AD80-30B839CCE4AF}"/>
              </a:ext>
            </a:extLst>
          </p:cNvPr>
          <p:cNvCxnSpPr>
            <a:cxnSpLocks/>
            <a:endCxn id="44" idx="2"/>
          </p:cNvCxnSpPr>
          <p:nvPr/>
        </p:nvCxnSpPr>
        <p:spPr>
          <a:xfrm flipV="1">
            <a:off x="9726481" y="3527102"/>
            <a:ext cx="294516" cy="31374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0" name="Connecteur droit avec flèche 69">
            <a:extLst>
              <a:ext uri="{FF2B5EF4-FFF2-40B4-BE49-F238E27FC236}">
                <a16:creationId xmlns:a16="http://schemas.microsoft.com/office/drawing/2014/main" id="{BD19013A-41AB-4633-A54C-CE06FB29D15F}"/>
              </a:ext>
            </a:extLst>
          </p:cNvPr>
          <p:cNvCxnSpPr>
            <a:cxnSpLocks/>
            <a:stCxn id="40" idx="0"/>
          </p:cNvCxnSpPr>
          <p:nvPr/>
        </p:nvCxnSpPr>
        <p:spPr>
          <a:xfrm flipH="1" flipV="1">
            <a:off x="10092363" y="3564045"/>
            <a:ext cx="268310" cy="28012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1" name="Connecteur droit avec flèche 70">
            <a:extLst>
              <a:ext uri="{FF2B5EF4-FFF2-40B4-BE49-F238E27FC236}">
                <a16:creationId xmlns:a16="http://schemas.microsoft.com/office/drawing/2014/main" id="{B18B0787-8A87-400E-9788-E41C1D56A997}"/>
              </a:ext>
            </a:extLst>
          </p:cNvPr>
          <p:cNvCxnSpPr>
            <a:cxnSpLocks/>
            <a:stCxn id="34" idx="0"/>
            <a:endCxn id="39" idx="2"/>
          </p:cNvCxnSpPr>
          <p:nvPr/>
        </p:nvCxnSpPr>
        <p:spPr>
          <a:xfrm flipH="1" flipV="1">
            <a:off x="9020734" y="2616514"/>
            <a:ext cx="1" cy="321555"/>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2" name="Connecteur droit avec flèche 71">
            <a:extLst>
              <a:ext uri="{FF2B5EF4-FFF2-40B4-BE49-F238E27FC236}">
                <a16:creationId xmlns:a16="http://schemas.microsoft.com/office/drawing/2014/main" id="{09EDAFEE-4D2C-49A3-B983-A83F90F24068}"/>
              </a:ext>
            </a:extLst>
          </p:cNvPr>
          <p:cNvCxnSpPr>
            <a:cxnSpLocks/>
          </p:cNvCxnSpPr>
          <p:nvPr/>
        </p:nvCxnSpPr>
        <p:spPr>
          <a:xfrm flipV="1">
            <a:off x="8114375" y="2626424"/>
            <a:ext cx="787163"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4" name="Connecteur droit avec flèche 73">
            <a:extLst>
              <a:ext uri="{FF2B5EF4-FFF2-40B4-BE49-F238E27FC236}">
                <a16:creationId xmlns:a16="http://schemas.microsoft.com/office/drawing/2014/main" id="{24E5EC7B-F3AE-423F-8A36-18FD9BBF2E90}"/>
              </a:ext>
            </a:extLst>
          </p:cNvPr>
          <p:cNvCxnSpPr>
            <a:cxnSpLocks/>
          </p:cNvCxnSpPr>
          <p:nvPr/>
        </p:nvCxnSpPr>
        <p:spPr>
          <a:xfrm flipH="1" flipV="1">
            <a:off x="9139932" y="2624178"/>
            <a:ext cx="733807" cy="23707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5" name="Connecteur droit avec flèche 74">
            <a:extLst>
              <a:ext uri="{FF2B5EF4-FFF2-40B4-BE49-F238E27FC236}">
                <a16:creationId xmlns:a16="http://schemas.microsoft.com/office/drawing/2014/main" id="{6234225A-734F-4303-8C4C-39FBA39895B6}"/>
              </a:ext>
            </a:extLst>
          </p:cNvPr>
          <p:cNvCxnSpPr>
            <a:cxnSpLocks/>
            <a:stCxn id="44" idx="3"/>
          </p:cNvCxnSpPr>
          <p:nvPr/>
        </p:nvCxnSpPr>
        <p:spPr>
          <a:xfrm flipH="1">
            <a:off x="9196054" y="3232586"/>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8" name="Connecteur droit avec flèche 77">
            <a:extLst>
              <a:ext uri="{FF2B5EF4-FFF2-40B4-BE49-F238E27FC236}">
                <a16:creationId xmlns:a16="http://schemas.microsoft.com/office/drawing/2014/main" id="{7AAB658B-5938-4A09-90C3-5C1085779F1D}"/>
              </a:ext>
            </a:extLst>
          </p:cNvPr>
          <p:cNvCxnSpPr>
            <a:cxnSpLocks/>
          </p:cNvCxnSpPr>
          <p:nvPr/>
        </p:nvCxnSpPr>
        <p:spPr>
          <a:xfrm flipH="1">
            <a:off x="8251605" y="3232585"/>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sp>
        <p:nvSpPr>
          <p:cNvPr id="79" name="Rectangle 78">
            <a:extLst>
              <a:ext uri="{FF2B5EF4-FFF2-40B4-BE49-F238E27FC236}">
                <a16:creationId xmlns:a16="http://schemas.microsoft.com/office/drawing/2014/main" id="{B0289FA3-612A-4600-8700-8139E1F21A27}"/>
              </a:ext>
            </a:extLst>
          </p:cNvPr>
          <p:cNvSpPr/>
          <p:nvPr/>
        </p:nvSpPr>
        <p:spPr>
          <a:xfrm>
            <a:off x="3441700" y="4685453"/>
            <a:ext cx="8469893" cy="19683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B845E007-309C-432D-A680-059D83D0C523}"/>
              </a:ext>
            </a:extLst>
          </p:cNvPr>
          <p:cNvSpPr txBox="1"/>
          <p:nvPr/>
        </p:nvSpPr>
        <p:spPr>
          <a:xfrm>
            <a:off x="3115861" y="4778304"/>
            <a:ext cx="8928919" cy="1754326"/>
          </a:xfrm>
          <a:prstGeom prst="rect">
            <a:avLst/>
          </a:prstGeom>
          <a:noFill/>
        </p:spPr>
        <p:txBody>
          <a:bodyPr wrap="none" rtlCol="0">
            <a:spAutoFit/>
          </a:bodyPr>
          <a:lstStyle/>
          <a:p>
            <a:pPr marL="800100" lvl="1" indent="-342900">
              <a:buClr>
                <a:schemeClr val="tx2">
                  <a:lumMod val="50000"/>
                </a:schemeClr>
              </a:buClr>
              <a:buFont typeface="Wingdings" panose="05000000000000000000" pitchFamily="2" charset="2"/>
              <a:buChar char="§"/>
            </a:pPr>
            <a:r>
              <a:rPr lang="en-US" sz="2000" dirty="0"/>
              <a:t>Ability to exert power </a:t>
            </a:r>
            <a:r>
              <a:rPr lang="en-US" sz="1600" i="1" dirty="0"/>
              <a:t>(Burgoon &amp; Dunbar 98)</a:t>
            </a:r>
          </a:p>
          <a:p>
            <a:pPr marL="800100" lvl="1" indent="-342900">
              <a:buClr>
                <a:schemeClr val="tx2">
                  <a:lumMod val="50000"/>
                </a:schemeClr>
              </a:buClr>
              <a:buFont typeface="Wingdings" panose="05000000000000000000" pitchFamily="2" charset="2"/>
              <a:buChar char="§"/>
            </a:pPr>
            <a:endParaRPr lang="en-US" sz="1600" b="1" i="1" dirty="0"/>
          </a:p>
          <a:p>
            <a:pPr marL="800100" lvl="1" indent="-342900">
              <a:buClr>
                <a:schemeClr val="tx2">
                  <a:lumMod val="50000"/>
                </a:schemeClr>
              </a:buClr>
              <a:buFont typeface="Wingdings" panose="05000000000000000000" pitchFamily="2" charset="2"/>
              <a:buChar char="§"/>
            </a:pPr>
            <a:r>
              <a:rPr lang="en-US" sz="2000" b="1" i="1" dirty="0"/>
              <a:t>Power:</a:t>
            </a:r>
            <a:r>
              <a:rPr lang="en-US" sz="2000" b="1" i="1" dirty="0">
                <a:solidFill>
                  <a:schemeClr val="accent3"/>
                </a:solidFill>
              </a:rPr>
              <a:t> </a:t>
            </a:r>
            <a:r>
              <a:rPr lang="en-US" sz="2000" i="1" dirty="0"/>
              <a:t>Ability to influence the behavior of another person </a:t>
            </a:r>
            <a:r>
              <a:rPr lang="en-US" i="1" dirty="0"/>
              <a:t>(Burgoon et al 98)</a:t>
            </a:r>
          </a:p>
          <a:p>
            <a:pPr lvl="1"/>
            <a:endParaRPr lang="en-US" sz="1600" i="1" dirty="0"/>
          </a:p>
          <a:p>
            <a:pPr lvl="1"/>
            <a:r>
              <a:rPr lang="en-US" sz="2000" dirty="0"/>
              <a:t>Control attempts by one individual </a:t>
            </a:r>
            <a:r>
              <a:rPr lang="en-US" sz="2000" i="1" u="sng" dirty="0"/>
              <a:t>are accepted </a:t>
            </a:r>
            <a:r>
              <a:rPr lang="en-US" sz="2000" dirty="0"/>
              <a:t>by the interactional partner </a:t>
            </a:r>
          </a:p>
          <a:p>
            <a:pPr lvl="1"/>
            <a:r>
              <a:rPr lang="en-US" sz="1600" i="1" dirty="0">
                <a:solidFill>
                  <a:prstClr val="black"/>
                </a:solidFill>
              </a:rPr>
              <a:t>(Burgoon &amp; Dunbar 98)</a:t>
            </a:r>
          </a:p>
        </p:txBody>
      </p:sp>
      <p:sp>
        <p:nvSpPr>
          <p:cNvPr id="9" name="Espace réservé du numéro de diapositive 8">
            <a:extLst>
              <a:ext uri="{FF2B5EF4-FFF2-40B4-BE49-F238E27FC236}">
                <a16:creationId xmlns:a16="http://schemas.microsoft.com/office/drawing/2014/main" id="{261862EC-C06E-40F6-89EC-C468F6EBBCD6}"/>
              </a:ext>
            </a:extLst>
          </p:cNvPr>
          <p:cNvSpPr>
            <a:spLocks noGrp="1"/>
          </p:cNvSpPr>
          <p:nvPr>
            <p:ph type="sldNum" sz="quarter" idx="12"/>
          </p:nvPr>
        </p:nvSpPr>
        <p:spPr/>
        <p:txBody>
          <a:bodyPr/>
          <a:lstStyle/>
          <a:p>
            <a:fld id="{830C4335-9913-4F80-B9D7-EA4FD23BFB5C}" type="slidenum">
              <a:rPr lang="fr-FR" smtClean="0"/>
              <a:pPr/>
              <a:t>9</a:t>
            </a:fld>
            <a:endParaRPr lang="fr-FR" dirty="0"/>
          </a:p>
        </p:txBody>
      </p:sp>
    </p:spTree>
    <p:extLst>
      <p:ext uri="{BB962C8B-B14F-4D97-AF65-F5344CB8AC3E}">
        <p14:creationId xmlns:p14="http://schemas.microsoft.com/office/powerpoint/2010/main" val="38179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6"/>
                                        </p:tgtEl>
                                        <p:attrNameLst>
                                          <p:attrName>style.opacity</p:attrName>
                                        </p:attrNameLst>
                                      </p:cBhvr>
                                      <p:to>
                                        <p:strVal val="0.5"/>
                                      </p:to>
                                    </p:set>
                                    <p:animEffect filter="image" prLst="opacity: 0.5">
                                      <p:cBhvr rctx="IE">
                                        <p:cTn id="7" dur="indefinite"/>
                                        <p:tgtEl>
                                          <p:spTgt spid="56"/>
                                        </p:tgtEl>
                                      </p:cBhvr>
                                    </p:animEffect>
                                  </p:childTnLst>
                                </p:cTn>
                              </p:par>
                              <p:par>
                                <p:cTn id="8" presetID="9" presetClass="emph" presetSubtype="0" grpId="0" nodeType="withEffect">
                                  <p:stCondLst>
                                    <p:cond delay="0"/>
                                  </p:stCondLst>
                                  <p:childTnLst>
                                    <p:set>
                                      <p:cBhvr>
                                        <p:cTn id="9" dur="indefinite"/>
                                        <p:tgtEl>
                                          <p:spTgt spid="55"/>
                                        </p:tgtEl>
                                        <p:attrNameLst>
                                          <p:attrName>style.opacity</p:attrName>
                                        </p:attrNameLst>
                                      </p:cBhvr>
                                      <p:to>
                                        <p:strVal val="0.5"/>
                                      </p:to>
                                    </p:set>
                                    <p:animEffect filter="image" prLst="opacity: 0.5">
                                      <p:cBhvr rctx="IE">
                                        <p:cTn id="10"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Wisp</Template>
  <TotalTime>0</TotalTime>
  <Words>3606</Words>
  <Application>Microsoft Office PowerPoint</Application>
  <PresentationFormat>Grand écran</PresentationFormat>
  <Paragraphs>1030</Paragraphs>
  <Slides>67</Slides>
  <Notes>45</Notes>
  <HiddenSlides>2</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67</vt:i4>
      </vt:variant>
    </vt:vector>
  </HeadingPairs>
  <TitlesOfParts>
    <vt:vector size="77" baseType="lpstr">
      <vt:lpstr>Arabic Typesetting</vt:lpstr>
      <vt:lpstr>Arial</vt:lpstr>
      <vt:lpstr>Bradley Hand ITC</vt:lpstr>
      <vt:lpstr>Calibri</vt:lpstr>
      <vt:lpstr>Calibri Light</vt:lpstr>
      <vt:lpstr>Cambria Math</vt:lpstr>
      <vt:lpstr>Open</vt:lpstr>
      <vt:lpstr>Open Sans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Negotiation strategy: Behaviors OF DOMINANCE</vt:lpstr>
      <vt:lpstr>Présentation PowerPoint</vt:lpstr>
      <vt:lpstr>OVERVIEW OF THE MODEL OF NEGOTIATION</vt:lpstr>
      <vt:lpstr>Negotiation domain</vt:lpstr>
      <vt:lpstr>Mental model: PREFERENCES</vt:lpstr>
      <vt:lpstr>Mental model: COMMUNICATION</vt:lpstr>
      <vt:lpstr>Mental model: COMMUNICATION</vt:lpstr>
      <vt:lpstr>Negotiation strategy: Behaviors OF DOMINANCE</vt:lpstr>
      <vt:lpstr>Mental model: Satisfiability (level of demand)</vt:lpstr>
      <vt:lpstr>Mental model: Satisfiability (level of demand)</vt:lpstr>
      <vt:lpstr>Mental model: Satisfiability (level of demand)</vt:lpstr>
      <vt:lpstr>Mental model: acceptability (concession)</vt:lpstr>
      <vt:lpstr>Mental model: acceptability (concession)</vt:lpstr>
      <vt:lpstr>Mental model: Decision about proposals          (self vs other)</vt:lpstr>
      <vt:lpstr>Mental model: utterance choice (lead of dialogue)</vt:lpstr>
      <vt:lpstr>Mental model: utterance choice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OVERVIEW OF THE MODEL OF NEGOTIATION</vt:lpstr>
      <vt:lpstr>Présentation PowerPoint</vt:lpstr>
      <vt:lpstr>Présentation PowerPoint</vt:lpstr>
      <vt:lpstr>Model of the other: reasoning with uncertainty</vt:lpstr>
      <vt:lpstr>Evaluation: reasoning with uncertainty</vt:lpstr>
      <vt:lpstr>Results: accuracy of predictions</vt:lpstr>
      <vt:lpstr>Présentation PowerPoint</vt:lpstr>
      <vt:lpstr>STUDY: COMPLEMENTARITY VS SIMILARITY IN NEGOTIATION</vt:lpstr>
      <vt:lpstr>STUDY: COMPLEMENTARITY VS SIMILARITY IN NEGOTIATION</vt:lpstr>
      <vt:lpstr>STUDY: COMPLEMENTARITY VS SIMILARITY IN NEGOTIATION</vt:lpstr>
      <vt:lpstr>STUDY: COMPLEMENTARITY VS SIMILARITY IN NEGOTIATION</vt:lpstr>
      <vt:lpstr>RESULTS: COMPLEMENTARITY VS SIMILARITY IN NEGOTIATION</vt:lpstr>
      <vt:lpstr>RESULTS : COMPLEMENTARITY VS SIMILARITY IN NEGOTIATION</vt:lpstr>
      <vt:lpstr>RESULTS : COMPLEMENTARITY VS SIMILARITY IN NEGOTIATION</vt:lpstr>
      <vt:lpstr>RESULTS : COMPLEMENTARITY VS SIMILARITY IN NEGOTIATION</vt:lpstr>
      <vt:lpstr>RESULTS: COMPLEMENTARITY VS SIMILARITY IN NEGOTIATION</vt:lpstr>
      <vt:lpstr>RESULTS : COMPLEMENTARITY VS SIMILARITY IN NEGOTIATION</vt:lpstr>
      <vt:lpstr>RESULTS : COMPLEMENTARITY VS SIMILARITY IN NEGOTIATION</vt:lpstr>
      <vt:lpstr>RESULTS: COMPLEMENTARITY VS SIMILARITY IN NEGOTIATION</vt:lpstr>
      <vt:lpstr>RESULTS: COMPLEMENTARITY VS SIMILARITY IN NEGOTIATION</vt:lpstr>
      <vt:lpstr>RESULTS: COMPLEMENTARITY VS SIMILARITY IN NEGOTIATION</vt:lpstr>
      <vt:lpstr>Transition Conclusion</vt:lpstr>
      <vt:lpstr>Conclusion: MODEL OF NEGOTIATION based on dominance</vt:lpstr>
      <vt:lpstr>perspective: what’s next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dc:title>
  <dc:creator>Entreprise ZENIKA</dc:creator>
  <cp:lastModifiedBy>Entreprise ZENIKA</cp:lastModifiedBy>
  <cp:revision>264</cp:revision>
  <dcterms:created xsi:type="dcterms:W3CDTF">2018-09-25T09:57:42Z</dcterms:created>
  <dcterms:modified xsi:type="dcterms:W3CDTF">2018-10-22T16:06:49Z</dcterms:modified>
</cp:coreProperties>
</file>